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90" r:id="rId14"/>
    <p:sldId id="258" r:id="rId15"/>
    <p:sldId id="272" r:id="rId16"/>
    <p:sldId id="29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92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FEB0C-AAEE-A942-865E-95E46AE3A9B5}" type="datetimeFigureOut">
              <a:rPr lang="en-US" smtClean="0"/>
              <a:t>13/01/2013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5A4A7-F9EE-1E40-B6D4-C598938C7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DC209B-7F29-433A-B699-3B3E7E8A7066}" type="slidenum">
              <a:rPr lang="en-GB" sz="1200">
                <a:latin typeface="Times New Roman" pitchFamily="18" charset="0"/>
              </a:rPr>
              <a:pPr algn="r"/>
              <a:t>21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8D33EB-8AAE-4DC6-A798-87BF5168A514}" type="slidenum">
              <a:rPr lang="en-GB" sz="1200">
                <a:latin typeface="Times New Roman" pitchFamily="18" charset="0"/>
              </a:rPr>
              <a:pPr algn="r"/>
              <a:t>22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1A4C43-5483-4D15-8180-401F376F0D93}" type="slidenum">
              <a:rPr lang="en-GB" sz="1200">
                <a:latin typeface="Times New Roman" pitchFamily="18" charset="0"/>
              </a:rPr>
              <a:pPr algn="r"/>
              <a:t>23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02E722-DE4D-4371-8822-D90039AFE489}" type="slidenum">
              <a:rPr lang="en-GB" sz="1200">
                <a:latin typeface="Times New Roman" pitchFamily="18" charset="0"/>
              </a:rPr>
              <a:pPr algn="r"/>
              <a:t>24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BCE2B6-2B20-4033-8550-107CD249692E}" type="slidenum">
              <a:rPr lang="en-GB" sz="1200">
                <a:latin typeface="Times New Roman" pitchFamily="18" charset="0"/>
              </a:rPr>
              <a:pPr algn="r"/>
              <a:t>25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B68D03-6C2A-4372-A915-27A98D1343F0}" type="slidenum">
              <a:rPr lang="en-GB" sz="1200">
                <a:latin typeface="Times New Roman" pitchFamily="18" charset="0"/>
              </a:rPr>
              <a:pPr algn="r"/>
              <a:t>26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97FC89-12B4-415B-B1BB-1FE8C0CD2C21}" type="slidenum">
              <a:rPr lang="en-GB" sz="1200">
                <a:latin typeface="Times New Roman" pitchFamily="18" charset="0"/>
              </a:rPr>
              <a:pPr algn="r"/>
              <a:t>27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6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5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2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9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3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7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6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A32D-0EF7-48F2-9B47-F6ED98FFD6F9}" type="datetimeFigureOut">
              <a:rPr lang="en-GB" smtClean="0"/>
              <a:t>13/01/2013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C224-7483-4465-8110-C0003F38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youtube.com/watch?v=hJftAYYXpVw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GCSE: Hydrology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24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8. Sea Ice</a:t>
            </a:r>
            <a:endParaRPr lang="en-GB" dirty="0"/>
          </a:p>
        </p:txBody>
      </p:sp>
      <p:pic>
        <p:nvPicPr>
          <p:cNvPr id="9218" name="Picture 2" descr="http://earthobservatory.nasa.gov/Features/SeaIce/images/sea_ice_polar_be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9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9. Plants</a:t>
            </a:r>
            <a:endParaRPr lang="en-GB" dirty="0"/>
          </a:p>
        </p:txBody>
      </p:sp>
      <p:pic>
        <p:nvPicPr>
          <p:cNvPr id="10242" name="Picture 2" descr="http://www.rbge.org.uk/assets/images/science/research_plant_collections/6.9%20IUCN%20Plan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46" y="1600200"/>
            <a:ext cx="68427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1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10. Atmosphere</a:t>
            </a:r>
            <a:endParaRPr lang="en-GB" dirty="0"/>
          </a:p>
        </p:txBody>
      </p:sp>
      <p:pic>
        <p:nvPicPr>
          <p:cNvPr id="11266" name="Picture 2" descr="http://upload.wikimedia.org/wikipedia/commons/7/71/Nebel_Alle_Fo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9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recap the hydrological cycle and hydrosphere</a:t>
            </a:r>
          </a:p>
          <a:p>
            <a:r>
              <a:rPr lang="en-GB" dirty="0" smtClean="0"/>
              <a:t>To investigate what factors affect a river’s discharge</a:t>
            </a:r>
          </a:p>
          <a:p>
            <a:r>
              <a:rPr lang="en-GB" dirty="0" smtClean="0"/>
              <a:t>To know what a hydrograph is and what it shows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River </a:t>
            </a:r>
            <a:r>
              <a:rPr lang="en-GB" dirty="0" smtClean="0"/>
              <a:t>Discharge?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River Discharge= The Volume of Water in a river passing a point in a given time, measured in cumecs (cubic metres per second)</a:t>
            </a:r>
          </a:p>
          <a:p>
            <a:r>
              <a:rPr lang="en-GB" dirty="0" smtClean="0"/>
              <a:t>Discharge= Velocity </a:t>
            </a:r>
            <a:r>
              <a:rPr lang="en-GB" dirty="0"/>
              <a:t>x </a:t>
            </a:r>
            <a:r>
              <a:rPr lang="en-GB" dirty="0" smtClean="0"/>
              <a:t>Cross </a:t>
            </a:r>
            <a:r>
              <a:rPr lang="en-GB" dirty="0"/>
              <a:t>sectional area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16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Factors Affect River Discharge?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Create a spider diagram using half a page in your books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80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recap the hydrological cycle and hydrosphere</a:t>
            </a:r>
          </a:p>
          <a:p>
            <a:r>
              <a:rPr lang="en-GB" dirty="0" smtClean="0"/>
              <a:t>To investigate what factors affect a river’s discharge</a:t>
            </a:r>
          </a:p>
          <a:p>
            <a:r>
              <a:rPr lang="en-GB" dirty="0" smtClean="0"/>
              <a:t>To know what a hydrograph is and what it shows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21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chemeClr val="tx2"/>
                </a:solidFill>
                <a:latin typeface="Comic Sans MS" pitchFamily="66" charset="0"/>
              </a:rPr>
              <a:t>Hydrograph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990033"/>
                </a:solidFill>
                <a:latin typeface="Comic Sans MS" pitchFamily="66" charset="0"/>
              </a:rPr>
              <a:t>Record of River Discharge over a period of time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chemeClr val="tx2"/>
                </a:solidFill>
                <a:latin typeface="Comic Sans MS" pitchFamily="66" charset="0"/>
              </a:rPr>
              <a:t>River</a:t>
            </a:r>
            <a:r>
              <a:rPr lang="en-GB" sz="3600" b="1" i="1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3600" b="1">
                <a:solidFill>
                  <a:schemeClr val="tx2"/>
                </a:solidFill>
                <a:latin typeface="Comic Sans MS" pitchFamily="66" charset="0"/>
              </a:rPr>
              <a:t>Discharge</a:t>
            </a:r>
          </a:p>
        </p:txBody>
      </p:sp>
      <p:grpSp>
        <p:nvGrpSpPr>
          <p:cNvPr id="20485" name="Group 13"/>
          <p:cNvGrpSpPr>
            <a:grpSpLocks/>
          </p:cNvGrpSpPr>
          <p:nvPr/>
        </p:nvGrpSpPr>
        <p:grpSpPr bwMode="auto">
          <a:xfrm>
            <a:off x="457200" y="2727325"/>
            <a:ext cx="7924800" cy="1525588"/>
            <a:chOff x="288" y="1718"/>
            <a:chExt cx="4992" cy="961"/>
          </a:xfrm>
        </p:grpSpPr>
        <p:grpSp>
          <p:nvGrpSpPr>
            <p:cNvPr id="20486" name="Group 12"/>
            <p:cNvGrpSpPr>
              <a:grpSpLocks/>
            </p:cNvGrpSpPr>
            <p:nvPr/>
          </p:nvGrpSpPr>
          <p:grpSpPr bwMode="auto">
            <a:xfrm>
              <a:off x="288" y="1718"/>
              <a:ext cx="4944" cy="596"/>
              <a:chOff x="288" y="1718"/>
              <a:chExt cx="4944" cy="596"/>
            </a:xfrm>
          </p:grpSpPr>
          <p:sp>
            <p:nvSpPr>
              <p:cNvPr id="20487" name="Text Box 6"/>
              <p:cNvSpPr txBox="1">
                <a:spLocks noChangeArrowheads="1"/>
              </p:cNvSpPr>
              <p:nvPr/>
            </p:nvSpPr>
            <p:spPr bwMode="auto">
              <a:xfrm>
                <a:off x="288" y="1833"/>
                <a:ext cx="259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200" b="1">
                    <a:latin typeface="Comic Sans MS" pitchFamily="66" charset="0"/>
                  </a:rPr>
                  <a:t>=</a:t>
                </a:r>
                <a:r>
                  <a:rPr lang="en-GB" sz="2800" b="1">
                    <a:solidFill>
                      <a:srgbClr val="006600"/>
                    </a:solidFill>
                    <a:latin typeface="Comic Sans MS" pitchFamily="66" charset="0"/>
                  </a:rPr>
                  <a:t> cross sectional area</a:t>
                </a:r>
              </a:p>
            </p:txBody>
          </p:sp>
          <p:sp>
            <p:nvSpPr>
              <p:cNvPr id="20488" name="Text Box 7"/>
              <p:cNvSpPr txBox="1">
                <a:spLocks noChangeArrowheads="1"/>
              </p:cNvSpPr>
              <p:nvPr/>
            </p:nvSpPr>
            <p:spPr bwMode="auto">
              <a:xfrm>
                <a:off x="3168" y="1718"/>
                <a:ext cx="2064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800" b="1">
                    <a:solidFill>
                      <a:srgbClr val="006600"/>
                    </a:solidFill>
                    <a:latin typeface="Comic Sans MS" pitchFamily="66" charset="0"/>
                  </a:rPr>
                  <a:t>rivers mean (average) velocity</a:t>
                </a:r>
                <a:endParaRPr lang="en-GB" sz="2400" b="1">
                  <a:solidFill>
                    <a:srgbClr val="00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9" name="Text Box 8"/>
              <p:cNvSpPr txBox="1">
                <a:spLocks noChangeArrowheads="1"/>
              </p:cNvSpPr>
              <p:nvPr/>
            </p:nvSpPr>
            <p:spPr bwMode="auto">
              <a:xfrm>
                <a:off x="2832" y="1833"/>
                <a:ext cx="3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200" b="1">
                    <a:latin typeface="Comic Sans MS" pitchFamily="66" charset="0"/>
                  </a:rPr>
                  <a:t>X</a:t>
                </a:r>
              </a:p>
            </p:txBody>
          </p:sp>
        </p:grp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1056" y="2352"/>
              <a:ext cx="42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latin typeface="Comic Sans MS" pitchFamily="66" charset="0"/>
                </a:rPr>
                <a:t>(at a particular point in its course)</a:t>
              </a:r>
            </a:p>
          </p:txBody>
        </p:sp>
      </p:grp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381000" y="45720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chemeClr val="tx2"/>
                </a:solidFill>
                <a:latin typeface="Comic Sans MS" pitchFamily="66" charset="0"/>
              </a:rPr>
              <a:t>Storm Hydrographs</a:t>
            </a: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609600" y="53340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660066"/>
                </a:solidFill>
                <a:latin typeface="Comic Sans MS" pitchFamily="66" charset="0"/>
              </a:rPr>
              <a:t>Show the change in discharge caused by a period of rainfall</a:t>
            </a:r>
          </a:p>
        </p:txBody>
      </p:sp>
    </p:spTree>
    <p:extLst>
      <p:ext uri="{BB962C8B-B14F-4D97-AF65-F5344CB8AC3E}">
        <p14:creationId xmlns:p14="http://schemas.microsoft.com/office/powerpoint/2010/main" val="3726337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41575" y="990600"/>
            <a:ext cx="4259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 b="1">
                <a:solidFill>
                  <a:schemeClr val="tx2"/>
                </a:solidFill>
                <a:latin typeface="Comic Sans MS" pitchFamily="66" charset="0"/>
              </a:rPr>
              <a:t>Construction</a:t>
            </a:r>
          </a:p>
        </p:txBody>
      </p:sp>
      <p:pic>
        <p:nvPicPr>
          <p:cNvPr id="21507" name="Picture 3" descr="in0111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205038"/>
            <a:ext cx="2324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171700" y="4419600"/>
            <a:ext cx="4800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chemeClr val="tx2"/>
                </a:solidFill>
                <a:latin typeface="Comic Sans MS" pitchFamily="66" charset="0"/>
              </a:rPr>
              <a:t>Of </a:t>
            </a:r>
          </a:p>
          <a:p>
            <a:pPr algn="ctr"/>
            <a:r>
              <a:rPr lang="en-GB" sz="3600" b="1">
                <a:solidFill>
                  <a:schemeClr val="tx2"/>
                </a:solidFill>
                <a:latin typeface="Comic Sans MS" pitchFamily="66" charset="0"/>
              </a:rPr>
              <a:t>Storm (flood) Hydrographs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356100" y="4005263"/>
            <a:ext cx="12430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</a:t>
            </a:r>
            <a:r>
              <a:rPr lang="en-GB" sz="800"/>
              <a:t>Microsoft Word clipart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306109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2478088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587 w 1"/>
              <a:gd name="T3" fmla="*/ 3949700 h 2488"/>
              <a:gd name="T4" fmla="*/ 0 60000 65536"/>
              <a:gd name="T5" fmla="*/ 0 60000 65536"/>
              <a:gd name="T6" fmla="*/ 0 w 1"/>
              <a:gd name="T7" fmla="*/ 0 h 2488"/>
              <a:gd name="T8" fmla="*/ 1 w 1"/>
              <a:gd name="T9" fmla="*/ 2488 h 2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2478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4584700 w 2888"/>
              <a:gd name="T3" fmla="*/ 0 h 1"/>
              <a:gd name="T4" fmla="*/ 0 60000 65536"/>
              <a:gd name="T5" fmla="*/ 0 60000 65536"/>
              <a:gd name="T6" fmla="*/ 0 w 2888"/>
              <a:gd name="T7" fmla="*/ 0 h 1"/>
              <a:gd name="T8" fmla="*/ 2888 w 28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471738" y="1397000"/>
            <a:ext cx="4565650" cy="2819400"/>
          </a:xfrm>
          <a:custGeom>
            <a:avLst/>
            <a:gdLst>
              <a:gd name="T0" fmla="*/ 6350 w 2876"/>
              <a:gd name="T1" fmla="*/ 2603500 h 1776"/>
              <a:gd name="T2" fmla="*/ 57150 w 2876"/>
              <a:gd name="T3" fmla="*/ 2667000 h 1776"/>
              <a:gd name="T4" fmla="*/ 349250 w 2876"/>
              <a:gd name="T5" fmla="*/ 2819400 h 1776"/>
              <a:gd name="T6" fmla="*/ 603250 w 2876"/>
              <a:gd name="T7" fmla="*/ 2667000 h 1776"/>
              <a:gd name="T8" fmla="*/ 908050 w 2876"/>
              <a:gd name="T9" fmla="*/ 2159000 h 1776"/>
              <a:gd name="T10" fmla="*/ 1187450 w 2876"/>
              <a:gd name="T11" fmla="*/ 901700 h 1776"/>
              <a:gd name="T12" fmla="*/ 1377950 w 2876"/>
              <a:gd name="T13" fmla="*/ 165100 h 1776"/>
              <a:gd name="T14" fmla="*/ 1682750 w 2876"/>
              <a:gd name="T15" fmla="*/ 12700 h 1776"/>
              <a:gd name="T16" fmla="*/ 1987550 w 2876"/>
              <a:gd name="T17" fmla="*/ 241300 h 1776"/>
              <a:gd name="T18" fmla="*/ 2597150 w 2876"/>
              <a:gd name="T19" fmla="*/ 1308100 h 1776"/>
              <a:gd name="T20" fmla="*/ 3206750 w 2876"/>
              <a:gd name="T21" fmla="*/ 2146300 h 1776"/>
              <a:gd name="T22" fmla="*/ 3714750 w 2876"/>
              <a:gd name="T23" fmla="*/ 2603500 h 1776"/>
              <a:gd name="T24" fmla="*/ 4565650 w 2876"/>
              <a:gd name="T25" fmla="*/ 2806700 h 1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6"/>
              <a:gd name="T40" fmla="*/ 0 h 1776"/>
              <a:gd name="T41" fmla="*/ 2876 w 2876"/>
              <a:gd name="T42" fmla="*/ 1776 h 17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06688" y="4457700"/>
            <a:ext cx="1524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59088" y="3390900"/>
            <a:ext cx="152400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3011488" y="4305300"/>
            <a:ext cx="152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36" name="Freeform 9"/>
          <p:cNvSpPr>
            <a:spLocks/>
          </p:cNvSpPr>
          <p:nvPr/>
        </p:nvSpPr>
        <p:spPr bwMode="auto">
          <a:xfrm>
            <a:off x="3227388" y="2908300"/>
            <a:ext cx="2146300" cy="965200"/>
          </a:xfrm>
          <a:custGeom>
            <a:avLst/>
            <a:gdLst>
              <a:gd name="T0" fmla="*/ 0 w 1352"/>
              <a:gd name="T1" fmla="*/ 965200 h 608"/>
              <a:gd name="T2" fmla="*/ 1003300 w 1352"/>
              <a:gd name="T3" fmla="*/ 406400 h 608"/>
              <a:gd name="T4" fmla="*/ 1689100 w 1352"/>
              <a:gd name="T5" fmla="*/ 25400 h 608"/>
              <a:gd name="T6" fmla="*/ 2146300 w 1352"/>
              <a:gd name="T7" fmla="*/ 254000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1352"/>
              <a:gd name="T13" fmla="*/ 0 h 608"/>
              <a:gd name="T14" fmla="*/ 1352 w 1352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2" h="608">
                <a:moveTo>
                  <a:pt x="0" y="608"/>
                </a:moveTo>
                <a:cubicBezTo>
                  <a:pt x="107" y="549"/>
                  <a:pt x="455" y="355"/>
                  <a:pt x="632" y="256"/>
                </a:cubicBezTo>
                <a:cubicBezTo>
                  <a:pt x="809" y="157"/>
                  <a:pt x="944" y="32"/>
                  <a:pt x="1064" y="16"/>
                </a:cubicBezTo>
                <a:cubicBezTo>
                  <a:pt x="1184" y="0"/>
                  <a:pt x="1304" y="136"/>
                  <a:pt x="1352" y="160"/>
                </a:cubicBezTo>
              </a:path>
            </a:pathLst>
          </a:custGeom>
          <a:noFill/>
          <a:ln w="28575" cap="rnd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Freeform 11"/>
          <p:cNvSpPr>
            <a:spLocks/>
          </p:cNvSpPr>
          <p:nvPr/>
        </p:nvSpPr>
        <p:spPr bwMode="auto">
          <a:xfrm>
            <a:off x="3049588" y="3773488"/>
            <a:ext cx="3086100" cy="341312"/>
          </a:xfrm>
          <a:custGeom>
            <a:avLst/>
            <a:gdLst>
              <a:gd name="T0" fmla="*/ 0 w 1944"/>
              <a:gd name="T1" fmla="*/ 341312 h 215"/>
              <a:gd name="T2" fmla="*/ 1601787 w 1944"/>
              <a:gd name="T3" fmla="*/ 49212 h 215"/>
              <a:gd name="T4" fmla="*/ 2147888 w 1944"/>
              <a:gd name="T5" fmla="*/ 49212 h 215"/>
              <a:gd name="T6" fmla="*/ 2851150 w 1944"/>
              <a:gd name="T7" fmla="*/ 125412 h 215"/>
              <a:gd name="T8" fmla="*/ 3086100 w 1944"/>
              <a:gd name="T9" fmla="*/ 201612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4"/>
              <a:gd name="T16" fmla="*/ 0 h 215"/>
              <a:gd name="T17" fmla="*/ 1944 w 1944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4" h="215">
                <a:moveTo>
                  <a:pt x="0" y="215"/>
                </a:moveTo>
                <a:cubicBezTo>
                  <a:pt x="167" y="184"/>
                  <a:pt x="784" y="62"/>
                  <a:pt x="1009" y="31"/>
                </a:cubicBezTo>
                <a:cubicBezTo>
                  <a:pt x="1234" y="0"/>
                  <a:pt x="1222" y="23"/>
                  <a:pt x="1353" y="31"/>
                </a:cubicBezTo>
                <a:cubicBezTo>
                  <a:pt x="1485" y="39"/>
                  <a:pt x="1698" y="63"/>
                  <a:pt x="1796" y="79"/>
                </a:cubicBezTo>
                <a:cubicBezTo>
                  <a:pt x="1895" y="95"/>
                  <a:pt x="1919" y="119"/>
                  <a:pt x="1944" y="12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4"/>
          <p:cNvSpPr>
            <a:spLocks noChangeShapeType="1"/>
          </p:cNvSpPr>
          <p:nvPr/>
        </p:nvSpPr>
        <p:spPr bwMode="auto">
          <a:xfrm>
            <a:off x="2401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5"/>
          <p:cNvSpPr>
            <a:spLocks noChangeShapeType="1"/>
          </p:cNvSpPr>
          <p:nvPr/>
        </p:nvSpPr>
        <p:spPr bwMode="auto">
          <a:xfrm>
            <a:off x="2401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6"/>
          <p:cNvSpPr>
            <a:spLocks noChangeShapeType="1"/>
          </p:cNvSpPr>
          <p:nvPr/>
        </p:nvSpPr>
        <p:spPr bwMode="auto">
          <a:xfrm>
            <a:off x="2401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Freeform 18"/>
          <p:cNvSpPr>
            <a:spLocks/>
          </p:cNvSpPr>
          <p:nvPr/>
        </p:nvSpPr>
        <p:spPr bwMode="auto">
          <a:xfrm>
            <a:off x="2554288" y="3276600"/>
            <a:ext cx="1587" cy="1778000"/>
          </a:xfrm>
          <a:custGeom>
            <a:avLst/>
            <a:gdLst>
              <a:gd name="T0" fmla="*/ 0 w 1"/>
              <a:gd name="T1" fmla="*/ 1778000 h 1120"/>
              <a:gd name="T2" fmla="*/ 0 w 1"/>
              <a:gd name="T3" fmla="*/ 0 h 1120"/>
              <a:gd name="T4" fmla="*/ 0 60000 65536"/>
              <a:gd name="T5" fmla="*/ 0 60000 65536"/>
              <a:gd name="T6" fmla="*/ 0 w 1"/>
              <a:gd name="T7" fmla="*/ 0 h 1120"/>
              <a:gd name="T8" fmla="*/ 1 w 1"/>
              <a:gd name="T9" fmla="*/ 1120 h 1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2554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20"/>
          <p:cNvSpPr>
            <a:spLocks noChangeShapeType="1"/>
          </p:cNvSpPr>
          <p:nvPr/>
        </p:nvSpPr>
        <p:spPr bwMode="auto">
          <a:xfrm>
            <a:off x="2554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>
            <a:off x="2554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2"/>
          <p:cNvSpPr>
            <a:spLocks noChangeShapeType="1"/>
          </p:cNvSpPr>
          <p:nvPr/>
        </p:nvSpPr>
        <p:spPr bwMode="auto">
          <a:xfrm>
            <a:off x="2554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3"/>
          <p:cNvSpPr>
            <a:spLocks noChangeShapeType="1"/>
          </p:cNvSpPr>
          <p:nvPr/>
        </p:nvSpPr>
        <p:spPr bwMode="auto">
          <a:xfrm>
            <a:off x="2401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24"/>
          <p:cNvSpPr>
            <a:spLocks noChangeShapeType="1"/>
          </p:cNvSpPr>
          <p:nvPr/>
        </p:nvSpPr>
        <p:spPr bwMode="auto">
          <a:xfrm rot="-5400000">
            <a:off x="243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5"/>
          <p:cNvSpPr>
            <a:spLocks noChangeShapeType="1"/>
          </p:cNvSpPr>
          <p:nvPr/>
        </p:nvSpPr>
        <p:spPr bwMode="auto">
          <a:xfrm rot="-5400000">
            <a:off x="320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26"/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27"/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28"/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30"/>
          <p:cNvSpPr>
            <a:spLocks noChangeShapeType="1"/>
          </p:cNvSpPr>
          <p:nvPr/>
        </p:nvSpPr>
        <p:spPr bwMode="auto">
          <a:xfrm rot="-5400000">
            <a:off x="6326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31"/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Text Box 41"/>
          <p:cNvSpPr txBox="1">
            <a:spLocks noChangeArrowheads="1"/>
          </p:cNvSpPr>
          <p:nvPr/>
        </p:nvSpPr>
        <p:spPr bwMode="auto">
          <a:xfrm>
            <a:off x="2173288" y="51435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0       12     24    36    48     30    72</a:t>
            </a:r>
          </a:p>
        </p:txBody>
      </p:sp>
      <p:sp>
        <p:nvSpPr>
          <p:cNvPr id="22555" name="Text Box 42"/>
          <p:cNvSpPr txBox="1">
            <a:spLocks noChangeArrowheads="1"/>
          </p:cNvSpPr>
          <p:nvPr/>
        </p:nvSpPr>
        <p:spPr bwMode="auto">
          <a:xfrm>
            <a:off x="2401888" y="5753100"/>
            <a:ext cx="472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Hours from start of rain storm</a:t>
            </a:r>
          </a:p>
        </p:txBody>
      </p:sp>
      <p:sp>
        <p:nvSpPr>
          <p:cNvPr id="22556" name="Text Box 43"/>
          <p:cNvSpPr txBox="1">
            <a:spLocks noChangeArrowheads="1"/>
          </p:cNvSpPr>
          <p:nvPr/>
        </p:nvSpPr>
        <p:spPr bwMode="auto">
          <a:xfrm>
            <a:off x="2020888" y="1409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3</a:t>
            </a:r>
          </a:p>
        </p:txBody>
      </p:sp>
      <p:sp>
        <p:nvSpPr>
          <p:cNvPr id="22557" name="Text Box 44"/>
          <p:cNvSpPr txBox="1">
            <a:spLocks noChangeArrowheads="1"/>
          </p:cNvSpPr>
          <p:nvPr/>
        </p:nvSpPr>
        <p:spPr bwMode="auto">
          <a:xfrm>
            <a:off x="2020888" y="2552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2</a:t>
            </a:r>
          </a:p>
        </p:txBody>
      </p:sp>
      <p:sp>
        <p:nvSpPr>
          <p:cNvPr id="22558" name="Text Box 45"/>
          <p:cNvSpPr txBox="1">
            <a:spLocks noChangeArrowheads="1"/>
          </p:cNvSpPr>
          <p:nvPr/>
        </p:nvSpPr>
        <p:spPr bwMode="auto">
          <a:xfrm>
            <a:off x="2020888" y="3695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1</a:t>
            </a:r>
          </a:p>
        </p:txBody>
      </p:sp>
      <p:sp>
        <p:nvSpPr>
          <p:cNvPr id="22559" name="Text Box 46"/>
          <p:cNvSpPr txBox="1">
            <a:spLocks noChangeArrowheads="1"/>
          </p:cNvSpPr>
          <p:nvPr/>
        </p:nvSpPr>
        <p:spPr bwMode="auto">
          <a:xfrm rot="-5400000">
            <a:off x="264319" y="3156744"/>
            <a:ext cx="2741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Discharge (m</a:t>
            </a:r>
            <a:r>
              <a:rPr lang="en-GB" sz="2400" baseline="30000">
                <a:latin typeface="Comic Sans MS" pitchFamily="66" charset="0"/>
              </a:rPr>
              <a:t>3</a:t>
            </a:r>
            <a:r>
              <a:rPr lang="en-GB" sz="2400">
                <a:latin typeface="Comic Sans MS" pitchFamily="66" charset="0"/>
              </a:rPr>
              <a:t>/s)</a:t>
            </a:r>
          </a:p>
        </p:txBody>
      </p:sp>
      <p:sp>
        <p:nvSpPr>
          <p:cNvPr id="22560" name="Text Box 50"/>
          <p:cNvSpPr txBox="1">
            <a:spLocks noChangeArrowheads="1"/>
          </p:cNvSpPr>
          <p:nvPr/>
        </p:nvSpPr>
        <p:spPr bwMode="auto">
          <a:xfrm>
            <a:off x="4154488" y="4305300"/>
            <a:ext cx="1447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Base flow</a:t>
            </a:r>
          </a:p>
        </p:txBody>
      </p:sp>
      <p:sp>
        <p:nvSpPr>
          <p:cNvPr id="22561" name="Text Box 51"/>
          <p:cNvSpPr txBox="1">
            <a:spLocks noChangeArrowheads="1"/>
          </p:cNvSpPr>
          <p:nvPr/>
        </p:nvSpPr>
        <p:spPr bwMode="auto">
          <a:xfrm>
            <a:off x="3925888" y="3390900"/>
            <a:ext cx="2209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Through flow</a:t>
            </a:r>
          </a:p>
        </p:txBody>
      </p:sp>
      <p:sp>
        <p:nvSpPr>
          <p:cNvPr id="22562" name="Text Box 52"/>
          <p:cNvSpPr txBox="1">
            <a:spLocks noChangeArrowheads="1"/>
          </p:cNvSpPr>
          <p:nvPr/>
        </p:nvSpPr>
        <p:spPr bwMode="auto">
          <a:xfrm>
            <a:off x="3697288" y="2400300"/>
            <a:ext cx="1295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Overland flow</a:t>
            </a:r>
          </a:p>
        </p:txBody>
      </p:sp>
      <p:sp>
        <p:nvSpPr>
          <p:cNvPr id="22563" name="Text Box 53"/>
          <p:cNvSpPr txBox="1">
            <a:spLocks noChangeArrowheads="1"/>
          </p:cNvSpPr>
          <p:nvPr/>
        </p:nvSpPr>
        <p:spPr bwMode="auto">
          <a:xfrm rot="-4701125">
            <a:off x="2682875" y="2187575"/>
            <a:ext cx="1501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Rising limb</a:t>
            </a:r>
          </a:p>
        </p:txBody>
      </p:sp>
      <p:sp>
        <p:nvSpPr>
          <p:cNvPr id="22564" name="Text Box 54"/>
          <p:cNvSpPr txBox="1">
            <a:spLocks noChangeArrowheads="1"/>
          </p:cNvSpPr>
          <p:nvPr/>
        </p:nvSpPr>
        <p:spPr bwMode="auto">
          <a:xfrm rot="3378051">
            <a:off x="4344988" y="2428875"/>
            <a:ext cx="1981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Recession limb</a:t>
            </a:r>
          </a:p>
        </p:txBody>
      </p:sp>
      <p:sp>
        <p:nvSpPr>
          <p:cNvPr id="22565" name="Text Box 55"/>
          <p:cNvSpPr txBox="1">
            <a:spLocks noChangeArrowheads="1"/>
          </p:cNvSpPr>
          <p:nvPr/>
        </p:nvSpPr>
        <p:spPr bwMode="auto">
          <a:xfrm>
            <a:off x="2706688" y="647700"/>
            <a:ext cx="1828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Basin lag time</a:t>
            </a:r>
          </a:p>
        </p:txBody>
      </p:sp>
      <p:sp>
        <p:nvSpPr>
          <p:cNvPr id="22566" name="Text Box 56"/>
          <p:cNvSpPr txBox="1">
            <a:spLocks noChangeArrowheads="1"/>
          </p:cNvSpPr>
          <p:nvPr/>
        </p:nvSpPr>
        <p:spPr bwMode="auto">
          <a:xfrm>
            <a:off x="2706688" y="3024188"/>
            <a:ext cx="609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mm</a:t>
            </a:r>
          </a:p>
        </p:txBody>
      </p:sp>
      <p:sp>
        <p:nvSpPr>
          <p:cNvPr id="22567" name="Line 57"/>
          <p:cNvSpPr>
            <a:spLocks noChangeShapeType="1"/>
          </p:cNvSpPr>
          <p:nvPr/>
        </p:nvSpPr>
        <p:spPr bwMode="auto">
          <a:xfrm>
            <a:off x="2971800" y="1143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Line 58"/>
          <p:cNvSpPr>
            <a:spLocks noChangeShapeType="1"/>
          </p:cNvSpPr>
          <p:nvPr/>
        </p:nvSpPr>
        <p:spPr bwMode="auto">
          <a:xfrm>
            <a:off x="4114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Line 59"/>
          <p:cNvSpPr>
            <a:spLocks noChangeShapeType="1"/>
          </p:cNvSpPr>
          <p:nvPr/>
        </p:nvSpPr>
        <p:spPr bwMode="auto">
          <a:xfrm>
            <a:off x="2971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Text Box 60"/>
          <p:cNvSpPr txBox="1">
            <a:spLocks noChangeArrowheads="1"/>
          </p:cNvSpPr>
          <p:nvPr/>
        </p:nvSpPr>
        <p:spPr bwMode="auto">
          <a:xfrm>
            <a:off x="2554288" y="3390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4</a:t>
            </a:r>
          </a:p>
        </p:txBody>
      </p:sp>
      <p:sp>
        <p:nvSpPr>
          <p:cNvPr id="22571" name="Text Box 62"/>
          <p:cNvSpPr txBox="1">
            <a:spLocks noChangeArrowheads="1"/>
          </p:cNvSpPr>
          <p:nvPr/>
        </p:nvSpPr>
        <p:spPr bwMode="auto">
          <a:xfrm>
            <a:off x="2554288" y="3771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3</a:t>
            </a:r>
          </a:p>
        </p:txBody>
      </p:sp>
      <p:sp>
        <p:nvSpPr>
          <p:cNvPr id="22572" name="Text Box 63"/>
          <p:cNvSpPr txBox="1">
            <a:spLocks noChangeArrowheads="1"/>
          </p:cNvSpPr>
          <p:nvPr/>
        </p:nvSpPr>
        <p:spPr bwMode="auto">
          <a:xfrm>
            <a:off x="2554288" y="4152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2</a:t>
            </a:r>
          </a:p>
        </p:txBody>
      </p:sp>
      <p:sp>
        <p:nvSpPr>
          <p:cNvPr id="22573" name="Line 65"/>
          <p:cNvSpPr>
            <a:spLocks noChangeShapeType="1"/>
          </p:cNvSpPr>
          <p:nvPr/>
        </p:nvSpPr>
        <p:spPr bwMode="auto">
          <a:xfrm>
            <a:off x="4114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Line 66"/>
          <p:cNvSpPr>
            <a:spLocks noChangeShapeType="1"/>
          </p:cNvSpPr>
          <p:nvPr/>
        </p:nvSpPr>
        <p:spPr bwMode="auto">
          <a:xfrm flipV="1">
            <a:off x="4114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75" name="Text Box 67"/>
          <p:cNvSpPr txBox="1">
            <a:spLocks noChangeArrowheads="1"/>
          </p:cNvSpPr>
          <p:nvPr/>
        </p:nvSpPr>
        <p:spPr bwMode="auto">
          <a:xfrm>
            <a:off x="4572000" y="914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Peak flow</a:t>
            </a:r>
          </a:p>
        </p:txBody>
      </p:sp>
      <p:sp>
        <p:nvSpPr>
          <p:cNvPr id="22576" name="Text Box 69"/>
          <p:cNvSpPr txBox="1">
            <a:spLocks noChangeArrowheads="1"/>
          </p:cNvSpPr>
          <p:nvPr/>
        </p:nvSpPr>
        <p:spPr bwMode="auto">
          <a:xfrm rot="-2643691">
            <a:off x="-990600" y="1143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tx2"/>
                </a:solidFill>
                <a:latin typeface="Comic Sans MS" pitchFamily="66" charset="0"/>
              </a:rPr>
              <a:t>Flood Hydrograph</a:t>
            </a:r>
          </a:p>
        </p:txBody>
      </p:sp>
    </p:spTree>
    <p:extLst>
      <p:ext uri="{BB962C8B-B14F-4D97-AF65-F5344CB8AC3E}">
        <p14:creationId xmlns:p14="http://schemas.microsoft.com/office/powerpoint/2010/main" val="261168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Process or Store?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 numbers 1-10 in your books and write whether you think the following parts of the hydrosphere are stores or processes…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750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2"/>
          <p:cNvGrpSpPr>
            <a:grpSpLocks/>
          </p:cNvGrpSpPr>
          <p:nvPr/>
        </p:nvGrpSpPr>
        <p:grpSpPr bwMode="auto">
          <a:xfrm>
            <a:off x="2173288" y="5067300"/>
            <a:ext cx="5562600" cy="1143000"/>
            <a:chOff x="1369" y="3192"/>
            <a:chExt cx="3504" cy="720"/>
          </a:xfrm>
        </p:grpSpPr>
        <p:sp>
          <p:nvSpPr>
            <p:cNvPr id="23555" name="Freeform 3"/>
            <p:cNvSpPr>
              <a:spLocks/>
            </p:cNvSpPr>
            <p:nvPr/>
          </p:nvSpPr>
          <p:spPr bwMode="auto">
            <a:xfrm>
              <a:off x="1561" y="3192"/>
              <a:ext cx="2888" cy="1"/>
            </a:xfrm>
            <a:custGeom>
              <a:avLst/>
              <a:gdLst>
                <a:gd name="T0" fmla="*/ 0 w 2888"/>
                <a:gd name="T1" fmla="*/ 0 h 1"/>
                <a:gd name="T2" fmla="*/ 2888 w 2888"/>
                <a:gd name="T3" fmla="*/ 0 h 1"/>
                <a:gd name="T4" fmla="*/ 0 60000 65536"/>
                <a:gd name="T5" fmla="*/ 0 60000 65536"/>
                <a:gd name="T6" fmla="*/ 0 w 2888"/>
                <a:gd name="T7" fmla="*/ 0 h 1"/>
                <a:gd name="T8" fmla="*/ 2888 w 28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8" h="1">
                  <a:moveTo>
                    <a:pt x="0" y="0"/>
                  </a:moveTo>
                  <a:lnTo>
                    <a:pt x="2888" y="0"/>
                  </a:lnTo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Line 18"/>
            <p:cNvSpPr>
              <a:spLocks noChangeShapeType="1"/>
            </p:cNvSpPr>
            <p:nvPr/>
          </p:nvSpPr>
          <p:spPr bwMode="auto">
            <a:xfrm>
              <a:off x="1513" y="319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Line 19"/>
            <p:cNvSpPr>
              <a:spLocks noChangeShapeType="1"/>
            </p:cNvSpPr>
            <p:nvPr/>
          </p:nvSpPr>
          <p:spPr bwMode="auto">
            <a:xfrm rot="-5400000">
              <a:off x="153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20"/>
            <p:cNvSpPr>
              <a:spLocks noChangeShapeType="1"/>
            </p:cNvSpPr>
            <p:nvPr/>
          </p:nvSpPr>
          <p:spPr bwMode="auto">
            <a:xfrm rot="-5400000">
              <a:off x="201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21"/>
            <p:cNvSpPr>
              <a:spLocks noChangeShapeType="1"/>
            </p:cNvSpPr>
            <p:nvPr/>
          </p:nvSpPr>
          <p:spPr bwMode="auto">
            <a:xfrm rot="-5400000">
              <a:off x="249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22"/>
            <p:cNvSpPr>
              <a:spLocks noChangeShapeType="1"/>
            </p:cNvSpPr>
            <p:nvPr/>
          </p:nvSpPr>
          <p:spPr bwMode="auto">
            <a:xfrm rot="-5400000">
              <a:off x="297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23"/>
            <p:cNvSpPr>
              <a:spLocks noChangeShapeType="1"/>
            </p:cNvSpPr>
            <p:nvPr/>
          </p:nvSpPr>
          <p:spPr bwMode="auto">
            <a:xfrm rot="-5400000">
              <a:off x="345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24"/>
            <p:cNvSpPr>
              <a:spLocks noChangeShapeType="1"/>
            </p:cNvSpPr>
            <p:nvPr/>
          </p:nvSpPr>
          <p:spPr bwMode="auto">
            <a:xfrm rot="-5400000">
              <a:off x="3985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25"/>
            <p:cNvSpPr>
              <a:spLocks noChangeShapeType="1"/>
            </p:cNvSpPr>
            <p:nvPr/>
          </p:nvSpPr>
          <p:spPr bwMode="auto">
            <a:xfrm rot="-5400000">
              <a:off x="441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Text Box 26"/>
            <p:cNvSpPr txBox="1">
              <a:spLocks noChangeArrowheads="1"/>
            </p:cNvSpPr>
            <p:nvPr/>
          </p:nvSpPr>
          <p:spPr bwMode="auto">
            <a:xfrm>
              <a:off x="1369" y="3240"/>
              <a:ext cx="350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0       12     24    36    48     30    72</a:t>
              </a:r>
            </a:p>
          </p:txBody>
        </p:sp>
        <p:sp>
          <p:nvSpPr>
            <p:cNvPr id="23565" name="Text Box 27"/>
            <p:cNvSpPr txBox="1">
              <a:spLocks noChangeArrowheads="1"/>
            </p:cNvSpPr>
            <p:nvPr/>
          </p:nvSpPr>
          <p:spPr bwMode="auto">
            <a:xfrm>
              <a:off x="1513" y="3624"/>
              <a:ext cx="297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Hours from start of rain storm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406525" y="1117600"/>
            <a:ext cx="1073150" cy="3949700"/>
            <a:chOff x="886" y="704"/>
            <a:chExt cx="676" cy="2488"/>
          </a:xfrm>
        </p:grpSpPr>
        <p:sp>
          <p:nvSpPr>
            <p:cNvPr id="23567" name="Freeform 2"/>
            <p:cNvSpPr>
              <a:spLocks/>
            </p:cNvSpPr>
            <p:nvPr/>
          </p:nvSpPr>
          <p:spPr bwMode="auto">
            <a:xfrm>
              <a:off x="1561" y="704"/>
              <a:ext cx="1" cy="2488"/>
            </a:xfrm>
            <a:custGeom>
              <a:avLst/>
              <a:gdLst>
                <a:gd name="T0" fmla="*/ 0 w 1"/>
                <a:gd name="T1" fmla="*/ 0 h 2488"/>
                <a:gd name="T2" fmla="*/ 1 w 1"/>
                <a:gd name="T3" fmla="*/ 2488 h 2488"/>
                <a:gd name="T4" fmla="*/ 0 60000 65536"/>
                <a:gd name="T5" fmla="*/ 0 60000 65536"/>
                <a:gd name="T6" fmla="*/ 0 w 1"/>
                <a:gd name="T7" fmla="*/ 0 h 2488"/>
                <a:gd name="T8" fmla="*/ 1 w 1"/>
                <a:gd name="T9" fmla="*/ 2488 h 24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488">
                  <a:moveTo>
                    <a:pt x="0" y="0"/>
                  </a:moveTo>
                  <a:lnTo>
                    <a:pt x="1" y="24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0"/>
            <p:cNvSpPr>
              <a:spLocks noChangeShapeType="1"/>
            </p:cNvSpPr>
            <p:nvPr/>
          </p:nvSpPr>
          <p:spPr bwMode="auto">
            <a:xfrm>
              <a:off x="1513" y="24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1"/>
            <p:cNvSpPr>
              <a:spLocks noChangeShapeType="1"/>
            </p:cNvSpPr>
            <p:nvPr/>
          </p:nvSpPr>
          <p:spPr bwMode="auto">
            <a:xfrm>
              <a:off x="1513" y="103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2"/>
            <p:cNvSpPr>
              <a:spLocks noChangeShapeType="1"/>
            </p:cNvSpPr>
            <p:nvPr/>
          </p:nvSpPr>
          <p:spPr bwMode="auto">
            <a:xfrm>
              <a:off x="1513" y="175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Text Box 28"/>
            <p:cNvSpPr txBox="1">
              <a:spLocks noChangeArrowheads="1"/>
            </p:cNvSpPr>
            <p:nvPr/>
          </p:nvSpPr>
          <p:spPr bwMode="auto">
            <a:xfrm>
              <a:off x="1273" y="888"/>
              <a:ext cx="24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23572" name="Text Box 29"/>
            <p:cNvSpPr txBox="1">
              <a:spLocks noChangeArrowheads="1"/>
            </p:cNvSpPr>
            <p:nvPr/>
          </p:nvSpPr>
          <p:spPr bwMode="auto">
            <a:xfrm>
              <a:off x="1273" y="1608"/>
              <a:ext cx="24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23573" name="Text Box 30"/>
            <p:cNvSpPr txBox="1">
              <a:spLocks noChangeArrowheads="1"/>
            </p:cNvSpPr>
            <p:nvPr/>
          </p:nvSpPr>
          <p:spPr bwMode="auto">
            <a:xfrm>
              <a:off x="1273" y="2328"/>
              <a:ext cx="24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23574" name="Text Box 31"/>
            <p:cNvSpPr txBox="1">
              <a:spLocks noChangeArrowheads="1"/>
            </p:cNvSpPr>
            <p:nvPr/>
          </p:nvSpPr>
          <p:spPr bwMode="auto">
            <a:xfrm rot="-5400000">
              <a:off x="166" y="1989"/>
              <a:ext cx="172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Discharge (m</a:t>
              </a:r>
              <a:r>
                <a:rPr lang="en-GB" sz="2400" baseline="30000">
                  <a:latin typeface="Comic Sans MS" pitchFamily="66" charset="0"/>
                </a:rPr>
                <a:t>3</a:t>
              </a:r>
              <a:r>
                <a:rPr lang="en-GB" sz="2400">
                  <a:latin typeface="Comic Sans MS" pitchFamily="66" charset="0"/>
                </a:rPr>
                <a:t>/s)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085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2478088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587 w 1"/>
              <a:gd name="T3" fmla="*/ 3949700 h 2488"/>
              <a:gd name="T4" fmla="*/ 0 60000 65536"/>
              <a:gd name="T5" fmla="*/ 0 60000 65536"/>
              <a:gd name="T6" fmla="*/ 0 w 1"/>
              <a:gd name="T7" fmla="*/ 0 h 2488"/>
              <a:gd name="T8" fmla="*/ 1 w 1"/>
              <a:gd name="T9" fmla="*/ 2488 h 2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2478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4584700 w 2888"/>
              <a:gd name="T3" fmla="*/ 0 h 1"/>
              <a:gd name="T4" fmla="*/ 0 60000 65536"/>
              <a:gd name="T5" fmla="*/ 0 60000 65536"/>
              <a:gd name="T6" fmla="*/ 0 w 2888"/>
              <a:gd name="T7" fmla="*/ 0 h 1"/>
              <a:gd name="T8" fmla="*/ 2888 w 28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6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859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011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2401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2401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>
            <a:off x="2401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Freeform 13"/>
          <p:cNvSpPr>
            <a:spLocks/>
          </p:cNvSpPr>
          <p:nvPr/>
        </p:nvSpPr>
        <p:spPr bwMode="auto">
          <a:xfrm>
            <a:off x="2554288" y="3276600"/>
            <a:ext cx="1587" cy="1778000"/>
          </a:xfrm>
          <a:custGeom>
            <a:avLst/>
            <a:gdLst>
              <a:gd name="T0" fmla="*/ 0 w 1"/>
              <a:gd name="T1" fmla="*/ 1778000 h 1120"/>
              <a:gd name="T2" fmla="*/ 0 w 1"/>
              <a:gd name="T3" fmla="*/ 0 h 1120"/>
              <a:gd name="T4" fmla="*/ 0 60000 65536"/>
              <a:gd name="T5" fmla="*/ 0 60000 65536"/>
              <a:gd name="T6" fmla="*/ 0 w 1"/>
              <a:gd name="T7" fmla="*/ 0 h 1120"/>
              <a:gd name="T8" fmla="*/ 1 w 1"/>
              <a:gd name="T9" fmla="*/ 1120 h 1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>
            <a:off x="2554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>
            <a:off x="2554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>
            <a:off x="2554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>
            <a:off x="2554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18"/>
          <p:cNvSpPr>
            <a:spLocks noChangeShapeType="1"/>
          </p:cNvSpPr>
          <p:nvPr/>
        </p:nvSpPr>
        <p:spPr bwMode="auto">
          <a:xfrm>
            <a:off x="2401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 rot="-5400000">
            <a:off x="243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 rot="-5400000">
            <a:off x="320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23"/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Line 24"/>
          <p:cNvSpPr>
            <a:spLocks noChangeShapeType="1"/>
          </p:cNvSpPr>
          <p:nvPr/>
        </p:nvSpPr>
        <p:spPr bwMode="auto">
          <a:xfrm rot="-5400000">
            <a:off x="6326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2173288" y="51435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0       12     24    36    48     30    72</a:t>
            </a:r>
          </a:p>
        </p:txBody>
      </p:sp>
      <p:sp>
        <p:nvSpPr>
          <p:cNvPr id="24600" name="Text Box 27"/>
          <p:cNvSpPr txBox="1">
            <a:spLocks noChangeArrowheads="1"/>
          </p:cNvSpPr>
          <p:nvPr/>
        </p:nvSpPr>
        <p:spPr bwMode="auto">
          <a:xfrm>
            <a:off x="2401888" y="5753100"/>
            <a:ext cx="472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Hours from start of rain storm</a:t>
            </a:r>
          </a:p>
        </p:txBody>
      </p:sp>
      <p:sp>
        <p:nvSpPr>
          <p:cNvPr id="24601" name="Text Box 28"/>
          <p:cNvSpPr txBox="1">
            <a:spLocks noChangeArrowheads="1"/>
          </p:cNvSpPr>
          <p:nvPr/>
        </p:nvSpPr>
        <p:spPr bwMode="auto">
          <a:xfrm>
            <a:off x="2020888" y="1409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3</a:t>
            </a:r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2020888" y="2552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2</a:t>
            </a:r>
          </a:p>
        </p:txBody>
      </p:sp>
      <p:sp>
        <p:nvSpPr>
          <p:cNvPr id="24603" name="Text Box 30"/>
          <p:cNvSpPr txBox="1">
            <a:spLocks noChangeArrowheads="1"/>
          </p:cNvSpPr>
          <p:nvPr/>
        </p:nvSpPr>
        <p:spPr bwMode="auto">
          <a:xfrm>
            <a:off x="2020888" y="3695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1</a:t>
            </a:r>
          </a:p>
        </p:txBody>
      </p:sp>
      <p:sp>
        <p:nvSpPr>
          <p:cNvPr id="24604" name="Text Box 31"/>
          <p:cNvSpPr txBox="1">
            <a:spLocks noChangeArrowheads="1"/>
          </p:cNvSpPr>
          <p:nvPr/>
        </p:nvSpPr>
        <p:spPr bwMode="auto">
          <a:xfrm rot="-5400000">
            <a:off x="264319" y="3156744"/>
            <a:ext cx="2741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Discharge (m</a:t>
            </a:r>
            <a:r>
              <a:rPr lang="en-GB" sz="2400" baseline="30000">
                <a:latin typeface="Comic Sans MS" pitchFamily="66" charset="0"/>
              </a:rPr>
              <a:t>3</a:t>
            </a:r>
            <a:r>
              <a:rPr lang="en-GB" sz="2400">
                <a:latin typeface="Comic Sans MS" pitchFamily="66" charset="0"/>
              </a:rPr>
              <a:t>/s)</a:t>
            </a:r>
          </a:p>
        </p:txBody>
      </p:sp>
      <p:sp>
        <p:nvSpPr>
          <p:cNvPr id="24605" name="Text Box 38"/>
          <p:cNvSpPr txBox="1">
            <a:spLocks noChangeArrowheads="1"/>
          </p:cNvSpPr>
          <p:nvPr/>
        </p:nvSpPr>
        <p:spPr bwMode="auto">
          <a:xfrm>
            <a:off x="2706688" y="3024188"/>
            <a:ext cx="609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mm</a:t>
            </a:r>
          </a:p>
        </p:txBody>
      </p:sp>
      <p:sp>
        <p:nvSpPr>
          <p:cNvPr id="24606" name="Text Box 42"/>
          <p:cNvSpPr txBox="1">
            <a:spLocks noChangeArrowheads="1"/>
          </p:cNvSpPr>
          <p:nvPr/>
        </p:nvSpPr>
        <p:spPr bwMode="auto">
          <a:xfrm>
            <a:off x="2554288" y="3390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4</a:t>
            </a:r>
          </a:p>
        </p:txBody>
      </p:sp>
      <p:sp>
        <p:nvSpPr>
          <p:cNvPr id="24607" name="Text Box 43"/>
          <p:cNvSpPr txBox="1">
            <a:spLocks noChangeArrowheads="1"/>
          </p:cNvSpPr>
          <p:nvPr/>
        </p:nvSpPr>
        <p:spPr bwMode="auto">
          <a:xfrm>
            <a:off x="2554288" y="3771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3</a:t>
            </a:r>
          </a:p>
        </p:txBody>
      </p:sp>
      <p:sp>
        <p:nvSpPr>
          <p:cNvPr id="24608" name="Text Box 44"/>
          <p:cNvSpPr txBox="1">
            <a:spLocks noChangeArrowheads="1"/>
          </p:cNvSpPr>
          <p:nvPr/>
        </p:nvSpPr>
        <p:spPr bwMode="auto">
          <a:xfrm>
            <a:off x="2554288" y="4152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2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5791200" y="914400"/>
            <a:ext cx="2819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Rainfall shown in mm, as a bar graph</a:t>
            </a:r>
            <a:r>
              <a:rPr lang="en-GB" sz="2800" b="1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637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 animBg="1" autoUpdateAnimBg="0"/>
      <p:bldP spid="3384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478088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587 w 1"/>
              <a:gd name="T3" fmla="*/ 3949700 h 2488"/>
              <a:gd name="T4" fmla="*/ 0 60000 65536"/>
              <a:gd name="T5" fmla="*/ 0 60000 65536"/>
              <a:gd name="T6" fmla="*/ 0 w 1"/>
              <a:gd name="T7" fmla="*/ 0 h 2488"/>
              <a:gd name="T8" fmla="*/ 1 w 1"/>
              <a:gd name="T9" fmla="*/ 2488 h 2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2478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4584700 w 2888"/>
              <a:gd name="T3" fmla="*/ 0 h 1"/>
              <a:gd name="T4" fmla="*/ 0 60000 65536"/>
              <a:gd name="T5" fmla="*/ 0 60000 65536"/>
              <a:gd name="T6" fmla="*/ 0 w 2888"/>
              <a:gd name="T7" fmla="*/ 0 h 1"/>
              <a:gd name="T8" fmla="*/ 2888 w 28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2" name="Freeform 4"/>
          <p:cNvSpPr>
            <a:spLocks/>
          </p:cNvSpPr>
          <p:nvPr/>
        </p:nvSpPr>
        <p:spPr bwMode="auto">
          <a:xfrm>
            <a:off x="2471738" y="1397000"/>
            <a:ext cx="4565650" cy="2819400"/>
          </a:xfrm>
          <a:custGeom>
            <a:avLst/>
            <a:gdLst>
              <a:gd name="T0" fmla="*/ 6350 w 2876"/>
              <a:gd name="T1" fmla="*/ 2603500 h 1776"/>
              <a:gd name="T2" fmla="*/ 57150 w 2876"/>
              <a:gd name="T3" fmla="*/ 2667000 h 1776"/>
              <a:gd name="T4" fmla="*/ 349250 w 2876"/>
              <a:gd name="T5" fmla="*/ 2819400 h 1776"/>
              <a:gd name="T6" fmla="*/ 603250 w 2876"/>
              <a:gd name="T7" fmla="*/ 2667000 h 1776"/>
              <a:gd name="T8" fmla="*/ 908050 w 2876"/>
              <a:gd name="T9" fmla="*/ 2159000 h 1776"/>
              <a:gd name="T10" fmla="*/ 1187450 w 2876"/>
              <a:gd name="T11" fmla="*/ 901700 h 1776"/>
              <a:gd name="T12" fmla="*/ 1377950 w 2876"/>
              <a:gd name="T13" fmla="*/ 165100 h 1776"/>
              <a:gd name="T14" fmla="*/ 1682750 w 2876"/>
              <a:gd name="T15" fmla="*/ 12700 h 1776"/>
              <a:gd name="T16" fmla="*/ 1987550 w 2876"/>
              <a:gd name="T17" fmla="*/ 241300 h 1776"/>
              <a:gd name="T18" fmla="*/ 2597150 w 2876"/>
              <a:gd name="T19" fmla="*/ 1308100 h 1776"/>
              <a:gd name="T20" fmla="*/ 3206750 w 2876"/>
              <a:gd name="T21" fmla="*/ 2146300 h 1776"/>
              <a:gd name="T22" fmla="*/ 3714750 w 2876"/>
              <a:gd name="T23" fmla="*/ 2603500 h 1776"/>
              <a:gd name="T24" fmla="*/ 4565650 w 2876"/>
              <a:gd name="T25" fmla="*/ 2806700 h 1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6"/>
              <a:gd name="T40" fmla="*/ 0 h 1776"/>
              <a:gd name="T41" fmla="*/ 2876 w 2876"/>
              <a:gd name="T42" fmla="*/ 1776 h 17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706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859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011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401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401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401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2554288" y="3276600"/>
            <a:ext cx="1587" cy="1778000"/>
          </a:xfrm>
          <a:custGeom>
            <a:avLst/>
            <a:gdLst>
              <a:gd name="T0" fmla="*/ 0 w 1"/>
              <a:gd name="T1" fmla="*/ 1778000 h 1120"/>
              <a:gd name="T2" fmla="*/ 0 w 1"/>
              <a:gd name="T3" fmla="*/ 0 h 1120"/>
              <a:gd name="T4" fmla="*/ 0 60000 65536"/>
              <a:gd name="T5" fmla="*/ 0 60000 65536"/>
              <a:gd name="T6" fmla="*/ 0 w 1"/>
              <a:gd name="T7" fmla="*/ 0 h 1120"/>
              <a:gd name="T8" fmla="*/ 1 w 1"/>
              <a:gd name="T9" fmla="*/ 1120 h 1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554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54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54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54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401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rot="-5400000">
            <a:off x="243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rot="-5400000">
            <a:off x="320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rot="-5400000">
            <a:off x="6326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173288" y="51435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0       12     24    36    48     30    72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2401888" y="5753100"/>
            <a:ext cx="472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Hours from start of rain storm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020888" y="1409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3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020888" y="2552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2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020888" y="3695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1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 rot="-5400000">
            <a:off x="264319" y="3156744"/>
            <a:ext cx="2741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Discharge (m</a:t>
            </a:r>
            <a:r>
              <a:rPr lang="en-GB" sz="2400" baseline="30000">
                <a:latin typeface="Comic Sans MS" pitchFamily="66" charset="0"/>
              </a:rPr>
              <a:t>3</a:t>
            </a:r>
            <a:r>
              <a:rPr lang="en-GB" sz="2400">
                <a:latin typeface="Comic Sans MS" pitchFamily="66" charset="0"/>
              </a:rPr>
              <a:t>/s)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2706688" y="3024188"/>
            <a:ext cx="609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mm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2554288" y="3390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4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2554288" y="3771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3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2554288" y="4152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2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5867400" y="838200"/>
            <a:ext cx="2667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00"/>
                </a:solidFill>
                <a:latin typeface="Comic Sans MS" pitchFamily="66" charset="0"/>
              </a:rPr>
              <a:t>Discharge in m</a:t>
            </a:r>
            <a:r>
              <a:rPr lang="en-GB" sz="2800" b="1" baseline="30000">
                <a:solidFill>
                  <a:srgbClr val="006600"/>
                </a:solidFill>
                <a:latin typeface="Comic Sans MS" pitchFamily="66" charset="0"/>
              </a:rPr>
              <a:t>3</a:t>
            </a:r>
            <a:r>
              <a:rPr lang="en-GB" sz="2800" b="1">
                <a:solidFill>
                  <a:srgbClr val="006600"/>
                </a:solidFill>
                <a:latin typeface="Comic Sans MS" pitchFamily="66" charset="0"/>
              </a:rPr>
              <a:t>/s, as a line graph</a:t>
            </a:r>
          </a:p>
        </p:txBody>
      </p:sp>
    </p:spTree>
    <p:extLst>
      <p:ext uri="{BB962C8B-B14F-4D97-AF65-F5344CB8AC3E}">
        <p14:creationId xmlns:p14="http://schemas.microsoft.com/office/powerpoint/2010/main" val="665917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4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2478088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587 w 1"/>
              <a:gd name="T3" fmla="*/ 3949700 h 2488"/>
              <a:gd name="T4" fmla="*/ 0 60000 65536"/>
              <a:gd name="T5" fmla="*/ 0 60000 65536"/>
              <a:gd name="T6" fmla="*/ 0 w 1"/>
              <a:gd name="T7" fmla="*/ 0 h 2488"/>
              <a:gd name="T8" fmla="*/ 1 w 1"/>
              <a:gd name="T9" fmla="*/ 2488 h 2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2478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4584700 w 2888"/>
              <a:gd name="T3" fmla="*/ 0 h 1"/>
              <a:gd name="T4" fmla="*/ 0 60000 65536"/>
              <a:gd name="T5" fmla="*/ 0 60000 65536"/>
              <a:gd name="T6" fmla="*/ 0 w 2888"/>
              <a:gd name="T7" fmla="*/ 0 h 1"/>
              <a:gd name="T8" fmla="*/ 2888 w 28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2471738" y="1397000"/>
            <a:ext cx="4565650" cy="2819400"/>
          </a:xfrm>
          <a:custGeom>
            <a:avLst/>
            <a:gdLst>
              <a:gd name="T0" fmla="*/ 6350 w 2876"/>
              <a:gd name="T1" fmla="*/ 2603500 h 1776"/>
              <a:gd name="T2" fmla="*/ 57150 w 2876"/>
              <a:gd name="T3" fmla="*/ 2667000 h 1776"/>
              <a:gd name="T4" fmla="*/ 349250 w 2876"/>
              <a:gd name="T5" fmla="*/ 2819400 h 1776"/>
              <a:gd name="T6" fmla="*/ 603250 w 2876"/>
              <a:gd name="T7" fmla="*/ 2667000 h 1776"/>
              <a:gd name="T8" fmla="*/ 908050 w 2876"/>
              <a:gd name="T9" fmla="*/ 2159000 h 1776"/>
              <a:gd name="T10" fmla="*/ 1187450 w 2876"/>
              <a:gd name="T11" fmla="*/ 901700 h 1776"/>
              <a:gd name="T12" fmla="*/ 1377950 w 2876"/>
              <a:gd name="T13" fmla="*/ 165100 h 1776"/>
              <a:gd name="T14" fmla="*/ 1682750 w 2876"/>
              <a:gd name="T15" fmla="*/ 12700 h 1776"/>
              <a:gd name="T16" fmla="*/ 1987550 w 2876"/>
              <a:gd name="T17" fmla="*/ 241300 h 1776"/>
              <a:gd name="T18" fmla="*/ 2597150 w 2876"/>
              <a:gd name="T19" fmla="*/ 1308100 h 1776"/>
              <a:gd name="T20" fmla="*/ 3206750 w 2876"/>
              <a:gd name="T21" fmla="*/ 2146300 h 1776"/>
              <a:gd name="T22" fmla="*/ 3714750 w 2876"/>
              <a:gd name="T23" fmla="*/ 2603500 h 1776"/>
              <a:gd name="T24" fmla="*/ 4565650 w 2876"/>
              <a:gd name="T25" fmla="*/ 2806700 h 1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6"/>
              <a:gd name="T40" fmla="*/ 0 h 1776"/>
              <a:gd name="T41" fmla="*/ 2876 w 2876"/>
              <a:gd name="T42" fmla="*/ 1776 h 17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706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859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11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2401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2401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2401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Freeform 13"/>
          <p:cNvSpPr>
            <a:spLocks/>
          </p:cNvSpPr>
          <p:nvPr/>
        </p:nvSpPr>
        <p:spPr bwMode="auto">
          <a:xfrm>
            <a:off x="2554288" y="3276600"/>
            <a:ext cx="1587" cy="1778000"/>
          </a:xfrm>
          <a:custGeom>
            <a:avLst/>
            <a:gdLst>
              <a:gd name="T0" fmla="*/ 0 w 1"/>
              <a:gd name="T1" fmla="*/ 1778000 h 1120"/>
              <a:gd name="T2" fmla="*/ 0 w 1"/>
              <a:gd name="T3" fmla="*/ 0 h 1120"/>
              <a:gd name="T4" fmla="*/ 0 60000 65536"/>
              <a:gd name="T5" fmla="*/ 0 60000 65536"/>
              <a:gd name="T6" fmla="*/ 0 w 1"/>
              <a:gd name="T7" fmla="*/ 0 h 1120"/>
              <a:gd name="T8" fmla="*/ 1 w 1"/>
              <a:gd name="T9" fmla="*/ 1120 h 1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2554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>
            <a:off x="2554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2554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2554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2401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9"/>
          <p:cNvSpPr>
            <a:spLocks noChangeShapeType="1"/>
          </p:cNvSpPr>
          <p:nvPr/>
        </p:nvSpPr>
        <p:spPr bwMode="auto">
          <a:xfrm rot="-5400000">
            <a:off x="243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 rot="-5400000">
            <a:off x="320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 rot="-5400000">
            <a:off x="6326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Text Box 26"/>
          <p:cNvSpPr txBox="1">
            <a:spLocks noChangeArrowheads="1"/>
          </p:cNvSpPr>
          <p:nvPr/>
        </p:nvSpPr>
        <p:spPr bwMode="auto">
          <a:xfrm>
            <a:off x="2173288" y="51435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0       12     24    36    48     30    72</a:t>
            </a:r>
          </a:p>
        </p:txBody>
      </p:sp>
      <p:sp>
        <p:nvSpPr>
          <p:cNvPr id="29721" name="Text Box 27"/>
          <p:cNvSpPr txBox="1">
            <a:spLocks noChangeArrowheads="1"/>
          </p:cNvSpPr>
          <p:nvPr/>
        </p:nvSpPr>
        <p:spPr bwMode="auto">
          <a:xfrm>
            <a:off x="2401888" y="5753100"/>
            <a:ext cx="472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Hours from start of rain storm</a:t>
            </a:r>
          </a:p>
        </p:txBody>
      </p:sp>
      <p:sp>
        <p:nvSpPr>
          <p:cNvPr id="29722" name="Text Box 28"/>
          <p:cNvSpPr txBox="1">
            <a:spLocks noChangeArrowheads="1"/>
          </p:cNvSpPr>
          <p:nvPr/>
        </p:nvSpPr>
        <p:spPr bwMode="auto">
          <a:xfrm>
            <a:off x="2020888" y="1409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3</a:t>
            </a:r>
          </a:p>
        </p:txBody>
      </p:sp>
      <p:sp>
        <p:nvSpPr>
          <p:cNvPr id="29723" name="Text Box 29"/>
          <p:cNvSpPr txBox="1">
            <a:spLocks noChangeArrowheads="1"/>
          </p:cNvSpPr>
          <p:nvPr/>
        </p:nvSpPr>
        <p:spPr bwMode="auto">
          <a:xfrm>
            <a:off x="2020888" y="2552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2</a:t>
            </a:r>
          </a:p>
        </p:txBody>
      </p:sp>
      <p:sp>
        <p:nvSpPr>
          <p:cNvPr id="29724" name="Text Box 30"/>
          <p:cNvSpPr txBox="1">
            <a:spLocks noChangeArrowheads="1"/>
          </p:cNvSpPr>
          <p:nvPr/>
        </p:nvSpPr>
        <p:spPr bwMode="auto">
          <a:xfrm>
            <a:off x="2020888" y="3695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1</a:t>
            </a:r>
          </a:p>
        </p:txBody>
      </p:sp>
      <p:sp>
        <p:nvSpPr>
          <p:cNvPr id="29725" name="Text Box 31"/>
          <p:cNvSpPr txBox="1">
            <a:spLocks noChangeArrowheads="1"/>
          </p:cNvSpPr>
          <p:nvPr/>
        </p:nvSpPr>
        <p:spPr bwMode="auto">
          <a:xfrm rot="-5400000">
            <a:off x="264319" y="3156744"/>
            <a:ext cx="2741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Discharge (m</a:t>
            </a:r>
            <a:r>
              <a:rPr lang="en-GB" sz="2400" baseline="30000">
                <a:latin typeface="Comic Sans MS" pitchFamily="66" charset="0"/>
              </a:rPr>
              <a:t>3</a:t>
            </a:r>
            <a:r>
              <a:rPr lang="en-GB" sz="2400">
                <a:latin typeface="Comic Sans MS" pitchFamily="66" charset="0"/>
              </a:rPr>
              <a:t>/s)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 rot="-4701125">
            <a:off x="2682875" y="2187575"/>
            <a:ext cx="1501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990033"/>
                </a:solidFill>
                <a:latin typeface="Comic Sans MS" pitchFamily="66" charset="0"/>
              </a:rPr>
              <a:t>Rising limb</a:t>
            </a:r>
          </a:p>
        </p:txBody>
      </p:sp>
      <p:sp>
        <p:nvSpPr>
          <p:cNvPr id="29727" name="Text Box 38"/>
          <p:cNvSpPr txBox="1">
            <a:spLocks noChangeArrowheads="1"/>
          </p:cNvSpPr>
          <p:nvPr/>
        </p:nvSpPr>
        <p:spPr bwMode="auto">
          <a:xfrm>
            <a:off x="2706688" y="3024188"/>
            <a:ext cx="609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mm</a:t>
            </a:r>
          </a:p>
        </p:txBody>
      </p:sp>
      <p:sp>
        <p:nvSpPr>
          <p:cNvPr id="29728" name="Text Box 42"/>
          <p:cNvSpPr txBox="1">
            <a:spLocks noChangeArrowheads="1"/>
          </p:cNvSpPr>
          <p:nvPr/>
        </p:nvSpPr>
        <p:spPr bwMode="auto">
          <a:xfrm>
            <a:off x="2554288" y="3390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4</a:t>
            </a:r>
          </a:p>
        </p:txBody>
      </p:sp>
      <p:sp>
        <p:nvSpPr>
          <p:cNvPr id="29729" name="Text Box 43"/>
          <p:cNvSpPr txBox="1">
            <a:spLocks noChangeArrowheads="1"/>
          </p:cNvSpPr>
          <p:nvPr/>
        </p:nvSpPr>
        <p:spPr bwMode="auto">
          <a:xfrm>
            <a:off x="2554288" y="3771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3</a:t>
            </a:r>
          </a:p>
        </p:txBody>
      </p:sp>
      <p:sp>
        <p:nvSpPr>
          <p:cNvPr id="29730" name="Text Box 44"/>
          <p:cNvSpPr txBox="1">
            <a:spLocks noChangeArrowheads="1"/>
          </p:cNvSpPr>
          <p:nvPr/>
        </p:nvSpPr>
        <p:spPr bwMode="auto">
          <a:xfrm>
            <a:off x="2554288" y="4152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2</a:t>
            </a: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 rot="694">
            <a:off x="6172200" y="304800"/>
            <a:ext cx="205581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990033"/>
                </a:solidFill>
                <a:latin typeface="Comic Sans MS" pitchFamily="66" charset="0"/>
              </a:rPr>
              <a:t>Rising limb</a:t>
            </a: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5867400" y="914400"/>
            <a:ext cx="2743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tx2"/>
                </a:solidFill>
                <a:latin typeface="Comic Sans MS" pitchFamily="66" charset="0"/>
              </a:rPr>
              <a:t>The rising flood water in the river</a:t>
            </a:r>
          </a:p>
        </p:txBody>
      </p:sp>
    </p:spTree>
    <p:extLst>
      <p:ext uri="{BB962C8B-B14F-4D97-AF65-F5344CB8AC3E}">
        <p14:creationId xmlns:p14="http://schemas.microsoft.com/office/powerpoint/2010/main" val="1758264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3" grpId="0" autoUpdateAnimBg="0"/>
      <p:bldP spid="37936" grpId="0" autoUpdateAnimBg="0"/>
      <p:bldP spid="3793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2478088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587 w 1"/>
              <a:gd name="T3" fmla="*/ 3949700 h 2488"/>
              <a:gd name="T4" fmla="*/ 0 60000 65536"/>
              <a:gd name="T5" fmla="*/ 0 60000 65536"/>
              <a:gd name="T6" fmla="*/ 0 w 1"/>
              <a:gd name="T7" fmla="*/ 0 h 2488"/>
              <a:gd name="T8" fmla="*/ 1 w 1"/>
              <a:gd name="T9" fmla="*/ 2488 h 2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2478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4584700 w 2888"/>
              <a:gd name="T3" fmla="*/ 0 h 1"/>
              <a:gd name="T4" fmla="*/ 0 60000 65536"/>
              <a:gd name="T5" fmla="*/ 0 60000 65536"/>
              <a:gd name="T6" fmla="*/ 0 w 2888"/>
              <a:gd name="T7" fmla="*/ 0 h 1"/>
              <a:gd name="T8" fmla="*/ 2888 w 28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471738" y="1397000"/>
            <a:ext cx="4565650" cy="2819400"/>
          </a:xfrm>
          <a:custGeom>
            <a:avLst/>
            <a:gdLst>
              <a:gd name="T0" fmla="*/ 6350 w 2876"/>
              <a:gd name="T1" fmla="*/ 2603500 h 1776"/>
              <a:gd name="T2" fmla="*/ 57150 w 2876"/>
              <a:gd name="T3" fmla="*/ 2667000 h 1776"/>
              <a:gd name="T4" fmla="*/ 349250 w 2876"/>
              <a:gd name="T5" fmla="*/ 2819400 h 1776"/>
              <a:gd name="T6" fmla="*/ 603250 w 2876"/>
              <a:gd name="T7" fmla="*/ 2667000 h 1776"/>
              <a:gd name="T8" fmla="*/ 908050 w 2876"/>
              <a:gd name="T9" fmla="*/ 2159000 h 1776"/>
              <a:gd name="T10" fmla="*/ 1187450 w 2876"/>
              <a:gd name="T11" fmla="*/ 901700 h 1776"/>
              <a:gd name="T12" fmla="*/ 1377950 w 2876"/>
              <a:gd name="T13" fmla="*/ 165100 h 1776"/>
              <a:gd name="T14" fmla="*/ 1682750 w 2876"/>
              <a:gd name="T15" fmla="*/ 12700 h 1776"/>
              <a:gd name="T16" fmla="*/ 1987550 w 2876"/>
              <a:gd name="T17" fmla="*/ 241300 h 1776"/>
              <a:gd name="T18" fmla="*/ 2597150 w 2876"/>
              <a:gd name="T19" fmla="*/ 1308100 h 1776"/>
              <a:gd name="T20" fmla="*/ 3206750 w 2876"/>
              <a:gd name="T21" fmla="*/ 2146300 h 1776"/>
              <a:gd name="T22" fmla="*/ 3714750 w 2876"/>
              <a:gd name="T23" fmla="*/ 2603500 h 1776"/>
              <a:gd name="T24" fmla="*/ 4565650 w 2876"/>
              <a:gd name="T25" fmla="*/ 2806700 h 1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6"/>
              <a:gd name="T40" fmla="*/ 0 h 1776"/>
              <a:gd name="T41" fmla="*/ 2876 w 2876"/>
              <a:gd name="T42" fmla="*/ 1776 h 17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706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859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11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401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2401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2401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13"/>
          <p:cNvSpPr>
            <a:spLocks/>
          </p:cNvSpPr>
          <p:nvPr/>
        </p:nvSpPr>
        <p:spPr bwMode="auto">
          <a:xfrm>
            <a:off x="2554288" y="3276600"/>
            <a:ext cx="1587" cy="1778000"/>
          </a:xfrm>
          <a:custGeom>
            <a:avLst/>
            <a:gdLst>
              <a:gd name="T0" fmla="*/ 0 w 1"/>
              <a:gd name="T1" fmla="*/ 1778000 h 1120"/>
              <a:gd name="T2" fmla="*/ 0 w 1"/>
              <a:gd name="T3" fmla="*/ 0 h 1120"/>
              <a:gd name="T4" fmla="*/ 0 60000 65536"/>
              <a:gd name="T5" fmla="*/ 0 60000 65536"/>
              <a:gd name="T6" fmla="*/ 0 w 1"/>
              <a:gd name="T7" fmla="*/ 0 h 1120"/>
              <a:gd name="T8" fmla="*/ 1 w 1"/>
              <a:gd name="T9" fmla="*/ 1120 h 1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>
            <a:off x="2554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2554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6"/>
          <p:cNvSpPr>
            <a:spLocks noChangeShapeType="1"/>
          </p:cNvSpPr>
          <p:nvPr/>
        </p:nvSpPr>
        <p:spPr bwMode="auto">
          <a:xfrm>
            <a:off x="2554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2554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8"/>
          <p:cNvSpPr>
            <a:spLocks noChangeShapeType="1"/>
          </p:cNvSpPr>
          <p:nvPr/>
        </p:nvSpPr>
        <p:spPr bwMode="auto">
          <a:xfrm>
            <a:off x="2401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19"/>
          <p:cNvSpPr>
            <a:spLocks noChangeShapeType="1"/>
          </p:cNvSpPr>
          <p:nvPr/>
        </p:nvSpPr>
        <p:spPr bwMode="auto">
          <a:xfrm rot="-5400000">
            <a:off x="243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20"/>
          <p:cNvSpPr>
            <a:spLocks noChangeShapeType="1"/>
          </p:cNvSpPr>
          <p:nvPr/>
        </p:nvSpPr>
        <p:spPr bwMode="auto">
          <a:xfrm rot="-5400000">
            <a:off x="320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21"/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2"/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3"/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4"/>
          <p:cNvSpPr>
            <a:spLocks noChangeShapeType="1"/>
          </p:cNvSpPr>
          <p:nvPr/>
        </p:nvSpPr>
        <p:spPr bwMode="auto">
          <a:xfrm rot="-5400000">
            <a:off x="6326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5"/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Text Box 26"/>
          <p:cNvSpPr txBox="1">
            <a:spLocks noChangeArrowheads="1"/>
          </p:cNvSpPr>
          <p:nvPr/>
        </p:nvSpPr>
        <p:spPr bwMode="auto">
          <a:xfrm>
            <a:off x="2173288" y="51435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0       12     24    36    48     30    72</a:t>
            </a:r>
          </a:p>
        </p:txBody>
      </p:sp>
      <p:sp>
        <p:nvSpPr>
          <p:cNvPr id="31769" name="Text Box 27"/>
          <p:cNvSpPr txBox="1">
            <a:spLocks noChangeArrowheads="1"/>
          </p:cNvSpPr>
          <p:nvPr/>
        </p:nvSpPr>
        <p:spPr bwMode="auto">
          <a:xfrm>
            <a:off x="2401888" y="5753100"/>
            <a:ext cx="472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Hours from start of rain storm</a:t>
            </a:r>
          </a:p>
        </p:txBody>
      </p:sp>
      <p:sp>
        <p:nvSpPr>
          <p:cNvPr id="31770" name="Text Box 28"/>
          <p:cNvSpPr txBox="1">
            <a:spLocks noChangeArrowheads="1"/>
          </p:cNvSpPr>
          <p:nvPr/>
        </p:nvSpPr>
        <p:spPr bwMode="auto">
          <a:xfrm>
            <a:off x="2020888" y="1409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3</a:t>
            </a:r>
          </a:p>
        </p:txBody>
      </p:sp>
      <p:sp>
        <p:nvSpPr>
          <p:cNvPr id="31771" name="Text Box 29"/>
          <p:cNvSpPr txBox="1">
            <a:spLocks noChangeArrowheads="1"/>
          </p:cNvSpPr>
          <p:nvPr/>
        </p:nvSpPr>
        <p:spPr bwMode="auto">
          <a:xfrm>
            <a:off x="2020888" y="2552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2</a:t>
            </a:r>
          </a:p>
        </p:txBody>
      </p:sp>
      <p:sp>
        <p:nvSpPr>
          <p:cNvPr id="31772" name="Text Box 30"/>
          <p:cNvSpPr txBox="1">
            <a:spLocks noChangeArrowheads="1"/>
          </p:cNvSpPr>
          <p:nvPr/>
        </p:nvSpPr>
        <p:spPr bwMode="auto">
          <a:xfrm>
            <a:off x="2020888" y="3695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1</a:t>
            </a:r>
          </a:p>
        </p:txBody>
      </p:sp>
      <p:sp>
        <p:nvSpPr>
          <p:cNvPr id="31773" name="Text Box 31"/>
          <p:cNvSpPr txBox="1">
            <a:spLocks noChangeArrowheads="1"/>
          </p:cNvSpPr>
          <p:nvPr/>
        </p:nvSpPr>
        <p:spPr bwMode="auto">
          <a:xfrm rot="-5400000">
            <a:off x="264319" y="3156744"/>
            <a:ext cx="2741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Discharge (m</a:t>
            </a:r>
            <a:r>
              <a:rPr lang="en-GB" sz="2400" baseline="30000">
                <a:latin typeface="Comic Sans MS" pitchFamily="66" charset="0"/>
              </a:rPr>
              <a:t>3</a:t>
            </a:r>
            <a:r>
              <a:rPr lang="en-GB" sz="2400">
                <a:latin typeface="Comic Sans MS" pitchFamily="66" charset="0"/>
              </a:rPr>
              <a:t>/s)</a:t>
            </a:r>
          </a:p>
        </p:txBody>
      </p:sp>
      <p:sp>
        <p:nvSpPr>
          <p:cNvPr id="31774" name="Text Box 35"/>
          <p:cNvSpPr txBox="1">
            <a:spLocks noChangeArrowheads="1"/>
          </p:cNvSpPr>
          <p:nvPr/>
        </p:nvSpPr>
        <p:spPr bwMode="auto">
          <a:xfrm rot="-4701125">
            <a:off x="2682875" y="2187575"/>
            <a:ext cx="1501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Rising limb</a:t>
            </a:r>
          </a:p>
        </p:txBody>
      </p:sp>
      <p:sp>
        <p:nvSpPr>
          <p:cNvPr id="31775" name="Text Box 38"/>
          <p:cNvSpPr txBox="1">
            <a:spLocks noChangeArrowheads="1"/>
          </p:cNvSpPr>
          <p:nvPr/>
        </p:nvSpPr>
        <p:spPr bwMode="auto">
          <a:xfrm>
            <a:off x="2706688" y="3024188"/>
            <a:ext cx="609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mm</a:t>
            </a:r>
          </a:p>
        </p:txBody>
      </p:sp>
      <p:sp>
        <p:nvSpPr>
          <p:cNvPr id="31776" name="Text Box 42"/>
          <p:cNvSpPr txBox="1">
            <a:spLocks noChangeArrowheads="1"/>
          </p:cNvSpPr>
          <p:nvPr/>
        </p:nvSpPr>
        <p:spPr bwMode="auto">
          <a:xfrm>
            <a:off x="2554288" y="3390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4</a:t>
            </a:r>
          </a:p>
        </p:txBody>
      </p:sp>
      <p:sp>
        <p:nvSpPr>
          <p:cNvPr id="31777" name="Text Box 43"/>
          <p:cNvSpPr txBox="1">
            <a:spLocks noChangeArrowheads="1"/>
          </p:cNvSpPr>
          <p:nvPr/>
        </p:nvSpPr>
        <p:spPr bwMode="auto">
          <a:xfrm>
            <a:off x="2554288" y="3771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3</a:t>
            </a:r>
          </a:p>
        </p:txBody>
      </p:sp>
      <p:sp>
        <p:nvSpPr>
          <p:cNvPr id="31778" name="Text Box 44"/>
          <p:cNvSpPr txBox="1">
            <a:spLocks noChangeArrowheads="1"/>
          </p:cNvSpPr>
          <p:nvPr/>
        </p:nvSpPr>
        <p:spPr bwMode="auto">
          <a:xfrm>
            <a:off x="2554288" y="4152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2</a:t>
            </a:r>
          </a:p>
        </p:txBody>
      </p:sp>
      <p:sp>
        <p:nvSpPr>
          <p:cNvPr id="31779" name="Line 45"/>
          <p:cNvSpPr>
            <a:spLocks noChangeShapeType="1"/>
          </p:cNvSpPr>
          <p:nvPr/>
        </p:nvSpPr>
        <p:spPr bwMode="auto">
          <a:xfrm>
            <a:off x="4114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Line 46"/>
          <p:cNvSpPr>
            <a:spLocks noChangeShapeType="1"/>
          </p:cNvSpPr>
          <p:nvPr/>
        </p:nvSpPr>
        <p:spPr bwMode="auto">
          <a:xfrm flipV="1">
            <a:off x="4114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4572000" y="914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990033"/>
                </a:solidFill>
                <a:latin typeface="Comic Sans MS" pitchFamily="66" charset="0"/>
              </a:rPr>
              <a:t>Peak flow</a:t>
            </a: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6172200" y="304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990033"/>
                </a:solidFill>
                <a:latin typeface="Comic Sans MS" pitchFamily="66" charset="0"/>
              </a:rPr>
              <a:t>Peak flow</a:t>
            </a: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5867400" y="914400"/>
            <a:ext cx="2743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tx2"/>
                </a:solidFill>
                <a:latin typeface="Comic Sans MS" pitchFamily="66" charset="0"/>
              </a:rPr>
              <a:t>Maximum discharge in the river</a:t>
            </a:r>
          </a:p>
        </p:txBody>
      </p:sp>
    </p:spTree>
    <p:extLst>
      <p:ext uri="{BB962C8B-B14F-4D97-AF65-F5344CB8AC3E}">
        <p14:creationId xmlns:p14="http://schemas.microsoft.com/office/powerpoint/2010/main" val="787458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3" grpId="0" autoUpdateAnimBg="0"/>
      <p:bldP spid="39984" grpId="0" autoUpdateAnimBg="0"/>
      <p:bldP spid="3998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2478088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587 w 1"/>
              <a:gd name="T3" fmla="*/ 3949700 h 2488"/>
              <a:gd name="T4" fmla="*/ 0 60000 65536"/>
              <a:gd name="T5" fmla="*/ 0 60000 65536"/>
              <a:gd name="T6" fmla="*/ 0 w 1"/>
              <a:gd name="T7" fmla="*/ 0 h 2488"/>
              <a:gd name="T8" fmla="*/ 1 w 1"/>
              <a:gd name="T9" fmla="*/ 2488 h 2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2478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4584700 w 2888"/>
              <a:gd name="T3" fmla="*/ 0 h 1"/>
              <a:gd name="T4" fmla="*/ 0 60000 65536"/>
              <a:gd name="T5" fmla="*/ 0 60000 65536"/>
              <a:gd name="T6" fmla="*/ 0 w 2888"/>
              <a:gd name="T7" fmla="*/ 0 h 1"/>
              <a:gd name="T8" fmla="*/ 2888 w 28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71738" y="1397000"/>
            <a:ext cx="4565650" cy="2819400"/>
          </a:xfrm>
          <a:custGeom>
            <a:avLst/>
            <a:gdLst>
              <a:gd name="T0" fmla="*/ 6350 w 2876"/>
              <a:gd name="T1" fmla="*/ 2603500 h 1776"/>
              <a:gd name="T2" fmla="*/ 57150 w 2876"/>
              <a:gd name="T3" fmla="*/ 2667000 h 1776"/>
              <a:gd name="T4" fmla="*/ 349250 w 2876"/>
              <a:gd name="T5" fmla="*/ 2819400 h 1776"/>
              <a:gd name="T6" fmla="*/ 603250 w 2876"/>
              <a:gd name="T7" fmla="*/ 2667000 h 1776"/>
              <a:gd name="T8" fmla="*/ 908050 w 2876"/>
              <a:gd name="T9" fmla="*/ 2159000 h 1776"/>
              <a:gd name="T10" fmla="*/ 1187450 w 2876"/>
              <a:gd name="T11" fmla="*/ 901700 h 1776"/>
              <a:gd name="T12" fmla="*/ 1377950 w 2876"/>
              <a:gd name="T13" fmla="*/ 165100 h 1776"/>
              <a:gd name="T14" fmla="*/ 1682750 w 2876"/>
              <a:gd name="T15" fmla="*/ 12700 h 1776"/>
              <a:gd name="T16" fmla="*/ 1987550 w 2876"/>
              <a:gd name="T17" fmla="*/ 241300 h 1776"/>
              <a:gd name="T18" fmla="*/ 2597150 w 2876"/>
              <a:gd name="T19" fmla="*/ 1308100 h 1776"/>
              <a:gd name="T20" fmla="*/ 3206750 w 2876"/>
              <a:gd name="T21" fmla="*/ 2146300 h 1776"/>
              <a:gd name="T22" fmla="*/ 3714750 w 2876"/>
              <a:gd name="T23" fmla="*/ 2603500 h 1776"/>
              <a:gd name="T24" fmla="*/ 4565650 w 2876"/>
              <a:gd name="T25" fmla="*/ 2806700 h 1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6"/>
              <a:gd name="T40" fmla="*/ 0 h 1776"/>
              <a:gd name="T41" fmla="*/ 2876 w 2876"/>
              <a:gd name="T42" fmla="*/ 1776 h 17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6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859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011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2401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2401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>
            <a:off x="2401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Freeform 13"/>
          <p:cNvSpPr>
            <a:spLocks/>
          </p:cNvSpPr>
          <p:nvPr/>
        </p:nvSpPr>
        <p:spPr bwMode="auto">
          <a:xfrm>
            <a:off x="2554288" y="3276600"/>
            <a:ext cx="1587" cy="1778000"/>
          </a:xfrm>
          <a:custGeom>
            <a:avLst/>
            <a:gdLst>
              <a:gd name="T0" fmla="*/ 0 w 1"/>
              <a:gd name="T1" fmla="*/ 1778000 h 1120"/>
              <a:gd name="T2" fmla="*/ 0 w 1"/>
              <a:gd name="T3" fmla="*/ 0 h 1120"/>
              <a:gd name="T4" fmla="*/ 0 60000 65536"/>
              <a:gd name="T5" fmla="*/ 0 60000 65536"/>
              <a:gd name="T6" fmla="*/ 0 w 1"/>
              <a:gd name="T7" fmla="*/ 0 h 1120"/>
              <a:gd name="T8" fmla="*/ 1 w 1"/>
              <a:gd name="T9" fmla="*/ 1120 h 1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>
            <a:off x="2554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5"/>
          <p:cNvSpPr>
            <a:spLocks noChangeShapeType="1"/>
          </p:cNvSpPr>
          <p:nvPr/>
        </p:nvSpPr>
        <p:spPr bwMode="auto">
          <a:xfrm>
            <a:off x="2554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2554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7"/>
          <p:cNvSpPr>
            <a:spLocks noChangeShapeType="1"/>
          </p:cNvSpPr>
          <p:nvPr/>
        </p:nvSpPr>
        <p:spPr bwMode="auto">
          <a:xfrm>
            <a:off x="2554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8"/>
          <p:cNvSpPr>
            <a:spLocks noChangeShapeType="1"/>
          </p:cNvSpPr>
          <p:nvPr/>
        </p:nvSpPr>
        <p:spPr bwMode="auto">
          <a:xfrm>
            <a:off x="2401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9"/>
          <p:cNvSpPr>
            <a:spLocks noChangeShapeType="1"/>
          </p:cNvSpPr>
          <p:nvPr/>
        </p:nvSpPr>
        <p:spPr bwMode="auto">
          <a:xfrm rot="-5400000">
            <a:off x="243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20"/>
          <p:cNvSpPr>
            <a:spLocks noChangeShapeType="1"/>
          </p:cNvSpPr>
          <p:nvPr/>
        </p:nvSpPr>
        <p:spPr bwMode="auto">
          <a:xfrm rot="-5400000">
            <a:off x="320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21"/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Line 22"/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Line 23"/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Line 24"/>
          <p:cNvSpPr>
            <a:spLocks noChangeShapeType="1"/>
          </p:cNvSpPr>
          <p:nvPr/>
        </p:nvSpPr>
        <p:spPr bwMode="auto">
          <a:xfrm rot="-5400000">
            <a:off x="6326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Line 25"/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2173288" y="51435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0       12     24    36    48     30    72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2401888" y="5753100"/>
            <a:ext cx="472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Hours from start of rain storm</a:t>
            </a:r>
          </a:p>
        </p:txBody>
      </p:sp>
      <p:sp>
        <p:nvSpPr>
          <p:cNvPr id="33818" name="Text Box 28"/>
          <p:cNvSpPr txBox="1">
            <a:spLocks noChangeArrowheads="1"/>
          </p:cNvSpPr>
          <p:nvPr/>
        </p:nvSpPr>
        <p:spPr bwMode="auto">
          <a:xfrm>
            <a:off x="2020888" y="1409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3</a:t>
            </a:r>
          </a:p>
        </p:txBody>
      </p:sp>
      <p:sp>
        <p:nvSpPr>
          <p:cNvPr id="33819" name="Text Box 29"/>
          <p:cNvSpPr txBox="1">
            <a:spLocks noChangeArrowheads="1"/>
          </p:cNvSpPr>
          <p:nvPr/>
        </p:nvSpPr>
        <p:spPr bwMode="auto">
          <a:xfrm>
            <a:off x="2020888" y="2552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2</a:t>
            </a:r>
          </a:p>
        </p:txBody>
      </p:sp>
      <p:sp>
        <p:nvSpPr>
          <p:cNvPr id="33820" name="Text Box 30"/>
          <p:cNvSpPr txBox="1">
            <a:spLocks noChangeArrowheads="1"/>
          </p:cNvSpPr>
          <p:nvPr/>
        </p:nvSpPr>
        <p:spPr bwMode="auto">
          <a:xfrm>
            <a:off x="2020888" y="3695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1</a:t>
            </a:r>
          </a:p>
        </p:txBody>
      </p:sp>
      <p:sp>
        <p:nvSpPr>
          <p:cNvPr id="33821" name="Text Box 31"/>
          <p:cNvSpPr txBox="1">
            <a:spLocks noChangeArrowheads="1"/>
          </p:cNvSpPr>
          <p:nvPr/>
        </p:nvSpPr>
        <p:spPr bwMode="auto">
          <a:xfrm rot="-5400000">
            <a:off x="264319" y="3156744"/>
            <a:ext cx="2741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Discharge (m</a:t>
            </a:r>
            <a:r>
              <a:rPr lang="en-GB" sz="2400" baseline="30000">
                <a:latin typeface="Comic Sans MS" pitchFamily="66" charset="0"/>
              </a:rPr>
              <a:t>3</a:t>
            </a:r>
            <a:r>
              <a:rPr lang="en-GB" sz="2400">
                <a:latin typeface="Comic Sans MS" pitchFamily="66" charset="0"/>
              </a:rPr>
              <a:t>/s)</a:t>
            </a:r>
          </a:p>
        </p:txBody>
      </p:sp>
      <p:sp>
        <p:nvSpPr>
          <p:cNvPr id="33822" name="Text Box 35"/>
          <p:cNvSpPr txBox="1">
            <a:spLocks noChangeArrowheads="1"/>
          </p:cNvSpPr>
          <p:nvPr/>
        </p:nvSpPr>
        <p:spPr bwMode="auto">
          <a:xfrm rot="-4701125">
            <a:off x="2682875" y="2187575"/>
            <a:ext cx="1501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Rising limb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 rot="3378051">
            <a:off x="4344988" y="2428875"/>
            <a:ext cx="1981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990033"/>
                </a:solidFill>
                <a:latin typeface="Comic Sans MS" pitchFamily="66" charset="0"/>
              </a:rPr>
              <a:t>Recession limb</a:t>
            </a:r>
          </a:p>
        </p:txBody>
      </p:sp>
      <p:sp>
        <p:nvSpPr>
          <p:cNvPr id="33824" name="Text Box 38"/>
          <p:cNvSpPr txBox="1">
            <a:spLocks noChangeArrowheads="1"/>
          </p:cNvSpPr>
          <p:nvPr/>
        </p:nvSpPr>
        <p:spPr bwMode="auto">
          <a:xfrm>
            <a:off x="2706688" y="3024188"/>
            <a:ext cx="609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mm</a:t>
            </a:r>
          </a:p>
        </p:txBody>
      </p:sp>
      <p:sp>
        <p:nvSpPr>
          <p:cNvPr id="33825" name="Text Box 42"/>
          <p:cNvSpPr txBox="1">
            <a:spLocks noChangeArrowheads="1"/>
          </p:cNvSpPr>
          <p:nvPr/>
        </p:nvSpPr>
        <p:spPr bwMode="auto">
          <a:xfrm>
            <a:off x="2554288" y="3390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4</a:t>
            </a:r>
          </a:p>
        </p:txBody>
      </p:sp>
      <p:sp>
        <p:nvSpPr>
          <p:cNvPr id="33826" name="Text Box 43"/>
          <p:cNvSpPr txBox="1">
            <a:spLocks noChangeArrowheads="1"/>
          </p:cNvSpPr>
          <p:nvPr/>
        </p:nvSpPr>
        <p:spPr bwMode="auto">
          <a:xfrm>
            <a:off x="2554288" y="3771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3</a:t>
            </a:r>
          </a:p>
        </p:txBody>
      </p:sp>
      <p:sp>
        <p:nvSpPr>
          <p:cNvPr id="33827" name="Text Box 44"/>
          <p:cNvSpPr txBox="1">
            <a:spLocks noChangeArrowheads="1"/>
          </p:cNvSpPr>
          <p:nvPr/>
        </p:nvSpPr>
        <p:spPr bwMode="auto">
          <a:xfrm>
            <a:off x="2554288" y="4152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2</a:t>
            </a:r>
          </a:p>
        </p:txBody>
      </p:sp>
      <p:sp>
        <p:nvSpPr>
          <p:cNvPr id="33828" name="Line 45"/>
          <p:cNvSpPr>
            <a:spLocks noChangeShapeType="1"/>
          </p:cNvSpPr>
          <p:nvPr/>
        </p:nvSpPr>
        <p:spPr bwMode="auto">
          <a:xfrm>
            <a:off x="4114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46"/>
          <p:cNvSpPr>
            <a:spLocks noChangeShapeType="1"/>
          </p:cNvSpPr>
          <p:nvPr/>
        </p:nvSpPr>
        <p:spPr bwMode="auto">
          <a:xfrm flipV="1">
            <a:off x="4114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30" name="Text Box 47"/>
          <p:cNvSpPr txBox="1">
            <a:spLocks noChangeArrowheads="1"/>
          </p:cNvSpPr>
          <p:nvPr/>
        </p:nvSpPr>
        <p:spPr bwMode="auto">
          <a:xfrm>
            <a:off x="4572000" y="914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Peak flow</a:t>
            </a:r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 rot="-8684">
            <a:off x="6172200" y="304800"/>
            <a:ext cx="266858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990033"/>
                </a:solidFill>
                <a:latin typeface="Comic Sans MS" pitchFamily="66" charset="0"/>
              </a:rPr>
              <a:t>Recession limb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6172200" y="990600"/>
            <a:ext cx="2667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tx2"/>
                </a:solidFill>
                <a:latin typeface="Comic Sans MS" pitchFamily="66" charset="0"/>
              </a:rPr>
              <a:t>Falling flood water in the river</a:t>
            </a:r>
          </a:p>
        </p:txBody>
      </p:sp>
    </p:spTree>
    <p:extLst>
      <p:ext uri="{BB962C8B-B14F-4D97-AF65-F5344CB8AC3E}">
        <p14:creationId xmlns:p14="http://schemas.microsoft.com/office/powerpoint/2010/main" val="3529962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 autoUpdateAnimBg="0"/>
      <p:bldP spid="42032" grpId="0" autoUpdateAnimBg="0"/>
      <p:bldP spid="4203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2478088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587 w 1"/>
              <a:gd name="T3" fmla="*/ 3949700 h 2488"/>
              <a:gd name="T4" fmla="*/ 0 60000 65536"/>
              <a:gd name="T5" fmla="*/ 0 60000 65536"/>
              <a:gd name="T6" fmla="*/ 0 w 1"/>
              <a:gd name="T7" fmla="*/ 0 h 2488"/>
              <a:gd name="T8" fmla="*/ 1 w 1"/>
              <a:gd name="T9" fmla="*/ 2488 h 2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2478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4584700 w 2888"/>
              <a:gd name="T3" fmla="*/ 0 h 1"/>
              <a:gd name="T4" fmla="*/ 0 60000 65536"/>
              <a:gd name="T5" fmla="*/ 0 60000 65536"/>
              <a:gd name="T6" fmla="*/ 0 w 2888"/>
              <a:gd name="T7" fmla="*/ 0 h 1"/>
              <a:gd name="T8" fmla="*/ 2888 w 28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2471738" y="1397000"/>
            <a:ext cx="4565650" cy="2819400"/>
          </a:xfrm>
          <a:custGeom>
            <a:avLst/>
            <a:gdLst>
              <a:gd name="T0" fmla="*/ 6350 w 2876"/>
              <a:gd name="T1" fmla="*/ 2603500 h 1776"/>
              <a:gd name="T2" fmla="*/ 57150 w 2876"/>
              <a:gd name="T3" fmla="*/ 2667000 h 1776"/>
              <a:gd name="T4" fmla="*/ 349250 w 2876"/>
              <a:gd name="T5" fmla="*/ 2819400 h 1776"/>
              <a:gd name="T6" fmla="*/ 603250 w 2876"/>
              <a:gd name="T7" fmla="*/ 2667000 h 1776"/>
              <a:gd name="T8" fmla="*/ 908050 w 2876"/>
              <a:gd name="T9" fmla="*/ 2159000 h 1776"/>
              <a:gd name="T10" fmla="*/ 1187450 w 2876"/>
              <a:gd name="T11" fmla="*/ 901700 h 1776"/>
              <a:gd name="T12" fmla="*/ 1377950 w 2876"/>
              <a:gd name="T13" fmla="*/ 165100 h 1776"/>
              <a:gd name="T14" fmla="*/ 1682750 w 2876"/>
              <a:gd name="T15" fmla="*/ 12700 h 1776"/>
              <a:gd name="T16" fmla="*/ 1987550 w 2876"/>
              <a:gd name="T17" fmla="*/ 241300 h 1776"/>
              <a:gd name="T18" fmla="*/ 2597150 w 2876"/>
              <a:gd name="T19" fmla="*/ 1308100 h 1776"/>
              <a:gd name="T20" fmla="*/ 3206750 w 2876"/>
              <a:gd name="T21" fmla="*/ 2146300 h 1776"/>
              <a:gd name="T22" fmla="*/ 3714750 w 2876"/>
              <a:gd name="T23" fmla="*/ 2603500 h 1776"/>
              <a:gd name="T24" fmla="*/ 4565650 w 2876"/>
              <a:gd name="T25" fmla="*/ 2806700 h 1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6"/>
              <a:gd name="T40" fmla="*/ 0 h 1776"/>
              <a:gd name="T41" fmla="*/ 2876 w 2876"/>
              <a:gd name="T42" fmla="*/ 1776 h 17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706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859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011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>
            <a:off x="2401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>
            <a:off x="2401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2"/>
          <p:cNvSpPr>
            <a:spLocks noChangeShapeType="1"/>
          </p:cNvSpPr>
          <p:nvPr/>
        </p:nvSpPr>
        <p:spPr bwMode="auto">
          <a:xfrm>
            <a:off x="2401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Freeform 13"/>
          <p:cNvSpPr>
            <a:spLocks/>
          </p:cNvSpPr>
          <p:nvPr/>
        </p:nvSpPr>
        <p:spPr bwMode="auto">
          <a:xfrm>
            <a:off x="2554288" y="3276600"/>
            <a:ext cx="1587" cy="1778000"/>
          </a:xfrm>
          <a:custGeom>
            <a:avLst/>
            <a:gdLst>
              <a:gd name="T0" fmla="*/ 0 w 1"/>
              <a:gd name="T1" fmla="*/ 1778000 h 1120"/>
              <a:gd name="T2" fmla="*/ 0 w 1"/>
              <a:gd name="T3" fmla="*/ 0 h 1120"/>
              <a:gd name="T4" fmla="*/ 0 60000 65536"/>
              <a:gd name="T5" fmla="*/ 0 60000 65536"/>
              <a:gd name="T6" fmla="*/ 0 w 1"/>
              <a:gd name="T7" fmla="*/ 0 h 1120"/>
              <a:gd name="T8" fmla="*/ 1 w 1"/>
              <a:gd name="T9" fmla="*/ 1120 h 1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>
            <a:off x="2554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5"/>
          <p:cNvSpPr>
            <a:spLocks noChangeShapeType="1"/>
          </p:cNvSpPr>
          <p:nvPr/>
        </p:nvSpPr>
        <p:spPr bwMode="auto">
          <a:xfrm>
            <a:off x="2554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>
            <a:off x="2554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7"/>
          <p:cNvSpPr>
            <a:spLocks noChangeShapeType="1"/>
          </p:cNvSpPr>
          <p:nvPr/>
        </p:nvSpPr>
        <p:spPr bwMode="auto">
          <a:xfrm>
            <a:off x="2554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8"/>
          <p:cNvSpPr>
            <a:spLocks noChangeShapeType="1"/>
          </p:cNvSpPr>
          <p:nvPr/>
        </p:nvSpPr>
        <p:spPr bwMode="auto">
          <a:xfrm>
            <a:off x="2401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9"/>
          <p:cNvSpPr>
            <a:spLocks noChangeShapeType="1"/>
          </p:cNvSpPr>
          <p:nvPr/>
        </p:nvSpPr>
        <p:spPr bwMode="auto">
          <a:xfrm rot="-5400000">
            <a:off x="243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20"/>
          <p:cNvSpPr>
            <a:spLocks noChangeShapeType="1"/>
          </p:cNvSpPr>
          <p:nvPr/>
        </p:nvSpPr>
        <p:spPr bwMode="auto">
          <a:xfrm rot="-5400000">
            <a:off x="320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1"/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2"/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3"/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24"/>
          <p:cNvSpPr>
            <a:spLocks noChangeShapeType="1"/>
          </p:cNvSpPr>
          <p:nvPr/>
        </p:nvSpPr>
        <p:spPr bwMode="auto">
          <a:xfrm rot="-5400000">
            <a:off x="6326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Line 25"/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Text Box 26"/>
          <p:cNvSpPr txBox="1">
            <a:spLocks noChangeArrowheads="1"/>
          </p:cNvSpPr>
          <p:nvPr/>
        </p:nvSpPr>
        <p:spPr bwMode="auto">
          <a:xfrm>
            <a:off x="2173288" y="51435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0       12     24    36    48     30    72</a:t>
            </a:r>
          </a:p>
        </p:txBody>
      </p:sp>
      <p:sp>
        <p:nvSpPr>
          <p:cNvPr id="35865" name="Text Box 27"/>
          <p:cNvSpPr txBox="1">
            <a:spLocks noChangeArrowheads="1"/>
          </p:cNvSpPr>
          <p:nvPr/>
        </p:nvSpPr>
        <p:spPr bwMode="auto">
          <a:xfrm>
            <a:off x="2401888" y="5753100"/>
            <a:ext cx="472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Hours from start of rain storm</a:t>
            </a:r>
          </a:p>
        </p:txBody>
      </p:sp>
      <p:sp>
        <p:nvSpPr>
          <p:cNvPr id="35866" name="Text Box 28"/>
          <p:cNvSpPr txBox="1">
            <a:spLocks noChangeArrowheads="1"/>
          </p:cNvSpPr>
          <p:nvPr/>
        </p:nvSpPr>
        <p:spPr bwMode="auto">
          <a:xfrm>
            <a:off x="2020888" y="1409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3</a:t>
            </a:r>
          </a:p>
        </p:txBody>
      </p:sp>
      <p:sp>
        <p:nvSpPr>
          <p:cNvPr id="35867" name="Text Box 29"/>
          <p:cNvSpPr txBox="1">
            <a:spLocks noChangeArrowheads="1"/>
          </p:cNvSpPr>
          <p:nvPr/>
        </p:nvSpPr>
        <p:spPr bwMode="auto">
          <a:xfrm>
            <a:off x="2020888" y="2552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2</a:t>
            </a:r>
          </a:p>
        </p:txBody>
      </p:sp>
      <p:sp>
        <p:nvSpPr>
          <p:cNvPr id="35868" name="Text Box 30"/>
          <p:cNvSpPr txBox="1">
            <a:spLocks noChangeArrowheads="1"/>
          </p:cNvSpPr>
          <p:nvPr/>
        </p:nvSpPr>
        <p:spPr bwMode="auto">
          <a:xfrm>
            <a:off x="2020888" y="3695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1</a:t>
            </a:r>
          </a:p>
        </p:txBody>
      </p:sp>
      <p:sp>
        <p:nvSpPr>
          <p:cNvPr id="35869" name="Text Box 31"/>
          <p:cNvSpPr txBox="1">
            <a:spLocks noChangeArrowheads="1"/>
          </p:cNvSpPr>
          <p:nvPr/>
        </p:nvSpPr>
        <p:spPr bwMode="auto">
          <a:xfrm rot="-5400000">
            <a:off x="264319" y="3156744"/>
            <a:ext cx="2741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Discharge (m</a:t>
            </a:r>
            <a:r>
              <a:rPr lang="en-GB" sz="2400" baseline="30000">
                <a:latin typeface="Comic Sans MS" pitchFamily="66" charset="0"/>
              </a:rPr>
              <a:t>3</a:t>
            </a:r>
            <a:r>
              <a:rPr lang="en-GB" sz="2400">
                <a:latin typeface="Comic Sans MS" pitchFamily="66" charset="0"/>
              </a:rPr>
              <a:t>/s)</a:t>
            </a:r>
          </a:p>
        </p:txBody>
      </p:sp>
      <p:sp>
        <p:nvSpPr>
          <p:cNvPr id="35870" name="Text Box 35"/>
          <p:cNvSpPr txBox="1">
            <a:spLocks noChangeArrowheads="1"/>
          </p:cNvSpPr>
          <p:nvPr/>
        </p:nvSpPr>
        <p:spPr bwMode="auto">
          <a:xfrm rot="-4701125">
            <a:off x="2682875" y="2187575"/>
            <a:ext cx="1501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Rising limb</a:t>
            </a:r>
          </a:p>
        </p:txBody>
      </p:sp>
      <p:sp>
        <p:nvSpPr>
          <p:cNvPr id="35871" name="Text Box 36"/>
          <p:cNvSpPr txBox="1">
            <a:spLocks noChangeArrowheads="1"/>
          </p:cNvSpPr>
          <p:nvPr/>
        </p:nvSpPr>
        <p:spPr bwMode="auto">
          <a:xfrm rot="3378051">
            <a:off x="4344988" y="2428875"/>
            <a:ext cx="1981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Recession limb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2706688" y="647700"/>
            <a:ext cx="21701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990033"/>
                </a:solidFill>
                <a:latin typeface="Comic Sans MS" pitchFamily="66" charset="0"/>
              </a:rPr>
              <a:t>Basin lag time</a:t>
            </a:r>
          </a:p>
        </p:txBody>
      </p:sp>
      <p:sp>
        <p:nvSpPr>
          <p:cNvPr id="35873" name="Text Box 38"/>
          <p:cNvSpPr txBox="1">
            <a:spLocks noChangeArrowheads="1"/>
          </p:cNvSpPr>
          <p:nvPr/>
        </p:nvSpPr>
        <p:spPr bwMode="auto">
          <a:xfrm>
            <a:off x="2706688" y="3024188"/>
            <a:ext cx="609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mm</a:t>
            </a:r>
          </a:p>
        </p:txBody>
      </p:sp>
      <p:sp>
        <p:nvSpPr>
          <p:cNvPr id="35874" name="Line 39"/>
          <p:cNvSpPr>
            <a:spLocks noChangeShapeType="1"/>
          </p:cNvSpPr>
          <p:nvPr/>
        </p:nvSpPr>
        <p:spPr bwMode="auto">
          <a:xfrm>
            <a:off x="2971800" y="1143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5" name="Line 40"/>
          <p:cNvSpPr>
            <a:spLocks noChangeShapeType="1"/>
          </p:cNvSpPr>
          <p:nvPr/>
        </p:nvSpPr>
        <p:spPr bwMode="auto">
          <a:xfrm>
            <a:off x="4114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6" name="Line 41"/>
          <p:cNvSpPr>
            <a:spLocks noChangeShapeType="1"/>
          </p:cNvSpPr>
          <p:nvPr/>
        </p:nvSpPr>
        <p:spPr bwMode="auto">
          <a:xfrm>
            <a:off x="2971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7" name="Text Box 42"/>
          <p:cNvSpPr txBox="1">
            <a:spLocks noChangeArrowheads="1"/>
          </p:cNvSpPr>
          <p:nvPr/>
        </p:nvSpPr>
        <p:spPr bwMode="auto">
          <a:xfrm>
            <a:off x="2554288" y="3390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4</a:t>
            </a:r>
          </a:p>
        </p:txBody>
      </p:sp>
      <p:sp>
        <p:nvSpPr>
          <p:cNvPr id="35878" name="Text Box 43"/>
          <p:cNvSpPr txBox="1">
            <a:spLocks noChangeArrowheads="1"/>
          </p:cNvSpPr>
          <p:nvPr/>
        </p:nvSpPr>
        <p:spPr bwMode="auto">
          <a:xfrm>
            <a:off x="2554288" y="3771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3</a:t>
            </a:r>
          </a:p>
        </p:txBody>
      </p:sp>
      <p:sp>
        <p:nvSpPr>
          <p:cNvPr id="35879" name="Text Box 44"/>
          <p:cNvSpPr txBox="1">
            <a:spLocks noChangeArrowheads="1"/>
          </p:cNvSpPr>
          <p:nvPr/>
        </p:nvSpPr>
        <p:spPr bwMode="auto">
          <a:xfrm>
            <a:off x="2554288" y="4152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2</a:t>
            </a:r>
          </a:p>
        </p:txBody>
      </p:sp>
      <p:sp>
        <p:nvSpPr>
          <p:cNvPr id="35880" name="Line 45"/>
          <p:cNvSpPr>
            <a:spLocks noChangeShapeType="1"/>
          </p:cNvSpPr>
          <p:nvPr/>
        </p:nvSpPr>
        <p:spPr bwMode="auto">
          <a:xfrm>
            <a:off x="4114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Line 46"/>
          <p:cNvSpPr>
            <a:spLocks noChangeShapeType="1"/>
          </p:cNvSpPr>
          <p:nvPr/>
        </p:nvSpPr>
        <p:spPr bwMode="auto">
          <a:xfrm flipV="1">
            <a:off x="4114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82" name="Text Box 47"/>
          <p:cNvSpPr txBox="1">
            <a:spLocks noChangeArrowheads="1"/>
          </p:cNvSpPr>
          <p:nvPr/>
        </p:nvSpPr>
        <p:spPr bwMode="auto">
          <a:xfrm>
            <a:off x="4572000" y="914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Peak flow</a:t>
            </a:r>
          </a:p>
        </p:txBody>
      </p:sp>
      <p:sp>
        <p:nvSpPr>
          <p:cNvPr id="44080" name="Text Box 48"/>
          <p:cNvSpPr txBox="1">
            <a:spLocks noChangeArrowheads="1"/>
          </p:cNvSpPr>
          <p:nvPr/>
        </p:nvSpPr>
        <p:spPr bwMode="auto">
          <a:xfrm>
            <a:off x="6172200" y="304800"/>
            <a:ext cx="2743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990033"/>
                </a:solidFill>
                <a:latin typeface="Comic Sans MS" pitchFamily="66" charset="0"/>
              </a:rPr>
              <a:t>Basin lag time</a:t>
            </a:r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6248400" y="914400"/>
            <a:ext cx="2667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tx2"/>
                </a:solidFill>
                <a:latin typeface="Comic Sans MS" pitchFamily="66" charset="0"/>
              </a:rPr>
              <a:t>Time difference between the peak of the rain storm and the peak flow of the river</a:t>
            </a:r>
          </a:p>
        </p:txBody>
      </p:sp>
    </p:spTree>
    <p:extLst>
      <p:ext uri="{BB962C8B-B14F-4D97-AF65-F5344CB8AC3E}">
        <p14:creationId xmlns:p14="http://schemas.microsoft.com/office/powerpoint/2010/main" val="1365330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9" grpId="0" autoUpdateAnimBg="0"/>
      <p:bldP spid="44080" grpId="0" autoUpdateAnimBg="0"/>
      <p:bldP spid="4408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2478088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587 w 1"/>
              <a:gd name="T3" fmla="*/ 3949700 h 2488"/>
              <a:gd name="T4" fmla="*/ 0 60000 65536"/>
              <a:gd name="T5" fmla="*/ 0 60000 65536"/>
              <a:gd name="T6" fmla="*/ 0 w 1"/>
              <a:gd name="T7" fmla="*/ 0 h 2488"/>
              <a:gd name="T8" fmla="*/ 1 w 1"/>
              <a:gd name="T9" fmla="*/ 2488 h 2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2478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4584700 w 2888"/>
              <a:gd name="T3" fmla="*/ 0 h 1"/>
              <a:gd name="T4" fmla="*/ 0 60000 65536"/>
              <a:gd name="T5" fmla="*/ 0 60000 65536"/>
              <a:gd name="T6" fmla="*/ 0 w 2888"/>
              <a:gd name="T7" fmla="*/ 0 h 1"/>
              <a:gd name="T8" fmla="*/ 2888 w 28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2471738" y="1397000"/>
            <a:ext cx="4565650" cy="2819400"/>
          </a:xfrm>
          <a:custGeom>
            <a:avLst/>
            <a:gdLst>
              <a:gd name="T0" fmla="*/ 6350 w 2876"/>
              <a:gd name="T1" fmla="*/ 2603500 h 1776"/>
              <a:gd name="T2" fmla="*/ 57150 w 2876"/>
              <a:gd name="T3" fmla="*/ 2667000 h 1776"/>
              <a:gd name="T4" fmla="*/ 349250 w 2876"/>
              <a:gd name="T5" fmla="*/ 2819400 h 1776"/>
              <a:gd name="T6" fmla="*/ 603250 w 2876"/>
              <a:gd name="T7" fmla="*/ 2667000 h 1776"/>
              <a:gd name="T8" fmla="*/ 908050 w 2876"/>
              <a:gd name="T9" fmla="*/ 2159000 h 1776"/>
              <a:gd name="T10" fmla="*/ 1187450 w 2876"/>
              <a:gd name="T11" fmla="*/ 901700 h 1776"/>
              <a:gd name="T12" fmla="*/ 1377950 w 2876"/>
              <a:gd name="T13" fmla="*/ 165100 h 1776"/>
              <a:gd name="T14" fmla="*/ 1682750 w 2876"/>
              <a:gd name="T15" fmla="*/ 12700 h 1776"/>
              <a:gd name="T16" fmla="*/ 1987550 w 2876"/>
              <a:gd name="T17" fmla="*/ 241300 h 1776"/>
              <a:gd name="T18" fmla="*/ 2597150 w 2876"/>
              <a:gd name="T19" fmla="*/ 1308100 h 1776"/>
              <a:gd name="T20" fmla="*/ 3206750 w 2876"/>
              <a:gd name="T21" fmla="*/ 2146300 h 1776"/>
              <a:gd name="T22" fmla="*/ 3714750 w 2876"/>
              <a:gd name="T23" fmla="*/ 2603500 h 1776"/>
              <a:gd name="T24" fmla="*/ 4565650 w 2876"/>
              <a:gd name="T25" fmla="*/ 2806700 h 1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6"/>
              <a:gd name="T40" fmla="*/ 0 h 1776"/>
              <a:gd name="T41" fmla="*/ 2876 w 2876"/>
              <a:gd name="T42" fmla="*/ 1776 h 17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706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859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11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6089" name="Freeform 9"/>
          <p:cNvSpPr>
            <a:spLocks/>
          </p:cNvSpPr>
          <p:nvPr/>
        </p:nvSpPr>
        <p:spPr bwMode="auto">
          <a:xfrm>
            <a:off x="3049588" y="3773488"/>
            <a:ext cx="3086100" cy="341312"/>
          </a:xfrm>
          <a:custGeom>
            <a:avLst/>
            <a:gdLst>
              <a:gd name="T0" fmla="*/ 0 w 1944"/>
              <a:gd name="T1" fmla="*/ 341312 h 215"/>
              <a:gd name="T2" fmla="*/ 1601787 w 1944"/>
              <a:gd name="T3" fmla="*/ 49212 h 215"/>
              <a:gd name="T4" fmla="*/ 2147888 w 1944"/>
              <a:gd name="T5" fmla="*/ 49212 h 215"/>
              <a:gd name="T6" fmla="*/ 2851150 w 1944"/>
              <a:gd name="T7" fmla="*/ 125412 h 215"/>
              <a:gd name="T8" fmla="*/ 3086100 w 1944"/>
              <a:gd name="T9" fmla="*/ 201612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4"/>
              <a:gd name="T16" fmla="*/ 0 h 215"/>
              <a:gd name="T17" fmla="*/ 1944 w 1944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4" h="215">
                <a:moveTo>
                  <a:pt x="0" y="215"/>
                </a:moveTo>
                <a:cubicBezTo>
                  <a:pt x="167" y="184"/>
                  <a:pt x="784" y="62"/>
                  <a:pt x="1009" y="31"/>
                </a:cubicBezTo>
                <a:cubicBezTo>
                  <a:pt x="1234" y="0"/>
                  <a:pt x="1222" y="23"/>
                  <a:pt x="1353" y="31"/>
                </a:cubicBezTo>
                <a:cubicBezTo>
                  <a:pt x="1485" y="39"/>
                  <a:pt x="1698" y="63"/>
                  <a:pt x="1796" y="79"/>
                </a:cubicBezTo>
                <a:cubicBezTo>
                  <a:pt x="1895" y="95"/>
                  <a:pt x="1919" y="119"/>
                  <a:pt x="1944" y="127"/>
                </a:cubicBezTo>
              </a:path>
            </a:pathLst>
          </a:custGeom>
          <a:noFill/>
          <a:ln w="28575" cap="flat" cmpd="sng">
            <a:solidFill>
              <a:srgbClr val="9900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2401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2401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2401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Freeform 13"/>
          <p:cNvSpPr>
            <a:spLocks/>
          </p:cNvSpPr>
          <p:nvPr/>
        </p:nvSpPr>
        <p:spPr bwMode="auto">
          <a:xfrm>
            <a:off x="2554288" y="3276600"/>
            <a:ext cx="1587" cy="1778000"/>
          </a:xfrm>
          <a:custGeom>
            <a:avLst/>
            <a:gdLst>
              <a:gd name="T0" fmla="*/ 0 w 1"/>
              <a:gd name="T1" fmla="*/ 1778000 h 1120"/>
              <a:gd name="T2" fmla="*/ 0 w 1"/>
              <a:gd name="T3" fmla="*/ 0 h 1120"/>
              <a:gd name="T4" fmla="*/ 0 60000 65536"/>
              <a:gd name="T5" fmla="*/ 0 60000 65536"/>
              <a:gd name="T6" fmla="*/ 0 w 1"/>
              <a:gd name="T7" fmla="*/ 0 h 1120"/>
              <a:gd name="T8" fmla="*/ 1 w 1"/>
              <a:gd name="T9" fmla="*/ 1120 h 1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2554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>
            <a:off x="2554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2554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>
            <a:off x="2554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>
            <a:off x="2401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19"/>
          <p:cNvSpPr>
            <a:spLocks noChangeShapeType="1"/>
          </p:cNvSpPr>
          <p:nvPr/>
        </p:nvSpPr>
        <p:spPr bwMode="auto">
          <a:xfrm rot="-5400000">
            <a:off x="243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Line 20"/>
          <p:cNvSpPr>
            <a:spLocks noChangeShapeType="1"/>
          </p:cNvSpPr>
          <p:nvPr/>
        </p:nvSpPr>
        <p:spPr bwMode="auto">
          <a:xfrm rot="-5400000">
            <a:off x="320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Line 21"/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Line 22"/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Line 23"/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Line 24"/>
          <p:cNvSpPr>
            <a:spLocks noChangeShapeType="1"/>
          </p:cNvSpPr>
          <p:nvPr/>
        </p:nvSpPr>
        <p:spPr bwMode="auto">
          <a:xfrm rot="-5400000">
            <a:off x="6326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Line 25"/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Text Box 26"/>
          <p:cNvSpPr txBox="1">
            <a:spLocks noChangeArrowheads="1"/>
          </p:cNvSpPr>
          <p:nvPr/>
        </p:nvSpPr>
        <p:spPr bwMode="auto">
          <a:xfrm>
            <a:off x="2173288" y="5143500"/>
            <a:ext cx="5562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0       12     24    36    48     30    72</a:t>
            </a:r>
          </a:p>
        </p:txBody>
      </p:sp>
      <p:sp>
        <p:nvSpPr>
          <p:cNvPr id="37914" name="Text Box 27"/>
          <p:cNvSpPr txBox="1">
            <a:spLocks noChangeArrowheads="1"/>
          </p:cNvSpPr>
          <p:nvPr/>
        </p:nvSpPr>
        <p:spPr bwMode="auto">
          <a:xfrm>
            <a:off x="2401888" y="5753100"/>
            <a:ext cx="472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Hours from start of rain storm</a:t>
            </a:r>
          </a:p>
        </p:txBody>
      </p:sp>
      <p:sp>
        <p:nvSpPr>
          <p:cNvPr id="37915" name="Text Box 28"/>
          <p:cNvSpPr txBox="1">
            <a:spLocks noChangeArrowheads="1"/>
          </p:cNvSpPr>
          <p:nvPr/>
        </p:nvSpPr>
        <p:spPr bwMode="auto">
          <a:xfrm>
            <a:off x="2020888" y="1409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3</a:t>
            </a:r>
          </a:p>
        </p:txBody>
      </p:sp>
      <p:sp>
        <p:nvSpPr>
          <p:cNvPr id="37916" name="Text Box 29"/>
          <p:cNvSpPr txBox="1">
            <a:spLocks noChangeArrowheads="1"/>
          </p:cNvSpPr>
          <p:nvPr/>
        </p:nvSpPr>
        <p:spPr bwMode="auto">
          <a:xfrm>
            <a:off x="2020888" y="2552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2</a:t>
            </a:r>
          </a:p>
        </p:txBody>
      </p:sp>
      <p:sp>
        <p:nvSpPr>
          <p:cNvPr id="37917" name="Text Box 30"/>
          <p:cNvSpPr txBox="1">
            <a:spLocks noChangeArrowheads="1"/>
          </p:cNvSpPr>
          <p:nvPr/>
        </p:nvSpPr>
        <p:spPr bwMode="auto">
          <a:xfrm>
            <a:off x="2020888" y="36957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1</a:t>
            </a:r>
          </a:p>
        </p:txBody>
      </p:sp>
      <p:sp>
        <p:nvSpPr>
          <p:cNvPr id="37918" name="Text Box 31"/>
          <p:cNvSpPr txBox="1">
            <a:spLocks noChangeArrowheads="1"/>
          </p:cNvSpPr>
          <p:nvPr/>
        </p:nvSpPr>
        <p:spPr bwMode="auto">
          <a:xfrm rot="-5400000">
            <a:off x="264319" y="3156744"/>
            <a:ext cx="2741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Discharge (m</a:t>
            </a:r>
            <a:r>
              <a:rPr lang="en-GB" sz="2400" baseline="30000">
                <a:latin typeface="Comic Sans MS" pitchFamily="66" charset="0"/>
              </a:rPr>
              <a:t>3</a:t>
            </a:r>
            <a:r>
              <a:rPr lang="en-GB" sz="2400">
                <a:latin typeface="Comic Sans MS" pitchFamily="66" charset="0"/>
              </a:rPr>
              <a:t>/s)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154488" y="4305300"/>
            <a:ext cx="1447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990033"/>
                </a:solidFill>
                <a:latin typeface="Comic Sans MS" pitchFamily="66" charset="0"/>
              </a:rPr>
              <a:t>Base flow</a:t>
            </a:r>
          </a:p>
        </p:txBody>
      </p:sp>
      <p:sp>
        <p:nvSpPr>
          <p:cNvPr id="37920" name="Text Box 35"/>
          <p:cNvSpPr txBox="1">
            <a:spLocks noChangeArrowheads="1"/>
          </p:cNvSpPr>
          <p:nvPr/>
        </p:nvSpPr>
        <p:spPr bwMode="auto">
          <a:xfrm rot="-4701125">
            <a:off x="2682875" y="2187575"/>
            <a:ext cx="1501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Rising limb</a:t>
            </a:r>
          </a:p>
        </p:txBody>
      </p:sp>
      <p:sp>
        <p:nvSpPr>
          <p:cNvPr id="37921" name="Text Box 36"/>
          <p:cNvSpPr txBox="1">
            <a:spLocks noChangeArrowheads="1"/>
          </p:cNvSpPr>
          <p:nvPr/>
        </p:nvSpPr>
        <p:spPr bwMode="auto">
          <a:xfrm rot="3378051">
            <a:off x="4344988" y="2428875"/>
            <a:ext cx="1981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Recession limb</a:t>
            </a:r>
          </a:p>
        </p:txBody>
      </p:sp>
      <p:sp>
        <p:nvSpPr>
          <p:cNvPr id="37922" name="Text Box 37"/>
          <p:cNvSpPr txBox="1">
            <a:spLocks noChangeArrowheads="1"/>
          </p:cNvSpPr>
          <p:nvPr/>
        </p:nvSpPr>
        <p:spPr bwMode="auto">
          <a:xfrm>
            <a:off x="2706688" y="647700"/>
            <a:ext cx="1828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Basin lag time</a:t>
            </a:r>
          </a:p>
        </p:txBody>
      </p:sp>
      <p:sp>
        <p:nvSpPr>
          <p:cNvPr id="37923" name="Text Box 38"/>
          <p:cNvSpPr txBox="1">
            <a:spLocks noChangeArrowheads="1"/>
          </p:cNvSpPr>
          <p:nvPr/>
        </p:nvSpPr>
        <p:spPr bwMode="auto">
          <a:xfrm>
            <a:off x="2706688" y="3024188"/>
            <a:ext cx="609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mm</a:t>
            </a:r>
          </a:p>
        </p:txBody>
      </p:sp>
      <p:sp>
        <p:nvSpPr>
          <p:cNvPr id="37924" name="Line 39"/>
          <p:cNvSpPr>
            <a:spLocks noChangeShapeType="1"/>
          </p:cNvSpPr>
          <p:nvPr/>
        </p:nvSpPr>
        <p:spPr bwMode="auto">
          <a:xfrm>
            <a:off x="2971800" y="1143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Line 40"/>
          <p:cNvSpPr>
            <a:spLocks noChangeShapeType="1"/>
          </p:cNvSpPr>
          <p:nvPr/>
        </p:nvSpPr>
        <p:spPr bwMode="auto">
          <a:xfrm>
            <a:off x="4114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Line 41"/>
          <p:cNvSpPr>
            <a:spLocks noChangeShapeType="1"/>
          </p:cNvSpPr>
          <p:nvPr/>
        </p:nvSpPr>
        <p:spPr bwMode="auto">
          <a:xfrm>
            <a:off x="2971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Text Box 42"/>
          <p:cNvSpPr txBox="1">
            <a:spLocks noChangeArrowheads="1"/>
          </p:cNvSpPr>
          <p:nvPr/>
        </p:nvSpPr>
        <p:spPr bwMode="auto">
          <a:xfrm>
            <a:off x="2554288" y="3390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4</a:t>
            </a:r>
          </a:p>
        </p:txBody>
      </p:sp>
      <p:sp>
        <p:nvSpPr>
          <p:cNvPr id="37928" name="Text Box 43"/>
          <p:cNvSpPr txBox="1">
            <a:spLocks noChangeArrowheads="1"/>
          </p:cNvSpPr>
          <p:nvPr/>
        </p:nvSpPr>
        <p:spPr bwMode="auto">
          <a:xfrm>
            <a:off x="2554288" y="3771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3</a:t>
            </a:r>
          </a:p>
        </p:txBody>
      </p:sp>
      <p:sp>
        <p:nvSpPr>
          <p:cNvPr id="37929" name="Text Box 44"/>
          <p:cNvSpPr txBox="1">
            <a:spLocks noChangeArrowheads="1"/>
          </p:cNvSpPr>
          <p:nvPr/>
        </p:nvSpPr>
        <p:spPr bwMode="auto">
          <a:xfrm>
            <a:off x="2554288" y="41529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2</a:t>
            </a:r>
          </a:p>
        </p:txBody>
      </p:sp>
      <p:sp>
        <p:nvSpPr>
          <p:cNvPr id="37930" name="Line 45"/>
          <p:cNvSpPr>
            <a:spLocks noChangeShapeType="1"/>
          </p:cNvSpPr>
          <p:nvPr/>
        </p:nvSpPr>
        <p:spPr bwMode="auto">
          <a:xfrm>
            <a:off x="4114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1" name="Line 46"/>
          <p:cNvSpPr>
            <a:spLocks noChangeShapeType="1"/>
          </p:cNvSpPr>
          <p:nvPr/>
        </p:nvSpPr>
        <p:spPr bwMode="auto">
          <a:xfrm flipV="1">
            <a:off x="4114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932" name="Text Box 47"/>
          <p:cNvSpPr txBox="1">
            <a:spLocks noChangeArrowheads="1"/>
          </p:cNvSpPr>
          <p:nvPr/>
        </p:nvSpPr>
        <p:spPr bwMode="auto">
          <a:xfrm>
            <a:off x="4572000" y="914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Peak flow</a:t>
            </a:r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6172200" y="304800"/>
            <a:ext cx="2057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990033"/>
                </a:solidFill>
                <a:latin typeface="Comic Sans MS" pitchFamily="66" charset="0"/>
              </a:rPr>
              <a:t>Base flow</a:t>
            </a:r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5943600" y="9906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tx2"/>
                </a:solidFill>
                <a:latin typeface="Comic Sans MS" pitchFamily="66" charset="0"/>
              </a:rPr>
              <a:t>Normal discharge of the river</a:t>
            </a:r>
          </a:p>
        </p:txBody>
      </p:sp>
    </p:spTree>
    <p:extLst>
      <p:ext uri="{BB962C8B-B14F-4D97-AF65-F5344CB8AC3E}">
        <p14:creationId xmlns:p14="http://schemas.microsoft.com/office/powerpoint/2010/main" val="1280771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112" grpId="0" autoUpdateAnimBg="0"/>
      <p:bldP spid="46128" grpId="0" autoUpdateAnimBg="0"/>
      <p:bldP spid="4612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 Hydrographs</a:t>
            </a:r>
            <a:endParaRPr lang="en-GB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71500" y="4000500"/>
            <a:ext cx="8229600" cy="2239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Storm hydrographs show how a river’s discharge changes after a storm.  Depending on a number of factors, the hydrograph can change considerably in shape.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8072438" y="635793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hlinkClick r:id="rId3"/>
              </a:rPr>
              <a:t>Video</a:t>
            </a: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5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000875" cy="561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590438"/>
            <a:ext cx="7099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7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Ice Caps</a:t>
            </a:r>
            <a:endParaRPr lang="en-GB" dirty="0"/>
          </a:p>
        </p:txBody>
      </p:sp>
      <p:pic>
        <p:nvPicPr>
          <p:cNvPr id="2050" name="Picture 2" descr="http://www.thecanadianencyclopedia.com/media/penny-ice-cap-26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167731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21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Extension Exercise: On the desk at the front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939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recap the hydrological cycle and hydrosphere</a:t>
            </a:r>
          </a:p>
          <a:p>
            <a:r>
              <a:rPr lang="en-GB" dirty="0" smtClean="0"/>
              <a:t>To investigate what factors affect a river’s discharge</a:t>
            </a:r>
          </a:p>
          <a:p>
            <a:r>
              <a:rPr lang="en-GB" dirty="0" smtClean="0"/>
              <a:t>To know what a hydrograph is and what it shows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213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or Low Discharge? Sticky Labels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69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Rain</a:t>
            </a:r>
            <a:endParaRPr lang="en-GB" dirty="0"/>
          </a:p>
        </p:txBody>
      </p:sp>
      <p:pic>
        <p:nvPicPr>
          <p:cNvPr id="3076" name="Picture 4" descr="http://www.languedoc-roussillon.eu.com/GRAPHICS/r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5818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5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Rivers</a:t>
            </a:r>
            <a:endParaRPr lang="en-GB" dirty="0"/>
          </a:p>
        </p:txBody>
      </p:sp>
      <p:pic>
        <p:nvPicPr>
          <p:cNvPr id="4098" name="Picture 2" descr="http://www.wildswimming.co.uk/testmaps_files/River_Tweed_and_Neidpath_Cast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79340" cy="37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0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Condensation</a:t>
            </a:r>
            <a:endParaRPr lang="en-GB" dirty="0"/>
          </a:p>
        </p:txBody>
      </p:sp>
      <p:pic>
        <p:nvPicPr>
          <p:cNvPr id="5122" name="Picture 2" descr="http://www.westendwindows.co.uk/uploads/images/Headers/condensation-wind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25666" cy="35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2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Clouds</a:t>
            </a:r>
            <a:endParaRPr lang="en-GB" dirty="0"/>
          </a:p>
        </p:txBody>
      </p:sp>
      <p:pic>
        <p:nvPicPr>
          <p:cNvPr id="6146" name="Picture 2" descr="http://www.enchantedlearning.com/cgifs/cloud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53419"/>
            <a:ext cx="53721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8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Lakes</a:t>
            </a:r>
            <a:endParaRPr lang="en-GB" dirty="0"/>
          </a:p>
        </p:txBody>
      </p:sp>
      <p:pic>
        <p:nvPicPr>
          <p:cNvPr id="7170" name="Picture 2" descr="http://www.bbc.co.uk/nature/images/ic/credit/640x395/l/la/lake/lak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528992" cy="34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1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Evaporation</a:t>
            </a:r>
            <a:endParaRPr lang="en-GB" dirty="0"/>
          </a:p>
        </p:txBody>
      </p:sp>
      <p:pic>
        <p:nvPicPr>
          <p:cNvPr id="8194" name="Picture 2" descr="http://www.theinnovationdiaries.com/wp-content/uploads/2011/07/what-is-evapo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932781"/>
            <a:ext cx="6223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9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661</Words>
  <Application>Microsoft Macintosh PowerPoint</Application>
  <PresentationFormat>On-screen Show (4:3)</PresentationFormat>
  <Paragraphs>178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GCSE: Hydrology</vt:lpstr>
      <vt:lpstr>Starter: Process or Store?</vt:lpstr>
      <vt:lpstr>1. Ice Caps</vt:lpstr>
      <vt:lpstr>2. Rain</vt:lpstr>
      <vt:lpstr>3. Rivers</vt:lpstr>
      <vt:lpstr>4. Condensation</vt:lpstr>
      <vt:lpstr>5. Clouds</vt:lpstr>
      <vt:lpstr>6. Lakes</vt:lpstr>
      <vt:lpstr>7. Evaporation</vt:lpstr>
      <vt:lpstr>8. Sea Ice</vt:lpstr>
      <vt:lpstr>9. Plants</vt:lpstr>
      <vt:lpstr>10. Atmosphere</vt:lpstr>
      <vt:lpstr>Lesson Objectives</vt:lpstr>
      <vt:lpstr>What is River Discharge?</vt:lpstr>
      <vt:lpstr>What Factors Affect River Discharge?</vt:lpstr>
      <vt:lpstr>Lesson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Storm Hydrographs</vt:lpstr>
      <vt:lpstr>PowerPoint Presentation</vt:lpstr>
      <vt:lpstr>Worksheet </vt:lpstr>
      <vt:lpstr>Lesson Objectives</vt:lpstr>
      <vt:lpstr>Plenary </vt:lpstr>
    </vt:vector>
  </TitlesOfParts>
  <Company>nycc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GCSE: Hydrological Cycle</dc:title>
  <dc:creator>Itt20</dc:creator>
  <cp:lastModifiedBy>sarah woodhead</cp:lastModifiedBy>
  <cp:revision>15</cp:revision>
  <dcterms:created xsi:type="dcterms:W3CDTF">2012-02-01T10:32:55Z</dcterms:created>
  <dcterms:modified xsi:type="dcterms:W3CDTF">2013-01-13T21:21:36Z</dcterms:modified>
</cp:coreProperties>
</file>