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96EC-C46E-4CDA-9B9E-6B8ECB0E54BE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7D17-5058-4CD5-B25E-4C386B566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7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96EC-C46E-4CDA-9B9E-6B8ECB0E54BE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7D17-5058-4CD5-B25E-4C386B566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76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96EC-C46E-4CDA-9B9E-6B8ECB0E54BE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7D17-5058-4CD5-B25E-4C386B566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34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96EC-C46E-4CDA-9B9E-6B8ECB0E54BE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7D17-5058-4CD5-B25E-4C386B566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4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96EC-C46E-4CDA-9B9E-6B8ECB0E54BE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7D17-5058-4CD5-B25E-4C386B566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60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96EC-C46E-4CDA-9B9E-6B8ECB0E54BE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7D17-5058-4CD5-B25E-4C386B566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54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96EC-C46E-4CDA-9B9E-6B8ECB0E54BE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7D17-5058-4CD5-B25E-4C386B566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67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96EC-C46E-4CDA-9B9E-6B8ECB0E54BE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7D17-5058-4CD5-B25E-4C386B566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71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96EC-C46E-4CDA-9B9E-6B8ECB0E54BE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7D17-5058-4CD5-B25E-4C386B566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34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96EC-C46E-4CDA-9B9E-6B8ECB0E54BE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7D17-5058-4CD5-B25E-4C386B566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5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96EC-C46E-4CDA-9B9E-6B8ECB0E54BE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7D17-5058-4CD5-B25E-4C386B566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8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D96EC-C46E-4CDA-9B9E-6B8ECB0E54BE}" type="datetimeFigureOut">
              <a:rPr lang="en-GB" smtClean="0"/>
              <a:t>28/09/2012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57D17-5058-4CD5-B25E-4C386B566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4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F. The River Course – Downstream Change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13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Rejuvenation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0" y="1524000"/>
            <a:ext cx="1366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Arial" charset="0"/>
              </a:rPr>
              <a:t>River in grade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267200" y="1905000"/>
            <a:ext cx="6096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057400" y="3124200"/>
            <a:ext cx="1127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Arial" charset="0"/>
              </a:rPr>
              <a:t>Flood plain</a:t>
            </a:r>
          </a:p>
        </p:txBody>
      </p:sp>
    </p:spTree>
    <p:extLst>
      <p:ext uri="{BB962C8B-B14F-4D97-AF65-F5344CB8AC3E}">
        <p14:creationId xmlns:p14="http://schemas.microsoft.com/office/powerpoint/2010/main" val="171139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0" y="1219200"/>
            <a:ext cx="14636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Arial" charset="0"/>
              </a:rPr>
              <a:t>Waterfall retreats cutting</a:t>
            </a:r>
          </a:p>
          <a:p>
            <a:pPr algn="ctr"/>
            <a:r>
              <a:rPr lang="en-US" sz="1400" b="1">
                <a:solidFill>
                  <a:schemeClr val="accent2"/>
                </a:solidFill>
                <a:latin typeface="Arial" charset="0"/>
              </a:rPr>
              <a:t>a lower valley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3733800" y="1981200"/>
            <a:ext cx="1600200" cy="914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58000" y="1600200"/>
            <a:ext cx="1482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Arial" charset="0"/>
              </a:rPr>
              <a:t>Fall in sea level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7239000" y="1905000"/>
            <a:ext cx="533400" cy="838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86000" y="4114800"/>
            <a:ext cx="115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Arial" charset="0"/>
              </a:rPr>
              <a:t>River bluffs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3352800" y="3124200"/>
            <a:ext cx="1447800" cy="914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200400" y="4876800"/>
            <a:ext cx="2035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Arial" charset="0"/>
              </a:rPr>
              <a:t>New flood plain forms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rot="17320461">
            <a:off x="4052888" y="4175125"/>
            <a:ext cx="1290638" cy="2365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147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9144000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05100" y="4953000"/>
            <a:ext cx="2035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Arial" charset="0"/>
              </a:rPr>
              <a:t>New flood plain forms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3505200" y="3657600"/>
            <a:ext cx="838200" cy="1219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484563" y="1143000"/>
            <a:ext cx="115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Arial" charset="0"/>
              </a:rPr>
              <a:t>River bluffs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4114800" y="1447800"/>
            <a:ext cx="76200" cy="990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04800" y="4191000"/>
            <a:ext cx="1692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Arial" charset="0"/>
              </a:rPr>
              <a:t>Waterfall decreases in size to form rapids (nick point)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838200" y="2971800"/>
            <a:ext cx="533400" cy="1219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652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Rejuvenation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123728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http://www.bbc.co.uk/learningzone/clips/river-terraces/402.html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447800"/>
            <a:ext cx="39528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897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D. Stream Load and Transport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8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types of sediment 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Bed Load (Or Traction Load)</a:t>
            </a:r>
          </a:p>
          <a:p>
            <a:pPr marL="914400" lvl="1" indent="-514350"/>
            <a:r>
              <a:rPr lang="en-GB" dirty="0" smtClean="0"/>
              <a:t>Largest sediments e.g. boulders, pebbles</a:t>
            </a:r>
          </a:p>
          <a:p>
            <a:pPr marL="914400" lvl="1" indent="-514350"/>
            <a:r>
              <a:rPr lang="en-GB" dirty="0" smtClean="0"/>
              <a:t>Only moved at times of high flow.</a:t>
            </a:r>
          </a:p>
          <a:p>
            <a:pPr marL="914400" lvl="1" indent="-514350"/>
            <a:r>
              <a:rPr lang="en-GB" dirty="0" smtClean="0"/>
              <a:t>Can only be moved by traction</a:t>
            </a:r>
          </a:p>
          <a:p>
            <a:pPr marL="914400" lvl="1" indent="-514350"/>
            <a:r>
              <a:rPr lang="en-GB" dirty="0" smtClean="0"/>
              <a:t>Highly erosive!</a:t>
            </a:r>
          </a:p>
          <a:p>
            <a:r>
              <a:rPr lang="en-GB" dirty="0" smtClean="0"/>
              <a:t>Turbulent entrainment: the movement of the water which allows the material to be picked up or start movement.</a:t>
            </a:r>
          </a:p>
          <a:p>
            <a:r>
              <a:rPr lang="en-GB" dirty="0" smtClean="0"/>
              <a:t>Ballistic impact: one piece of particle landing on another and shooting it forwards.</a:t>
            </a:r>
          </a:p>
          <a:p>
            <a:r>
              <a:rPr lang="en-GB" dirty="0" smtClean="0"/>
              <a:t>Saltation: bouncing along</a:t>
            </a:r>
          </a:p>
          <a:p>
            <a:pPr marL="914400" lvl="1" indent="-51435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2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types of sediment 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2. Suspended load</a:t>
            </a:r>
          </a:p>
          <a:p>
            <a:pPr lvl="1"/>
            <a:r>
              <a:rPr lang="en-GB" dirty="0" smtClean="0"/>
              <a:t>Silt and clay kept afloat by turbulent flow.</a:t>
            </a:r>
          </a:p>
          <a:p>
            <a:pPr lvl="1"/>
            <a:r>
              <a:rPr lang="en-GB" dirty="0" smtClean="0"/>
              <a:t>The greater the turbulence and velocity, the larger the quantity and size of particles which can be picked up. </a:t>
            </a:r>
          </a:p>
          <a:p>
            <a:pPr lvl="1"/>
            <a:r>
              <a:rPr lang="en-GB" dirty="0" smtClean="0"/>
              <a:t>The material held in suspension usually forms the greatest part of the total load; it increases in amount towards the river’s mouth, giving the water its brown or black colour.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6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types of sediment 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3</a:t>
            </a:r>
            <a:r>
              <a:rPr lang="en-GB" dirty="0" smtClean="0"/>
              <a:t>. Wash load (or dissolved/solution load)</a:t>
            </a:r>
          </a:p>
          <a:p>
            <a:pPr lvl="1"/>
            <a:r>
              <a:rPr lang="en-GB" dirty="0" smtClean="0"/>
              <a:t>Very fine particles of mud, may enter the stream at the source and remain until it reaches the sea.</a:t>
            </a:r>
          </a:p>
          <a:p>
            <a:pPr lvl="1"/>
            <a:r>
              <a:rPr lang="en-GB" dirty="0" smtClean="0"/>
              <a:t>Greatest in regions of soluble rock e.g. limestone and chalk. In other areas, the material held in solution is a small proportion of the whole load.</a:t>
            </a:r>
          </a:p>
        </p:txBody>
      </p:sp>
    </p:spTree>
    <p:extLst>
      <p:ext uri="{BB962C8B-B14F-4D97-AF65-F5344CB8AC3E}">
        <p14:creationId xmlns:p14="http://schemas.microsoft.com/office/powerpoint/2010/main" val="27008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217C74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" y="908720"/>
            <a:ext cx="905059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4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julstrom_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8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Complete page 14 in Rivers’ Booklet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Update Key Words list with words such as </a:t>
            </a:r>
            <a:r>
              <a:rPr lang="en-GB" dirty="0" err="1"/>
              <a:t>R</a:t>
            </a:r>
            <a:r>
              <a:rPr lang="en-GB" dirty="0" err="1" smtClean="0"/>
              <a:t>ejuvination</a:t>
            </a:r>
            <a:r>
              <a:rPr lang="en-GB" dirty="0" smtClean="0"/>
              <a:t>, </a:t>
            </a:r>
            <a:r>
              <a:rPr lang="en-GB" dirty="0" err="1" smtClean="0"/>
              <a:t>Hjulstrom</a:t>
            </a:r>
            <a:r>
              <a:rPr lang="en-GB" dirty="0" smtClean="0"/>
              <a:t> Curve and any others that we look at today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Due </a:t>
            </a:r>
            <a:r>
              <a:rPr lang="en-GB" smtClean="0"/>
              <a:t>on Friday (28</a:t>
            </a:r>
            <a:r>
              <a:rPr lang="en-GB" baseline="30000" smtClean="0"/>
              <a:t>th</a:t>
            </a:r>
            <a:r>
              <a:rPr lang="en-GB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612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Sentences to Finish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larger the grain size the…………         </a:t>
            </a:r>
          </a:p>
          <a:p>
            <a:r>
              <a:rPr lang="en-GB" dirty="0" smtClean="0"/>
              <a:t>The exception to this is……………..because………</a:t>
            </a:r>
          </a:p>
          <a:p>
            <a:r>
              <a:rPr lang="en-GB" dirty="0" smtClean="0"/>
              <a:t>Erosion is greatest with (what types of sediment?)</a:t>
            </a:r>
          </a:p>
          <a:p>
            <a:r>
              <a:rPr lang="en-GB" dirty="0" smtClean="0"/>
              <a:t>Transportation is greatest with (what types of sediment?)</a:t>
            </a:r>
          </a:p>
          <a:p>
            <a:r>
              <a:rPr lang="en-GB" dirty="0" smtClean="0"/>
              <a:t>Deposition is greatest with (what types of sediment?)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9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Hjulstrom</a:t>
            </a:r>
            <a:r>
              <a:rPr lang="en-GB" dirty="0" smtClean="0"/>
              <a:t> Curve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Study your card, think of when you will stand/sit/walk.</a:t>
            </a:r>
          </a:p>
          <a:p>
            <a:endParaRPr lang="en-GB" dirty="0" smtClean="0"/>
          </a:p>
          <a:p>
            <a:r>
              <a:rPr lang="en-GB" dirty="0" smtClean="0"/>
              <a:t>Try and guess which sediment and size!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" y="0"/>
            <a:ext cx="36195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0120"/>
            <a:ext cx="36290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695825"/>
            <a:ext cx="36099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6290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922" y="2346141"/>
            <a:ext cx="36385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922" y="4648200"/>
            <a:ext cx="36290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3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8100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08920"/>
            <a:ext cx="37338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654" y="116632"/>
            <a:ext cx="38385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00" y="2701458"/>
            <a:ext cx="37623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592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Hjulstrom</a:t>
            </a:r>
            <a:r>
              <a:rPr lang="en-GB" dirty="0" smtClean="0"/>
              <a:t> Curve </a:t>
            </a:r>
            <a:r>
              <a:rPr lang="en-GB" smtClean="0"/>
              <a:t>Question Sheet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7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Downstream Change</a:t>
            </a:r>
            <a:endParaRPr lang="en-GB" dirty="0"/>
          </a:p>
        </p:txBody>
      </p:sp>
      <p:pic>
        <p:nvPicPr>
          <p:cNvPr id="3074" name="Picture 2" descr="45C39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49" y="1628772"/>
            <a:ext cx="8235966" cy="43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483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6672" y="188640"/>
            <a:ext cx="8229600" cy="1143000"/>
          </a:xfrm>
        </p:spPr>
        <p:txBody>
          <a:bodyPr/>
          <a:lstStyle/>
          <a:p>
            <a:r>
              <a:rPr lang="en-GB" dirty="0" smtClean="0"/>
              <a:t>Valley Cross Profiles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26994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There are three main factors that influence the shape of valley cross profiles: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Processes associated with the river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Valley side processes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History of the region e.g. glaciation/tectonic activity</a:t>
            </a:r>
            <a:endParaRPr lang="en-GB" dirty="0"/>
          </a:p>
        </p:txBody>
      </p:sp>
      <p:pic>
        <p:nvPicPr>
          <p:cNvPr id="1025" name="Picture 1" descr="CE2AAB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29146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138D0E7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26" y="2823245"/>
            <a:ext cx="31337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88C85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9120"/>
            <a:ext cx="4524788" cy="169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6BA76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1" y="4184521"/>
            <a:ext cx="4101602" cy="174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90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dirty="0" smtClean="0"/>
              <a:t>Essay question: Describe and suggest reasons for three different valley cross profiles that exist along the rivers in a drainage basin.</a:t>
            </a:r>
            <a:endParaRPr lang="en-GB" sz="3000" dirty="0"/>
          </a:p>
        </p:txBody>
      </p:sp>
      <p:pic>
        <p:nvPicPr>
          <p:cNvPr id="2050" name="Picture 2" descr="EA273FE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98663"/>
            <a:ext cx="3312368" cy="53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21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E. The River Course</a:t>
            </a:r>
            <a:br>
              <a:rPr lang="en-GB" dirty="0" smtClean="0"/>
            </a:br>
            <a:r>
              <a:rPr lang="en-GB" dirty="0" smtClean="0"/>
              <a:t>Long Profile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96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Source to Mouth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02043"/>
            <a:ext cx="7488832" cy="534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83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 Profile Breamish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90" y="3284984"/>
            <a:ext cx="40481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24744"/>
            <a:ext cx="460313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58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Eustatic</a:t>
            </a:r>
            <a:r>
              <a:rPr lang="en-GB" dirty="0" smtClean="0"/>
              <a:t> and </a:t>
            </a:r>
            <a:r>
              <a:rPr lang="en-GB" dirty="0" err="1" smtClean="0"/>
              <a:t>Isostatic</a:t>
            </a:r>
            <a:r>
              <a:rPr lang="en-GB" dirty="0" smtClean="0"/>
              <a:t> Sea Level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err="1" smtClean="0"/>
              <a:t>Eustatic</a:t>
            </a:r>
            <a:r>
              <a:rPr lang="en-GB" dirty="0" smtClean="0"/>
              <a:t> refers to a worldwide fall or rise in sea-level due to changes in the hydrological cycle caused by water being held in storage on land in ice sheets (or released following the melting of ice sheets).</a:t>
            </a:r>
          </a:p>
          <a:p>
            <a:pPr marL="0" indent="0">
              <a:buNone/>
            </a:pPr>
            <a:r>
              <a:rPr lang="en-GB" dirty="0" err="1" smtClean="0"/>
              <a:t>Isostatic</a:t>
            </a:r>
            <a:r>
              <a:rPr lang="en-GB" dirty="0"/>
              <a:t> </a:t>
            </a:r>
            <a:r>
              <a:rPr lang="en-GB" dirty="0" smtClean="0"/>
              <a:t>adjustment is a more local change in sea-level resulting from the depression (or uplift) of the Earth’s crust by the increased (or decreased) weight imposed upon it by a growing (or a declining) ice sheet. E.g. Scotland and South West England.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245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543</Words>
  <Application>Microsoft Office PowerPoint</Application>
  <PresentationFormat>On-screen Show (4:3)</PresentationFormat>
  <Paragraphs>61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F. The River Course – Downstream Change</vt:lpstr>
      <vt:lpstr>Homework </vt:lpstr>
      <vt:lpstr>Downstream Change</vt:lpstr>
      <vt:lpstr>Valley Cross Profiles</vt:lpstr>
      <vt:lpstr>Essay question: Describe and suggest reasons for three different valley cross profiles that exist along the rivers in a drainage basin.</vt:lpstr>
      <vt:lpstr>E. The River Course Long Profile</vt:lpstr>
      <vt:lpstr>From Source to Mouth</vt:lpstr>
      <vt:lpstr>Long Profile Breamish</vt:lpstr>
      <vt:lpstr>Eustatic and Isostatic Sea Level Change</vt:lpstr>
      <vt:lpstr>Rejuvenation</vt:lpstr>
      <vt:lpstr>PowerPoint Presentation</vt:lpstr>
      <vt:lpstr>PowerPoint Presentation</vt:lpstr>
      <vt:lpstr>Rejuvenation</vt:lpstr>
      <vt:lpstr>D. Stream Load and Transport</vt:lpstr>
      <vt:lpstr>Three types of sediment load</vt:lpstr>
      <vt:lpstr>Three types of sediment load</vt:lpstr>
      <vt:lpstr>Three types of sediment load</vt:lpstr>
      <vt:lpstr>PowerPoint Presentation</vt:lpstr>
      <vt:lpstr>PowerPoint Presentation</vt:lpstr>
      <vt:lpstr>Sentences to Finish </vt:lpstr>
      <vt:lpstr>Hjulstrom Curve Game</vt:lpstr>
      <vt:lpstr>PowerPoint Presentation</vt:lpstr>
      <vt:lpstr>PowerPoint Presentation</vt:lpstr>
      <vt:lpstr>Hjulstrom Curve Question Sheet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</dc:creator>
  <cp:lastModifiedBy>Sarah Woodhead</cp:lastModifiedBy>
  <cp:revision>5</cp:revision>
  <dcterms:created xsi:type="dcterms:W3CDTF">2011-12-30T13:51:10Z</dcterms:created>
  <dcterms:modified xsi:type="dcterms:W3CDTF">2012-09-28T09:29:39Z</dcterms:modified>
</cp:coreProperties>
</file>