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3"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304" y="-1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74669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408303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24439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126496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37451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95B41B-767F-4169-867C-8AADDB096DDF}" type="datetimeFigureOut">
              <a:rPr lang="en-GB" smtClean="0"/>
              <a:t>22/03/2013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36815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95B41B-767F-4169-867C-8AADDB096DDF}" type="datetimeFigureOut">
              <a:rPr lang="en-GB" smtClean="0"/>
              <a:t>22/03/2013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53052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95B41B-767F-4169-867C-8AADDB096DDF}" type="datetimeFigureOut">
              <a:rPr lang="en-GB" smtClean="0"/>
              <a:t>22/03/2013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24899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5B41B-767F-4169-867C-8AADDB096DDF}" type="datetimeFigureOut">
              <a:rPr lang="en-GB" smtClean="0"/>
              <a:t>22/03/2013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141435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5B41B-767F-4169-867C-8AADDB096DDF}" type="datetimeFigureOut">
              <a:rPr lang="en-GB" smtClean="0"/>
              <a:t>22/03/2013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20923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5B41B-767F-4169-867C-8AADDB096DDF}" type="datetimeFigureOut">
              <a:rPr lang="en-GB" smtClean="0"/>
              <a:t>22/03/2013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57807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95B41B-767F-4169-867C-8AADDB096DDF}" type="datetimeFigureOut">
              <a:rPr lang="en-GB" smtClean="0"/>
              <a:t>22/03/2013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7FB-7F43-4572-9D53-DF69CC343818}" type="slidenum">
              <a:rPr lang="en-GB" smtClean="0"/>
              <a:t>‹#›</a:t>
            </a:fld>
            <a:endParaRPr lang="en-GB"/>
          </a:p>
        </p:txBody>
      </p:sp>
    </p:spTree>
    <p:extLst>
      <p:ext uri="{BB962C8B-B14F-4D97-AF65-F5344CB8AC3E}">
        <p14:creationId xmlns:p14="http://schemas.microsoft.com/office/powerpoint/2010/main" val="362886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5" y="1115616"/>
            <a:ext cx="5829300" cy="1960033"/>
          </a:xfrm>
        </p:spPr>
        <p:txBody>
          <a:bodyPr/>
          <a:lstStyle/>
          <a:p>
            <a:r>
              <a:rPr lang="en-GB" dirty="0" smtClean="0"/>
              <a:t>Rivers</a:t>
            </a:r>
            <a:endParaRPr lang="en-GB" dirty="0"/>
          </a:p>
        </p:txBody>
      </p:sp>
      <p:sp>
        <p:nvSpPr>
          <p:cNvPr id="3" name="Subtitle 2"/>
          <p:cNvSpPr>
            <a:spLocks noGrp="1"/>
          </p:cNvSpPr>
          <p:nvPr>
            <p:ph type="subTitle" idx="1"/>
          </p:nvPr>
        </p:nvSpPr>
        <p:spPr>
          <a:xfrm>
            <a:off x="1081015" y="2343212"/>
            <a:ext cx="4800600" cy="2336800"/>
          </a:xfrm>
        </p:spPr>
        <p:txBody>
          <a:bodyPr/>
          <a:lstStyle/>
          <a:p>
            <a:r>
              <a:rPr lang="en-GB" dirty="0" smtClean="0"/>
              <a:t>Revision Workbook</a:t>
            </a:r>
            <a:endParaRPr lang="en-GB" dirty="0"/>
          </a:p>
        </p:txBody>
      </p:sp>
      <p:sp>
        <p:nvSpPr>
          <p:cNvPr id="4" name="AutoShape 2" descr="data:image/jpeg;base64,/9j/4AAQSkZJRgABAQAAAQABAAD/2wCEAAkGBhQREBQSEhQWFBUVFxYXFhcYFx0TGBoaGBMWFxcVHBUYJygeGBkkGRYVHzAgJycpLC0sFh8xNTAqNSYrLCkBCQoKDgwOGg8PGjQkHCQ1LCkvLC4pNS82KSksKjUwLSksKi8yKSksLC0qKTUpLCosMCw1LS8tLDQpLCwpLTQsLP/AABEIAKEBOAMBIgACEQEDEQH/xAAcAAEAAgMBAQEAAAAAAAAAAAAABQcDBAYCAQj/xABLEAACAQMBAwQNCQYGAQQDAAABAgMABBESBhMhBSIxMgcIFUFRU2FxcpGTsdEUGCMzVIGhstJCc4KSs8EkNENSYqLCFmOD4WTD8P/EABoBAQACAwEAAAAAAAAAAAAAAAAEBQECAwb/xAAzEQABAwEEBgoDAAMBAAAAAAAAAQIDEQQFITESFFGBkfATMkFCYXGhscHhItHxFVLSBv/aAAwDAQACEQMRAD8A7Lsn9lBuSHgVYBNvlc8ZDHjQVHeU561cP85Z/sKe3P6K+dsr9bZehN+aOrasbOHcISkaqkaFm0LnO7BI6PAR66Aqb5yz/YU9uf0U+cs/2FPbn9FW5HDASoMBj1cFZo1AJ7w7+CfKK2rexhOcxRc04JCLgjvGgKZ+cs/2FPbn9FPnLP8AYU9uf0Vc3ya38XH592MevGK9tYQAajHHjw6FP9qApb5yz/YU9uf0U+cs/wBhT25/RVzfJ7bvRxnzRgn7xjhWReT4CMiOLHh0L8KApX5yz/YU9uf0U+cs/wBhT25/RVzfJrfxaefdjHrxXie0hyqrHFlzwO7VgBgnPAeSgKc+cs/2FPbn9FPnLP8AYU9uf0VcMFtDlw0cfNbAzGoyNIOejj01lW3tj0Rx+X6McPPw4UBTPzln+wp7c/op85Z/sKe3P6KudLS3Y4EcefQHwp8kt9Wndx59Ae/FAUx85Z/sKe3P6KfOWf7Cntz+iroksrdeBjjz4AgJ9QFeWtrcAndx8O9oGfVjNAUz85Z/sKe3P6KfOWf7Cntz+irdW2jBjLRx4kyfqgNI05APDprWjEWpV3Sg6ueTGugrzug9GeigKr+cs/2FPbn9FPnLP9hT25/RV0RWVu3VjjP8AHvFfBaW5Ondx59Ae/FAUx85Z/sKe3P6KfOWf7Cntz+irna0tx/px/dGD7hWROTYCMiKMj0F+FAUp85Z/sKe3P6KfOWf7Cntz+irplsbdemOMfwA/wBq+PZ24AJjjwejmA/2oCl/nLP9hT25/RT5yz/YU9uf0VdDWluBndx4P/AfChs7fAO7j49HMGfVjNAUv85Z/sKe3P6KfOWf7Cntz+irnSztz/pxjzxge8UjtLdjgRx59AfCgKY+cs/2FPbn9FPnLP8AYU9uf0Vc72luDgxx59AfCvr2duDgxx58AjB9woCl/nLP9hT25/RT5yz/AGFPbn9FXVHydA3RHGf4F+Fe+5UPio/5F+FAUl85Z/sKe3P6KfOWf7Cntz+irt7lQ+Kj/kX4U7lQ+Kj/AJF+FAUl85Z/sKe3P6KfOWf7Cntz+irt7lQ+Kj/kX4U7lQ+Kj/kX4UBSXzln+wp7c/op85Z/sKe3P6Ku3uVD4qP+RfhUbtLyZELK5IijBEE37C+KbyUBA9i/slNywLgtAIdzu+hzJq16/CBjGj8a+Vxfaz9W/wDPb+6alAa3bK/W2XoTfmjq27L/ACUfkMWrzCRCfwqpO2V+tsvQm/NHVxWMJEMZC61aNNaf/GBkZ4HhwI8lASF0V04cZBIAHTk94VrMVLJGoAXiWXGnqgYBHnP4ViiIBGmKUkdXXwVe90k8PxrKbFsB8gyBi3gByMFPIMcPxoDXnuJAjTB+arECPSMFVbScnp1HBPTjo4VmuBpcKOgsjY8ByQfXw/GsTYLcYpck6ivShbw5zjprLLC+N4wy2pTpXjhVzhR4TxJ++gNe5dw8jo2kI8Y0hVw+oJqLEjJ4MAMEdFZbpsSN/tG7Zh099hnHf6AfupuWZJTpI1srAHp5oQH8poY2kZnCEcFGlxjVgsSO/wCHpoDwY5WcyQ3CuM50HGkDHVyvHy+GlvGVkQ5wzMVkXHDqMwx0444PCsPySPeBtzKGDBgAABkf8h3vJnFbbWz5EpHO1htIP7OkrjPfOCT56AxSqWfUzE6ZlVRgDAIXPR01kdGkllQNoQAAgAZYsvE6u9wwKwyoxYMiSAaw7hh0kAAaR91btiCWkcqVDlcBuB4LigNa3GFth5T+Rq+avowf/wAj/wDea+vGVVUZZOYcoycfD6uBxxrxEGIWPdMuJAwOdQwHDEs3+48T99AenZisSo2hpjlnABONBbAzkZ6B5hXi4tHYBXdSYzq1jg50nIyo4d4Z73Cs0kRQBGV2VTlGTiw6eGPICR5qRQF9KhWRASSW67E/2yck0B9LM6wKW4Op18Bzvo8/dxPerSaLVBbqScNJjy9EtbLAhUXQ+uMEKy9Xq6QSfB0cKxwQPiGMowMb6mbHNPB+g/xCgPst2VRZf21Jicf8idKn+bSfM1fblcFIwTiPTk/8nIUHz4LN94rZlzHIzBGdXwSFGSGHDOD5MeqkNkWjfVwZyWJ8BzzPUAvqoDW5ReQPpjljjCqCqllBJyesCCdOAOgjv1t284MnNKkMuW0nIDAjweEH8K1LqEM2ZI5NWArGPiGAORx7w4nwHia2+T7bSWbQsYPQoxnyk44Z8lAL/mtHJ3g2lvM/D82k1oC8ELTu4OiDABH/ALrBz6srUtdwa42Xwgj7+8fXWhKrThY3RgMgyEjmnCno8POxQHmN9E02erGDIP8A5AScfejeusKQyop0soLDLu3ShPOPE8O+e8a2BrdUiKMMFdbEc0hTk4Pfzges19vIOEkbozI51ApxIPA4I8hAPfoDDDMdxLqlWYq3AjB09UhSQACfLjv16MmiNwemBtY9DBI/66h/DXkoQjoIpOfxDcCScdLAdUcAMVuXKFWWQKW5pV1HEkHiOHfwfeaA1JmO7UftPqlfzLhsfkXzV7uiwWMLIseoFmJYKxOB0agRjJ4/dWzbQly7uCNQChT0hQPeST+Fa80GAqursUyFdME4xjBHeOAM+agPVtcE7olkaTqyaGBB4HB9YHrNSdRljac8Mse7UDHEDWx8Jx3vPxNSdAKUpQClKUAqM2n/AMjdfuJv6TVJ1GbT/wCRuv3E39JqAqPtZ+rf+e3901KdrP1b/wA9v7pqUBrdsr9bZehN+aOru5K+oi/dp+QVSPbK/W2XoTfmjq4rDlNFFtBxLyRagAM4VEXLt4BllXzt58AS1K8hweg+T/6pvB4R04+/weegPVK8lxnGeJ6BUPDtbC04gGvWZ5bfq8NcUImbjnq6TwPhoCapXwOOPHo6a+aunv48FAeqVgtLsPGjlWTWAdLjS4z+yy95u9isPLHKyWsDzyZ0IATpGTxYLwHnIoDdpXwMD0VgubzQoYKz5ZV5g1HnMF1H/iM5J7wBoDYpXzUM4rS5I5YjuYhLHnSS4AYYPMkaNuHg1KaA3qVqcmcpx3EQlibUhLAHBGdLsh4Hj1lNbdAKUpQClKUApSlAKUpQClKUApSlAKUpQClKUApSlAKUpQCozaf/ACN1+4m/pNUnUZtP/kbr9xN/SagKj7Wfq3/nt/dNSnaz9W/89v7pqUBrdsr9bZehN+aOu+gjJupwwkJfkuARbsgSEBphIIycDXl4+/0la4HtlfrbL0JvzR1YF/tbbW5jEiEz29vE8Zzp1CdWUrn/AGjdAnIx1ccRWzGK9dFuZo97WNVzloiHHvb7uzuo0jG7NvCGnW3lsXytxGBFJETpebSXbeJxGk56RUftRf2qvygttbKytDFuGClFjkCvrliUD6wkRc4YPMGfL65a2pe8O9kkBQZ0gH6NfN3vvPGow3KhdRZdPhyMevoq8huxiJWRcTz897PV1Im4GhtLtBcXEs8hAEuqNlKxFpOYE0sk3+koweCnpz3zW1bcvXUdxvEZiwubp1LAkantN2Hz5egHo4Vsg56K8LcKc4ZTjpwQcefwVL1KPt9iD/kJc0rVPHaTey300amEtvVtLlbhI7UxMxMBAE8xc75mlwykBiSD0AmrN2T5GS25PiWOPds0SNJwwzSGJQzPniXJHEnjVRckctNDKJIXGpDxwcjyqwHePgq3dmdtbe8iLK6K643ilhwOQMg98ZI9dU1rsSw/k3FvsX1it6T/AIuSjvc4rkTZcTQ/4m3ZynJFqqCRG5suLnUFBHCUc3o5wz3s10PL9tJLs/oKu0rW0AZcMZC2I9WR1tXTnv11HdmDCNvosOSEO8XDEHBCnPOIPgrMl4hBIdSFALEMCACuoEnvDSc+aq8syudpdnnie9jsoTHE8FkzrFGdLhbqTf4Vca3MIwwBDMMDPEVrW/JrYkMAYxG55NOmOzazh1JdqZHSNmLZCY1tpC4VeJwcWNZcrrJNLDghotB7xDJIuUkUj9kkOvnQ+St+gKlmtkRrUSwSC97poZZt2wDK10xU7/qvGY9ACZOMYwMVtckbNCOGwmW3Kztfzb592de6d7sEOcZ3RXRwPN4jw8epuuTOT7WUTSMEYO0qoZWZFkbOqRbfJUOdTcQv7R8NR/KXZSiXIhjaQ+FuYv8Acn1Cu8dmll6jSNLaoYeu5E52H3sdzRWtpDbNG0MrzXCFdy0YLo8knFsAH6IDDZwQuAeFdbecoxwjMsioP+TAerPTVR8qbcXM7AllTTnToXBGRg4Y5YZHDpqClmLEsxJPfJOT95NWUd1OXrup5FVLfTEwjbXzLYvuyTaR8ELyn/iuB62xUDddlZz9XAo9Ji34DFVTyhtZBFwB3jeBOI/m6Kg59vX/AGI0HpEt7sVusdhhwctV4+2BzSW8J8Wpopw98S4JOyXdnoMa+ZM+80TslXg6TGfOnwNU7Ft5L+1Gh82of3NZb3bQOgKKySKwYcdSnvFT0cCD4K36aw0wROBp0F4I5EVy8S7rTsrSA/Swqw8KMVPqOa6bkzb60mwNZiY96Qaf+3V/GqO5G5YS5j1LwI6y98H4eWt+uy2CzzN0mYV2HBt5WqB2jJjTsU/QisCMg5B6CONfaozkraKe2P0UhUf7TzlP8J4V23JHZSU4W5jKn/enEfep4j1mq2a7ZWYtxTnsLaC9oZMH/ivpxO9pWlydyzDcDMUiv5AeI86niPvFbtVqtVq0VC0a5HJVq1QUpSsGwpSlAKUpQClKUApSlAKjNp/8jdfuJv6TVJ1GbT/5G6/cTf0moCo+1n6t/wCe3901KdrP1b/z2/umpQGt2yv1tl6E35o653l6Sa6keRsnMdqMAAgrGzEooPA4BBwen766LtlvrbL0JvzR1H2/UX0V/KKtrtibJpV5rUpb2mdEjKePpQgjZEh20ykFoz1EQ5XPPEOOdjIBBHH7qfJW0qSjDEjlWWIZ4qOc8Bz0nI4YxjPDNdBSrjVk281rz2+JQ62uzmlOezwI6GBzaFNIjco4UDmgZzp4cdPeOO9moz5AxRsJICIHTBjWMZIGE5vFzkdPR666SlbOgR1McsDVlpc1VVEzWpB8ocmMciJdObcrwAUEh1Onz41dPhrDLYsyy6Vk4xouDGsWfpFONK9JAzx8tdFSsOszVVTZtrc1E8Ofgy/+p901yJrWO5R7dY1ARF3ajelhgDCBmbUWwMlfCK9PtV9HDEkRC3VrbW9xzgNQt9JZxw/ahLx/evgrQuOT45CC6KxHDJHe8HlHkrILZQ+vSNWMZ7+PB5qiuu6NzlWnNeUJjL0la1Erj5eHKnRz9kSU8oGaGJE02wiIJLjjKXTgMcQA381Yb/a+7m4PMwHgXmD/AK4zUIkYGSBjJyfKcAe4CvVSYrJFHk1CJNbZpc3LTnYfS2eJr5SlSiGKiNqOTnmgxGTqB6oOAwPAg+/11L0rnJGkjVYvadIpFiej25oclybsMODTt/Cv92+HrroLfkSCMc2JPvGo+s1u0rlFZYok/Fp2mtk0y/k7casvJULdaJD/AAiuZvtjmkkzGqRJ4NTMT5cdA8wrsKUlsscqUcghtksK1avPlkczyVsjJBIJBOAR0gLkEd8HJ4iumpSt4oWQposTA0ntD53aUi4+QpSldiOekcg5BII6CDg+up3k/bi7h4CUuPA41/ieP41AUrR8bHpRyVOscr41qxVQsCz7K7f6sAPlRsfg2ffU1adkq0frF4/SXI9a5qpaE46ahPu6B3ZTyUnsvW0tzWvmn8LytdpbaTqTxnyagD6jg1IpICMggjyca/OsnKEa9aRB52FYhtVDH1bgL6LH/wAagyXbGmUlPPlCxjvWV2cVfKv2fpGlfnaPsstH1buY/wAz/m4VmXs+TL0O7+eOMe7BqE+ytblI3iT47Y52cTk3fw/QdK/Pp7Yy4HRCjefm+6vnzj7w8BbQetz7jUZzETvIvH9Exr1d3VTh+z9B0r8/Hs2csS/U2afwwSyf3r4dtdppupDKnmtVH9QGuKvamanQ/QWajNpv8jdfuJv6TVR5g2pn6WnX+OKH3YrV5Q2E5faGR7i5k0Kjs4e7ZsqFJYaVJB4A8K06aP8A2TiZopPdrP1b/wA9v7pqU7Wfq3/nt/dNSupg1u2W+tsvQm/NHUfb9RfRX8oqQ7Zb62y9Cb80dR9v1F9Ffyiru6M37vk8/feTN/we6UpV6ebFKUoBSlKAUpSgFKUoBSlKAUpWhe8sQoCGmVTjvEMw8uBn3Vq57WpVym7GOetGpUkKxS3KJ1mVfOQPfXLzbT24GMzTEeElR58ZHurWj2rcnFvbKD5FLt/1wagvt8Te1Pf69SxZdszu6vt9+h1ndBT1QzeijEesgD8afKHPREf4mVfdk/hURa8hct3X1dvMoPQSggH80mM+upa27B/Kk310scYPSHlZz6lBH41AkvqFvb7J+yay5nrmqeq/8mCblAr15II/Oxc+rK1ozbQwjrXJPkRB78H3119j2uA6Zrw+URxf+TH+1dHY9gLk6PrmeX0pAo9UYU/jUCS/291Pf6QmMuZidZfRPmqlS/8ArOFM6RK/lbH/APD1Vry7fH9mH1tn8AP71+gLPsWcmRdWziOO++ZPzk1O2nIVvF9VBFH6Mar+IFQ3f+gl7vx9kht02dMVSu/+H5kg5bv5/qLZm9CF5PjW/Ds3y5N1beZfOixfnxX6apUR99Wh3b6/wkNsFnbkxOB+c4uxLy1L1iEz/unA/BM1uw9r1evxluYB5i8h/ED31f8ASojrwndmpIbExvVShSlr2tw/1L0nyLDj8Wc+6pe27XiyHXmuH+9FH4Ln8atSlcVtUq946aKFf2/YM5LXpikf0pW/8cVJwdijktOizjPpFn/MTXW0rms0i5uXiKIQ1vsZYx9Sztl8ohTPrxmpOGzRBhEVfRUL7qzUrmrlXNTIpSlYAqN2l/yVz+4m/pNUlUbtL/krn9xN/Satm5oCq+1n6t/57f3TUp2s/Vv/AD2/umpXpTia3bLfW2XoTfmjqPt+ovor+UVIdst9bZehN+aOo+36i+iv5RV3dGb93yefvvJm/wCD3SlKvTzYpSlAKUpQCla15ylHEMyOq+Qnj6umoC+26QcIkLeVuaPV0n8K4S2mKLruJUNkmm6jefM6ite65Rji+sdV8hPH1dNQvJ3IPK/KPGKGRYz+1jcJjw62wWHmzXX8h9rqxw15dY8KQjUfaP8Ap++qa0X7DHg3nchbw3I5cZHU8v2cfd7cQrwRWkPh6o9Z4/hWrbcr394dNrAzfu4zJ/2PAVfPIvYm5NtcFbZZGH7U30x9Tc0fcK66OIKAFAAHQAMD1CqOe/pn9XD0+/UtYrqs8fdr54/R+drDsN8rXfG4ZYVPjZNRx5Ejz6jiur5K7XOBcG4uZJPCI1EY9bajVwUqokt0z1qqli2NrUoiHH8l9iTkyDGLVXPhlJl/Bjp9QFdRacnxxDEUaRjwIoQfhWxSornudmpuKUpWoFKUoBSlKAUqG5V5UeG8tEyNzNvkbI4iRY97GdXeGlJRjzVy1ptzcNa3bsEEpEUlmNPTHdSGK31D9ohxx89dEjVUqgqWFSufk2ziR2VllZI5FhknCfQrKSq6S2c9ZgCQCATgkcce5tr40lCNFOEMywCYx4i3jNpC5J1EFiF1BdOe/WOjdsFSdpXM7NbWb87p8vMZbkEIvCOOO4ljjaQ5wuQgA77EEgYzj7yxtLJBfxwCKSZHt5JNESBn1LLGurLEALpZu/xJFOjWtBU6Wlc+22cbJG8MU9wJIzL9HH1VB0nUXKgNqBGjOrKnhXmXbiHSjRJNOGhW4O6j1FInzpdgSOJw2FGWOk8KdG7YKnRUrluT9sg1zNC2XJnRIERefu2tYZWdgcaVUyHLHGMgdOBW1bbbW8j2yAsGut7uwVxgxatYf/acqw86mixuTsFSfpXNPt3HuhKkFzIm63zMsYwseWw5LEA5Clgq5OMHHEVkfbeHeaI45pgFiZ3jj1hBMA0ZK51kFSDzVOB006N2wVOhqN2l/wAlc/uJv6TVA2G3JEtwk8chSO8NuJVj+iQMY1iV2zkks4BIBA1DOKl+W7rXZXnMdNEc6c4Y1YhJ1r4VOenyGs6CtclQVl2s/Vv/AD2/umpTtZ+rf+e3901K9GcTW7Zb62y9Cb80dR9v1F9FfyipDtlvrbL0JvzR1H2/UX0V/KKu7ozfu+Tz995M3/B7pStW+5UihGZHC+TpJ8yjjV25yNSqrRDzrWuctGpVTarzJIFGWIAHSScD1muUuts3dtFtGSx4AkamPmQf/dTvIvYe5SvyHum+TofG8Xx5IR1fv01VWm94IUwxLiz3PNJi/wDFPU0L/bOGPITMp8nBf5j/AGFavJ8fKfKR02sL6Ogsg0oPPM3DP3/dV0bNdhbk+0wzobmQftS8Vz5IhzR9+T5a7uKIKAqgADgABgDyADorzVpv2WTBmXD7L2C64IsaVXxx+ikdn+15diHvrjGeJSLnN98r8B9ynz1ZnIHY6sLLBht01j/Uf6R8+HU2cfdiukpVHJaJJM1LJERBSlK4GRSlKAUpSgFKUoBSlKAUpSgFKUoCD2x2fa9tjFHJupAyOj4zpIOG4Dwozr/FWpfbFh7mylRtMdsoVkx11jAMAz3tMgDV09K3R7kSiChw0/Y6/wARIyi2KSzmdnkh3k66nDyRqTzGBYHDEc0N0HANeJ+x9K8+8Z4WK3aXKysrvMVWcSCDJOmNQo0Ar0gDgONd5StumeYoclyNsSbWZZ4nVXaWc3HAgTRyzPIgP/uR5UBvBqHQeG7yxyPcG7S6tniBWF4SkqsQdUiOGyhBGCn35I4dIjdptopILmZd46xpbW7gIqFg8l60RYax31wCD3s441ozbaXYdwIQQOUltQdSfV6FOnj+0enUf91dEa935DAySdjpwIkEkUyLEUInRmVZGleSS4SJToYsZDzW6AqjPTnY5N2PurRE+TzRBzbQ28pdGIBh1iOZAD0gSNlTwOBx8Py024MalJBvZnuL1UBdIVEUFwyAs7YAABRR0knzE10HJW0cU9qboHSiiTXnBKGIsJASpIOCrcQSD0ijnSImOQwINdhXS4e7jlX5SZYmEpXi8awRxSwyY6VfSz8OhipHRWtyj2OGc3Zjn0NLIkludOdzz2kmHl1NJN/PW3a9keJuLRlA8Mk0P0kbl1jj3jKyoSY30c7B8vHIxWa321eQRqlnLvZkMqRmSNTuQE+lZskJkuFC9Oc9AGaVlQYGjy32P2mcqjQmEwJBGsyvJuNKMuuOMEIxII4nBBUdPRWG/wCx9NIsS64AUigjWcRslxCY0VWMciEFwSCQHPAk9I4Vvy9kVDuhFC7vIkjmNnSFgYpDFJENZw8ocEaR4M5wRWSXbARzTArM7f4RY4SqKdc6yFUBOCp5pLFjhdPCsosqDA+z7IO0FzFvFzPdrcg4OABNBJoPhOIiM+WpDlsSfIr3eFD9HPu9IIwm6OA2SctnPEYHRwqOm27Ccx7eUTiaKAwhkY5mRnicSZ0lDoIzkYwcjhWSflz5TY3waNopIUmjkRiGwfk+sEMvBlKupz5a0o/CoK/7Wfq3/nt/dNSnaz9W/wDPb+6alegORrdst9bZehN+aOuautpYYUUFtTaV5q8T0DpPQK7rs97K3V5JaG2gkmCLKGKDOMsmM+o1VUfYy5TBB+QzHBzgpkfeKlWe1OgR2imKkO1WNlpVumuCVM1vylfcoPurOFz4dA1EelIeC/hXcbNdr674k5QnxniY4jqbzNKeAPmB89aFjd7SQII4bZ40HQqW0aKPuArY7tbUeKm9hH8KgWmW1Tri7ngSIYIoUoxtC39ntjrSwXTbQJGe+2NTnzyNlj68VM1Q/drajxU3sI/hTu1tR4qb2EfwqsWxSqtVVCRpIXxSqH7tbUeKm9hH8Kd2tqPFTewj+FY1GTag0kL4pVD92tqPFTewj+FO7W1HipvYR/CmoybUGkhfFKofu1tR4qb2Efwp3a2o8VN7CP4U1GTag0kL4pVD92tqPFTewj+FO7W1HipvYR/CmoybUGkhfFKofu1tR4qb2Efwp3a2o8VN7CP4U1GTag0kL4pVD92tqPFTewj+FO7W1HipvYR/CmoybUGkhfFKofu1tR4qb2Efwp3a2o8VN7CP4U1GTag0kL4pVD92tqPFTewj+FO7W1HipvYR/CmoybUGkhfFKofu1tR4qb2Efwp3a2o8VN7CP4U1GTag0kL4pVD92tqPFTewj+FO7W1HipvYR/CmoybUGkhfFKofu1tR4qb2Efwp3a2o8VN7CP4U1GTag0kLV5f2OF1JK5kKbyGGLGnON1c7/V09/q4rBc7FOWlKT6dV3HeR5j1aJFUKynnDWhAHDgR4TVY92tqPFTewj+FO7W1HipvYR/CuiWWZMKpzuMVQsqbYAZWRJE3iyXL/AEkImjK3M29ZDGSOqwGGBB4Hw4qZsOQFS0NtI28DK6udKx6t5q1AKgAUYYgAdAx01TndrajxU3sI/hTu1tR4qb2EfwrC2SZc1TncNJCyLPYBlQxtOhQQSQJot0jch00B5HHF2VfBpBJJNSE+zDhoJYJhHLDDuCWj3iPHzDgpkEEMgIIPhHHNVP3a2o8VN7CP4U7tbUeKm9hH8KytlmXtTncNJCyLjYAmFYVmV1Ik3ongSdXeWRpHnC83RJqZugkYwMcM16HY+C8UncOotN05UOVa1jeNWbPXDq7Bhw6Tg1WvdrajxU3sI/hTu1tR4qb2EfwrOrT7U53CqFoLsUWlE8s+ub5RDMxCaExBG6JEqZOkfSMckk5JrLylyPubflKTVq+UJJJjGNOm0WLGe/8AV5++qq7tbUeKm9hH8KxXXKW00iNG8MxV1ZWG4QZDAgjOPAaxqktcVTncNJCX7Wfq3/nt/dNSpTsBbMXNkLz5VA8OswaNYxq0iXOPNkeuvlWpoW5SlKAV8bor7XmSMMCrDIIIIPQQeBFAVrybPLDJB8slvYLgyoJJXJnsp9T43a6Du4lfOEyEKnHT393k/a+8XUhijmklv7m3iBlKKojWR+cdHVUR46CTx7/Cpa32CVVjia5uHtomRkt2KFBu2DRoZAu8eNSFwpb9kZzitm22MjScS7yQ4uJLlUOnSryxSRyAEDUVO8JwScEDFAR8m28qrJObdfk0M24lfenealcRyyJHpw0ayEjiwJCk46AS7bTayxt0EAvDZl96TJq325WQR6cadRGRqz09OOO5cbDxu7jeyiCWXfyW4K7tpNQcnUV1hWdQxUNgnPhIrYOyUW7Mep8G6+V9IzvN+J9PR1dQx4cd+gIpNt5m3Mot0NtPci3jfe/SYMjR71o9ONJKnADZ6M4zw39rdqTZbkBYwJSwMsztFCmkAgNIqtpLZ4ZAHA8e8edTZS4a4hQJLFBDeG4wZontwA7uN2oG/JYsDofmoS2M8K7DljkUzlGSeWFk1DKaWVlYDUrxyBkYcAQcZHroCAveyC0UUjGAGQW8M0KLKJBK0shiMaugIOH084ZyHB4Vll271JI8McZjQW30ssywRgzx706mYcAqGI8MkmQDHDNbNvsBbIbMrr/wZcpxHPLnUdeBx5/PAGAD0DHCsMPY7gjt44InkQxTm4jfmuwcqyAFXBVlCNoAI4ADvjNAR69ksm3Mm7iytybd5RKzWy/QrKJjKE1BCGVeK9Y9OONfTtHdTXVkYEjYy210zJ8oDQcyaBVl3satrGOjAz9Jxxg1KxbFaA5S6uFkebftJlCS5hWJgyadDIVUc0rgEDGMVm5H2NitpI5EZyyLcAk6RqNxKksjlVAAOpBgKAAO9QGTZ7l57uKCYRBEkV95l8sjo+jQABh1JV+dkdA4ceGDlTl+4W7NrbwJIwgE5aSUxLxkdBHwVjqJXgejpz0cdvkfZ0WqxJHLJojEvMJXDGSQyam4ZypJAwRwPHNRfKmzU03KRnSaSCP5KsWuMoSW37sy6XDY5pBDAcD3+kUB75L24W4V3SMhVs47oZbjzzODGQBwIMJGePTUfL2RWDxLuok3kNvKBLPuTJvhkpCzLocp0EFlJPDFSE2wEWFWGWaBPk62rrGV58SlyoLOpKtl356kHnGvl5sEkke4384hMUcUkWUZXWNNAI1qTExUYJQjPkPGgIu22puYHvHaMS28d8IizSkOqybhAI49JBVWcEgsOk4rJJ2TkFwyBYjGtx8mI33+IyJN00og04MYfP7WdILY71TkuyMTRTxan0zzrcNxGQytEwA4dX6JfWa8LsgFlJS4nSJpt+0CsoQyFtbc7TvAjPzigbBJPeJFAaXI+27T3htzHEmHlQoZtNwoj1YkMDqNSNpyChbAZT4cbnLm0E0dyltbwpK7wyzanlMSgRuikcFYkkuMUj2OXfxyvPNIsMjyxRuUYI7hwfpNO8KjW2FLYGR04GJGbkZGuVuSW1rDJCBw06ZHRifDnKD8aA57kvbqWXcM9sFS6t5Z4AJQz/RKjFHDBUXUHGDqx4cVGXXZFleK5jjFvvVs57iN4bjfqhjA1I50Y1jUCMZBK44dNT82wUDwQQM0hSC3ltl4gEpLGsbEkDrYQYIrwuwaMczXE0v+HltcHdooilChgFjUANzRzv7AAAQ8/ZIaELEwgMsUEUs28uN1rZ0LCOLKc9yoySdIywFZ+UNt5JY7owwfQw2qzvIZjDLiW2eVVRQp0uNOM54Zz3sVJDYfTxju7iNmiSGZ03YaVUyEJ5mEkCsVDqAceYGtqTZCIpdJqfF1EkL87JCpE0YIJ46tLHic8aAhOX+yEbMElIdEaRuVe5AnkDKCxjiUEnGcZfTkg97jUzsxdu83KAdiwS70ICc6V+S27aR4BlmP3mtK/wCx5HKLhN/NHHchRMiaBqKxrGDrKlwNKLlQccPKQZ3k3khYHndSSZ5d6+ccG3cceBjvYjHrNAREW2OqG3l3X1921rjV1dMsya844/VZx/y6eFanJe28sgt5ZbdY4LmUwIwlLuHy4RmTSBoYxkcDkZGRx4bUewiLIh3827iuDcxw5TQsjM7Nx062Ul2IBY4zwrS2T2IeOK3+UySMYXklSAlDGkjPJh9SjU2FckAsQCx8mANvaC/uU5RtI7ZQ+uC6LI8hjj5r22HbAYkjUQMD9uo6fsnL9EgWGKVllaQTzbqNDDO0DIHCsXYyK+MADC5PgroeWdnN/NFOk0sEsKyIjJoIxIULBlkVg3UHvrTXYdIxEbeaaCSNHQyqVdpFkk3j7wSKVZjIS+cDBY44HFAR9x2QyYIJo0hQSxs/+IuBDzlYqYkVQzyNkHnBdOMcTnFZrXbWa5CGztlkJtobp1kl3eBMGKQqQpDOdDcThRw48eGy2w6h0eO4nRhCLd21LI7oGZ8mSRWKvqd+cuOnyDHhNgkRESG4nh0wJbOyFCZIk1aAdSnS66mw64POPkwBEHay5gk5QmaLXBBNCXDy6XjV7a3LpGgDKSpYsecASTg1YFc/JsVCYLmAM4S50a+dkroiiiUKTk9WJenJzmugoBSlKAUpSgFKUoBSlKAUpSgFKUoBSlKAUpSgFKUoBSlKAUpSgFKUoBSlKAUpSgFKUoBSlKAUpSgFKUoBSlKAUpSgFKUoBSlK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2" descr="http://drewhaninger.com/wp-content/uploads/2012/09/Papua-New-Guinea-menya-river_may12_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3" y="20660"/>
            <a:ext cx="2234613" cy="16759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rainage_basin.jpg                                             000B0DC9Macintosh HD                   C3E350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52" y="31023"/>
            <a:ext cx="1980463" cy="212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http://freebigpictures.com/wp-content/uploads/2009/09/river-fl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888" y="122520"/>
            <a:ext cx="2198265" cy="147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ganges_brahmaputra_meghna_basin_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578" y="6065912"/>
            <a:ext cx="3494884" cy="264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www.bluesquarething.co.uk/geography/climate/hydr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800" y="3294930"/>
            <a:ext cx="4594675" cy="277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4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358095"/>
            <a:ext cx="6172200" cy="1524000"/>
          </a:xfrm>
        </p:spPr>
        <p:txBody>
          <a:bodyPr>
            <a:noAutofit/>
          </a:bodyPr>
          <a:lstStyle/>
          <a:p>
            <a:pPr algn="l"/>
            <a:r>
              <a:rPr lang="en-GB" sz="2000" dirty="0">
                <a:latin typeface="Comic Sans MS" pitchFamily="66" charset="0"/>
                <a:ea typeface="Times New Roman" pitchFamily="18" charset="0"/>
                <a:cs typeface="Arial" pitchFamily="34" charset="0"/>
              </a:rPr>
              <a:t>Fill in the diagram below by adding the key words from the </a:t>
            </a:r>
            <a:r>
              <a:rPr lang="en-GB" sz="2000" dirty="0" smtClean="0">
                <a:latin typeface="Comic Sans MS" pitchFamily="66" charset="0"/>
                <a:ea typeface="Times New Roman" pitchFamily="18" charset="0"/>
                <a:cs typeface="Arial" pitchFamily="34" charset="0"/>
              </a:rPr>
              <a:t>list below:</a:t>
            </a:r>
            <a:br>
              <a:rPr lang="en-GB" sz="2000" dirty="0" smtClean="0">
                <a:latin typeface="Comic Sans MS" pitchFamily="66" charset="0"/>
                <a:ea typeface="Times New Roman" pitchFamily="18" charset="0"/>
                <a:cs typeface="Arial" pitchFamily="34" charset="0"/>
              </a:rPr>
            </a:br>
            <a:r>
              <a:rPr lang="en-GB" sz="2000" dirty="0" smtClean="0">
                <a:latin typeface="Comic Sans MS" pitchFamily="66" charset="0"/>
                <a:ea typeface="Times New Roman" pitchFamily="18" charset="0"/>
                <a:cs typeface="Arial" pitchFamily="34" charset="0"/>
              </a:rPr>
              <a:t/>
            </a:r>
            <a:br>
              <a:rPr lang="en-GB" sz="2000" dirty="0" smtClean="0">
                <a:latin typeface="Comic Sans MS" pitchFamily="66" charset="0"/>
                <a:ea typeface="Times New Roman" pitchFamily="18" charset="0"/>
                <a:cs typeface="Arial" pitchFamily="34" charset="0"/>
              </a:rPr>
            </a:br>
            <a:r>
              <a:rPr lang="en-GB" sz="2000" dirty="0" smtClean="0">
                <a:latin typeface="Comic Sans MS" pitchFamily="66" charset="0"/>
                <a:ea typeface="Times New Roman" pitchFamily="18" charset="0"/>
                <a:cs typeface="Arial" pitchFamily="34" charset="0"/>
              </a:rPr>
              <a:t>Evaporation, Groundwater flow</a:t>
            </a:r>
            <a:r>
              <a:rPr lang="en-GB" sz="2000" dirty="0">
                <a:latin typeface="Comic Sans MS" pitchFamily="66" charset="0"/>
                <a:ea typeface="Times New Roman" pitchFamily="18" charset="0"/>
                <a:cs typeface="Arial" pitchFamily="34" charset="0"/>
              </a:rPr>
              <a:t>,</a:t>
            </a:r>
            <a:r>
              <a:rPr lang="en-GB" sz="2000" dirty="0" smtClean="0">
                <a:latin typeface="Comic Sans MS" pitchFamily="66" charset="0"/>
                <a:ea typeface="Times New Roman" pitchFamily="18" charset="0"/>
                <a:cs typeface="Arial" pitchFamily="34" charset="0"/>
              </a:rPr>
              <a:t> Precipitation, Movement of Moisture in the atmosphere, </a:t>
            </a:r>
            <a:r>
              <a:rPr lang="en-GB" sz="2000" dirty="0" err="1" smtClean="0">
                <a:latin typeface="Comic Sans MS" pitchFamily="66" charset="0"/>
                <a:ea typeface="Times New Roman" pitchFamily="18" charset="0"/>
                <a:cs typeface="Arial" pitchFamily="34" charset="0"/>
              </a:rPr>
              <a:t>Throughflow</a:t>
            </a:r>
            <a:r>
              <a:rPr lang="en-GB" sz="2000" dirty="0" smtClean="0">
                <a:latin typeface="Comic Sans MS" pitchFamily="66" charset="0"/>
                <a:ea typeface="Times New Roman" pitchFamily="18" charset="0"/>
                <a:cs typeface="Arial" pitchFamily="34" charset="0"/>
              </a:rPr>
              <a:t>, Infiltration, Surface run-off, Evapotranspiration</a:t>
            </a:r>
            <a:endParaRPr lang="en-GB" sz="2000" dirty="0"/>
          </a:p>
        </p:txBody>
      </p:sp>
      <p:pic>
        <p:nvPicPr>
          <p:cNvPr id="2049" name="Picture 1" descr="Hydrology and river process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7" t="17813" r="4085" b="16980"/>
          <a:stretch/>
        </p:blipFill>
        <p:spPr bwMode="auto">
          <a:xfrm>
            <a:off x="1040532" y="3423565"/>
            <a:ext cx="4776936" cy="43969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7805173"/>
            <a:ext cx="54868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1"/>
          <p:cNvSpPr txBox="1">
            <a:spLocks/>
          </p:cNvSpPr>
          <p:nvPr/>
        </p:nvSpPr>
        <p:spPr>
          <a:xfrm>
            <a:off x="342900" y="366184"/>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1- Hydrological Cycle</a:t>
            </a:r>
            <a:endParaRPr lang="en-GB" dirty="0"/>
          </a:p>
        </p:txBody>
      </p:sp>
      <p:sp>
        <p:nvSpPr>
          <p:cNvPr id="8" name="Rectangle 3"/>
          <p:cNvSpPr>
            <a:spLocks noChangeArrowheads="1"/>
          </p:cNvSpPr>
          <p:nvPr/>
        </p:nvSpPr>
        <p:spPr bwMode="auto">
          <a:xfrm>
            <a:off x="3581400" y="7805173"/>
            <a:ext cx="54868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5.</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pPr>
            <a:endParaRPr lang="en-GB" sz="1600" dirty="0" smtClean="0">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397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a:t>
            </a:r>
            <a:r>
              <a:rPr lang="en-GB" dirty="0" smtClean="0"/>
              <a:t>2- </a:t>
            </a:r>
            <a:r>
              <a:rPr lang="en-GB" dirty="0" smtClean="0"/>
              <a:t>Map Skills</a:t>
            </a:r>
            <a:endParaRPr lang="en-GB" dirty="0"/>
          </a:p>
        </p:txBody>
      </p:sp>
      <p:sp>
        <p:nvSpPr>
          <p:cNvPr id="13" name="Content Placeholder 12"/>
          <p:cNvSpPr>
            <a:spLocks noGrp="1"/>
          </p:cNvSpPr>
          <p:nvPr>
            <p:ph idx="1"/>
          </p:nvPr>
        </p:nvSpPr>
        <p:spPr>
          <a:xfrm>
            <a:off x="188640" y="5292080"/>
            <a:ext cx="6326460" cy="3528392"/>
          </a:xfrm>
        </p:spPr>
        <p:txBody>
          <a:bodyPr>
            <a:normAutofit lnSpcReduction="10000"/>
          </a:bodyPr>
          <a:lstStyle/>
          <a:p>
            <a:pPr>
              <a:buAutoNum type="arabicPeriod"/>
            </a:pPr>
            <a:r>
              <a:rPr lang="en-GB" sz="1400" dirty="0" smtClean="0"/>
              <a:t>Explain what river discharge is and how</a:t>
            </a:r>
          </a:p>
          <a:p>
            <a:pPr marL="0" indent="0">
              <a:buNone/>
            </a:pPr>
            <a:r>
              <a:rPr lang="en-GB" sz="1400" dirty="0" smtClean="0"/>
              <a:t>It is measured (what units)……………………….</a:t>
            </a:r>
          </a:p>
          <a:p>
            <a:pPr marL="0" indent="0">
              <a:buNone/>
            </a:pPr>
            <a:r>
              <a:rPr lang="en-GB" sz="1400" dirty="0" smtClean="0"/>
              <a:t>………………………………………………………………….</a:t>
            </a:r>
          </a:p>
          <a:p>
            <a:pPr marL="0" indent="0">
              <a:buNone/>
            </a:pPr>
            <a:r>
              <a:rPr lang="en-GB" sz="1400" dirty="0" smtClean="0"/>
              <a:t>………………………………………………………………….</a:t>
            </a:r>
          </a:p>
          <a:p>
            <a:pPr marL="0" indent="0">
              <a:buNone/>
            </a:pPr>
            <a:r>
              <a:rPr lang="en-GB" sz="1400" dirty="0" smtClean="0"/>
              <a:t>………………………………………………………………….</a:t>
            </a:r>
          </a:p>
          <a:p>
            <a:pPr marL="0" indent="0">
              <a:buNone/>
            </a:pPr>
            <a:r>
              <a:rPr lang="en-GB" sz="1400" dirty="0" smtClean="0"/>
              <a:t>2. What would decrease the lag time and </a:t>
            </a:r>
          </a:p>
          <a:p>
            <a:pPr marL="0" indent="0">
              <a:buNone/>
            </a:pPr>
            <a:r>
              <a:rPr lang="en-GB" sz="1400" dirty="0" smtClean="0"/>
              <a:t>Why?.........................................................</a:t>
            </a:r>
          </a:p>
          <a:p>
            <a:pPr marL="0" indent="0">
              <a:buNone/>
            </a:pPr>
            <a:r>
              <a:rPr lang="en-GB" sz="1400" dirty="0" smtClean="0"/>
              <a:t>…………………………………………………………………</a:t>
            </a:r>
          </a:p>
          <a:p>
            <a:pPr marL="0" indent="0">
              <a:buNone/>
            </a:pPr>
            <a:r>
              <a:rPr lang="en-GB" sz="1400" dirty="0" smtClean="0"/>
              <a:t>…………………………………………………………………</a:t>
            </a:r>
          </a:p>
          <a:p>
            <a:pPr marL="0" indent="0">
              <a:buNone/>
            </a:pPr>
            <a:r>
              <a:rPr lang="en-GB" sz="1400" dirty="0" smtClean="0"/>
              <a:t>………………………………………………………………….</a:t>
            </a:r>
          </a:p>
          <a:p>
            <a:pPr marL="0" indent="0">
              <a:buNone/>
            </a:pPr>
            <a:r>
              <a:rPr lang="en-GB" sz="1400" dirty="0" smtClean="0"/>
              <a:t>3. What does base flow indicate?............</a:t>
            </a:r>
          </a:p>
          <a:p>
            <a:pPr marL="0" indent="0">
              <a:buNone/>
            </a:pPr>
            <a:r>
              <a:rPr lang="en-GB" sz="1400" dirty="0" smtClean="0"/>
              <a:t>……………………………………………………………………………………………………………………………………</a:t>
            </a:r>
            <a:r>
              <a:rPr lang="en-GB" sz="1400" dirty="0"/>
              <a:t>……………………………………………………………………………………………………………………………………</a:t>
            </a:r>
          </a:p>
          <a:p>
            <a:pPr marL="0" indent="0">
              <a:buNone/>
            </a:pPr>
            <a:r>
              <a:rPr lang="en-GB" sz="1400" dirty="0"/>
              <a:t>……………………………………………………………………………………………………………………………………</a:t>
            </a:r>
          </a:p>
          <a:p>
            <a:pPr marL="0" indent="0">
              <a:buNone/>
            </a:pPr>
            <a:endParaRPr lang="en-GB" sz="1400" dirty="0"/>
          </a:p>
        </p:txBody>
      </p:sp>
      <p:pic>
        <p:nvPicPr>
          <p:cNvPr id="20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9632"/>
            <a:ext cx="3924300" cy="3181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a:t>
            </a:r>
            <a:r>
              <a:rPr lang="en-GB" dirty="0" smtClean="0"/>
              <a:t>3- Hydrographs</a:t>
            </a:r>
            <a:endParaRPr lang="en-GB" dirty="0"/>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724" y="5292080"/>
            <a:ext cx="2984376" cy="272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2"/>
          <p:cNvSpPr txBox="1">
            <a:spLocks noChangeArrowheads="1"/>
          </p:cNvSpPr>
          <p:nvPr/>
        </p:nvSpPr>
        <p:spPr bwMode="auto">
          <a:xfrm>
            <a:off x="3924300" y="1259632"/>
            <a:ext cx="2745060" cy="3181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Give the 6 figure grid references for:</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A) __________________ </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B) 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C) ____________________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D)____________________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Give the 6 figure grid reference for:</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triangle___________________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castle____________________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church  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28065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smtClean="0"/>
              <a:t>Section </a:t>
            </a:r>
            <a:r>
              <a:rPr lang="en-GB" dirty="0" smtClean="0"/>
              <a:t>4- Waterfalls</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a:t>
            </a:r>
            <a:r>
              <a:rPr lang="en-GB" dirty="0"/>
              <a:t>5</a:t>
            </a:r>
            <a:r>
              <a:rPr lang="en-GB" dirty="0" smtClean="0"/>
              <a:t>- Ox-Bow Lakes</a:t>
            </a:r>
            <a:endParaRPr lang="en-GB" dirty="0"/>
          </a:p>
        </p:txBody>
      </p:sp>
      <p:sp>
        <p:nvSpPr>
          <p:cNvPr id="7" name="TextBox 6"/>
          <p:cNvSpPr txBox="1"/>
          <p:nvPr/>
        </p:nvSpPr>
        <p:spPr>
          <a:xfrm>
            <a:off x="562473" y="6961038"/>
            <a:ext cx="5544616" cy="646331"/>
          </a:xfrm>
          <a:prstGeom prst="rect">
            <a:avLst/>
          </a:prstGeom>
          <a:noFill/>
        </p:spPr>
        <p:txBody>
          <a:bodyPr wrap="square" rtlCol="0">
            <a:spAutoFit/>
          </a:bodyPr>
          <a:lstStyle/>
          <a:p>
            <a:r>
              <a:rPr lang="en-GB" dirty="0" smtClean="0"/>
              <a:t>Draw a diagram above to and use the space below to </a:t>
            </a:r>
            <a:r>
              <a:rPr lang="en-GB" dirty="0" smtClean="0"/>
              <a:t>explain </a:t>
            </a:r>
            <a:r>
              <a:rPr lang="en-GB" dirty="0" smtClean="0"/>
              <a:t>how ox-bow lakes are formed</a:t>
            </a:r>
            <a:endParaRPr lang="en-GB" u="sng" dirty="0" smtClean="0"/>
          </a:p>
        </p:txBody>
      </p:sp>
      <p:cxnSp>
        <p:nvCxnSpPr>
          <p:cNvPr id="24" name="Straight Connector 23"/>
          <p:cNvCxnSpPr/>
          <p:nvPr/>
        </p:nvCxnSpPr>
        <p:spPr>
          <a:xfrm>
            <a:off x="562473" y="8442715"/>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473" y="8748464"/>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2473" y="7884368"/>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2473" y="8190117"/>
            <a:ext cx="554461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55576" y="1394356"/>
            <a:ext cx="5746847" cy="369332"/>
          </a:xfrm>
          <a:prstGeom prst="rect">
            <a:avLst/>
          </a:prstGeom>
          <a:noFill/>
        </p:spPr>
        <p:txBody>
          <a:bodyPr wrap="square" rtlCol="0">
            <a:spAutoFit/>
          </a:bodyPr>
          <a:lstStyle/>
          <a:p>
            <a:r>
              <a:rPr lang="en-GB" dirty="0" smtClean="0"/>
              <a:t>Put the images in the correct order and add at least 8 labels</a:t>
            </a:r>
            <a:endParaRPr lang="en-GB" dirty="0"/>
          </a:p>
        </p:txBody>
      </p:sp>
      <p:pic>
        <p:nvPicPr>
          <p:cNvPr id="18" name="Picture 6" desc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6974" y="1940373"/>
            <a:ext cx="2275614" cy="1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1"/>
          <p:cNvGrpSpPr>
            <a:grpSpLocks/>
          </p:cNvGrpSpPr>
          <p:nvPr/>
        </p:nvGrpSpPr>
        <p:grpSpPr bwMode="auto">
          <a:xfrm>
            <a:off x="261765" y="1943587"/>
            <a:ext cx="1714500" cy="1486662"/>
            <a:chOff x="-143" y="1392"/>
            <a:chExt cx="1562" cy="1190"/>
          </a:xfrm>
        </p:grpSpPr>
        <p:pic>
          <p:nvPicPr>
            <p:cNvPr id="21" name="Picture 5" descr="w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 y="1446"/>
              <a:ext cx="1562"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8"/>
            <p:cNvSpPr>
              <a:spLocks noChangeArrowheads="1"/>
            </p:cNvSpPr>
            <p:nvPr/>
          </p:nvSpPr>
          <p:spPr bwMode="auto">
            <a:xfrm>
              <a:off x="288" y="1392"/>
              <a:ext cx="14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3" name="Group 12"/>
          <p:cNvGrpSpPr>
            <a:grpSpLocks/>
          </p:cNvGrpSpPr>
          <p:nvPr/>
        </p:nvGrpSpPr>
        <p:grpSpPr bwMode="auto">
          <a:xfrm>
            <a:off x="4787854" y="2011049"/>
            <a:ext cx="1676400" cy="1466099"/>
            <a:chOff x="144" y="2976"/>
            <a:chExt cx="1775" cy="1198"/>
          </a:xfrm>
        </p:grpSpPr>
        <p:pic>
          <p:nvPicPr>
            <p:cNvPr id="25" name="Picture 7" descr="w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 y="2976"/>
              <a:ext cx="1775" cy="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9"/>
            <p:cNvSpPr>
              <a:spLocks noChangeArrowheads="1"/>
            </p:cNvSpPr>
            <p:nvPr/>
          </p:nvSpPr>
          <p:spPr bwMode="auto">
            <a:xfrm>
              <a:off x="432" y="3168"/>
              <a:ext cx="14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 name="Group 13"/>
          <p:cNvGrpSpPr>
            <a:grpSpLocks/>
          </p:cNvGrpSpPr>
          <p:nvPr/>
        </p:nvGrpSpPr>
        <p:grpSpPr bwMode="auto">
          <a:xfrm>
            <a:off x="2448956" y="3430249"/>
            <a:ext cx="1771650" cy="1404926"/>
            <a:chOff x="3936" y="3024"/>
            <a:chExt cx="1704" cy="1186"/>
          </a:xfrm>
        </p:grpSpPr>
        <p:pic>
          <p:nvPicPr>
            <p:cNvPr id="32" name="Picture 4" descr="w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6" y="3024"/>
              <a:ext cx="1704" cy="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0"/>
            <p:cNvSpPr>
              <a:spLocks noChangeArrowheads="1"/>
            </p:cNvSpPr>
            <p:nvPr/>
          </p:nvSpPr>
          <p:spPr bwMode="auto">
            <a:xfrm>
              <a:off x="4128" y="3168"/>
              <a:ext cx="14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2175590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a:t>
            </a:r>
            <a:r>
              <a:rPr lang="en-GB" dirty="0"/>
              <a:t>6</a:t>
            </a:r>
            <a:r>
              <a:rPr lang="en-GB" dirty="0" smtClean="0"/>
              <a:t>- </a:t>
            </a:r>
            <a:r>
              <a:rPr lang="en-GB" dirty="0" smtClean="0"/>
              <a:t>Types of Erosion</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113070" y="5148064"/>
            <a:ext cx="663186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Section </a:t>
            </a:r>
            <a:r>
              <a:rPr lang="en-GB" sz="3600" dirty="0"/>
              <a:t>7</a:t>
            </a:r>
            <a:r>
              <a:rPr lang="en-GB" sz="3600" dirty="0" smtClean="0"/>
              <a:t>- </a:t>
            </a:r>
            <a:r>
              <a:rPr lang="en-GB" sz="3600" dirty="0" smtClean="0"/>
              <a:t>Types </a:t>
            </a:r>
            <a:r>
              <a:rPr lang="en-GB" sz="3600" dirty="0" smtClean="0"/>
              <a:t>of Transportation</a:t>
            </a:r>
            <a:endParaRPr lang="en-GB" sz="3600" dirty="0"/>
          </a:p>
        </p:txBody>
      </p:sp>
      <p:grpSp>
        <p:nvGrpSpPr>
          <p:cNvPr id="2" name="Group 5"/>
          <p:cNvGrpSpPr>
            <a:grpSpLocks/>
          </p:cNvGrpSpPr>
          <p:nvPr/>
        </p:nvGrpSpPr>
        <p:grpSpPr bwMode="auto">
          <a:xfrm>
            <a:off x="109508" y="1650643"/>
            <a:ext cx="1162050" cy="2390064"/>
            <a:chOff x="1455" y="3660"/>
            <a:chExt cx="1830" cy="2685"/>
          </a:xfrm>
          <a:solidFill>
            <a:schemeClr val="accent2">
              <a:lumMod val="20000"/>
              <a:lumOff val="80000"/>
            </a:schemeClr>
          </a:solidFill>
        </p:grpSpPr>
        <p:sp>
          <p:nvSpPr>
            <p:cNvPr id="3" name="Text Box 9"/>
            <p:cNvSpPr txBox="1">
              <a:spLocks noChangeArrowheads="1"/>
            </p:cNvSpPr>
            <p:nvPr/>
          </p:nvSpPr>
          <p:spPr bwMode="auto">
            <a:xfrm>
              <a:off x="1455" y="3660"/>
              <a:ext cx="1830" cy="720"/>
            </a:xfrm>
            <a:prstGeom prst="rect">
              <a:avLst/>
            </a:prstGeom>
            <a:solidFill>
              <a:schemeClr val="tx2">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Hydraulic </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Action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4" name="Text Box 8"/>
            <p:cNvSpPr txBox="1">
              <a:spLocks noChangeArrowheads="1"/>
            </p:cNvSpPr>
            <p:nvPr/>
          </p:nvSpPr>
          <p:spPr bwMode="auto">
            <a:xfrm>
              <a:off x="1455" y="4515"/>
              <a:ext cx="1830" cy="405"/>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Corasion</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(Abrasion)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5" name="Text Box 7"/>
            <p:cNvSpPr txBox="1">
              <a:spLocks noChangeArrowheads="1"/>
            </p:cNvSpPr>
            <p:nvPr/>
          </p:nvSpPr>
          <p:spPr bwMode="auto">
            <a:xfrm>
              <a:off x="1455" y="5055"/>
              <a:ext cx="1830" cy="720"/>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Corrosion (Solution)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6" name="Text Box 6"/>
            <p:cNvSpPr txBox="1">
              <a:spLocks noChangeArrowheads="1"/>
            </p:cNvSpPr>
            <p:nvPr/>
          </p:nvSpPr>
          <p:spPr bwMode="auto">
            <a:xfrm>
              <a:off x="1455" y="5910"/>
              <a:ext cx="1830" cy="435"/>
            </a:xfrm>
            <a:prstGeom prst="rect">
              <a:avLst/>
            </a:prstGeom>
            <a:grp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ea typeface="Calibri" pitchFamily="34" charset="0"/>
                  <a:cs typeface="Times New Roman" pitchFamily="18" charset="0"/>
                </a:rPr>
                <a:t>Attrition</a:t>
              </a:r>
              <a:endParaRPr kumimoji="0" lang="en-US" sz="1200" b="0" i="0" u="none" strike="noStrike" cap="none" normalizeH="0" baseline="0" smtClean="0">
                <a:ln>
                  <a:noFill/>
                </a:ln>
                <a:solidFill>
                  <a:schemeClr val="tx1"/>
                </a:solidFill>
                <a:effectLst/>
                <a:latin typeface="+mj-lt"/>
                <a:cs typeface="Arial" pitchFamily="34" charset="0"/>
              </a:endParaRPr>
            </a:p>
          </p:txBody>
        </p:sp>
      </p:grpSp>
      <p:sp>
        <p:nvSpPr>
          <p:cNvPr id="7" name="Text Box 1"/>
          <p:cNvSpPr txBox="1">
            <a:spLocks noChangeArrowheads="1"/>
          </p:cNvSpPr>
          <p:nvPr/>
        </p:nvSpPr>
        <p:spPr bwMode="auto">
          <a:xfrm>
            <a:off x="1628800" y="1330744"/>
            <a:ext cx="5268855" cy="777099"/>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the chemical reaction between certain rock types and other acids in seawater. This is particularly evident on limestone and chalk cliffs where the water is a milky blue at the bottom of the cliffs due to the dissolved lime.</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9" name="Text Box 4"/>
          <p:cNvSpPr txBox="1">
            <a:spLocks noChangeArrowheads="1"/>
          </p:cNvSpPr>
          <p:nvPr/>
        </p:nvSpPr>
        <p:spPr bwMode="auto">
          <a:xfrm>
            <a:off x="1628800" y="2050693"/>
            <a:ext cx="5278186" cy="942975"/>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the pressure of the water being thrown against the cliffs. It also includes the compression of air in cracks: as the water gets into the cracks in the rock face, it compresses the air in the cracks; this puts even more pressure on the cracks and pieces of rock break off.</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1" name="Text Box 2"/>
          <p:cNvSpPr txBox="1">
            <a:spLocks noChangeArrowheads="1"/>
          </p:cNvSpPr>
          <p:nvPr/>
        </p:nvSpPr>
        <p:spPr bwMode="auto">
          <a:xfrm>
            <a:off x="1628800" y="2911304"/>
            <a:ext cx="5264697" cy="888628"/>
          </a:xfrm>
          <a:prstGeom prst="rect">
            <a:avLst/>
          </a:prstGeom>
          <a:solidFill>
            <a:schemeClr val="accent6">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a slightly different process that involves the wearing away of the rocks which are in the sea. As the boulders in the sea continually roll around, they chip away at each other until smooth pebbles and sand are formed</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8" name="Text Box 3"/>
          <p:cNvSpPr txBox="1">
            <a:spLocks noChangeArrowheads="1"/>
          </p:cNvSpPr>
          <p:nvPr/>
        </p:nvSpPr>
        <p:spPr bwMode="auto">
          <a:xfrm>
            <a:off x="1628800" y="3635895"/>
            <a:ext cx="5243399" cy="809625"/>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Sand and pebbled carried within waves are thrown against the cliff face with considerable force. These particles break off more rocks which, in turn, are thrown against the cliff by the breaking wave</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9" name="Rectangle 10"/>
          <p:cNvSpPr>
            <a:spLocks noChangeArrowheads="1"/>
          </p:cNvSpPr>
          <p:nvPr/>
        </p:nvSpPr>
        <p:spPr bwMode="auto">
          <a:xfrm>
            <a:off x="102510" y="1021739"/>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Match the types of erosion to the correct definition</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5"/>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10"/>
          <p:cNvSpPr>
            <a:spLocks noChangeArrowheads="1"/>
          </p:cNvSpPr>
          <p:nvPr/>
        </p:nvSpPr>
        <p:spPr bwMode="auto">
          <a:xfrm>
            <a:off x="177036" y="6300192"/>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Label on the diagram to show the 4 types</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of </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transportation (movement of river </a:t>
            </a:r>
            <a:r>
              <a:rPr kumimoji="0" lang="en-GB" sz="1400" b="0" i="0" u="none" strike="noStrike" cap="none" normalizeH="0" dirty="0" err="1" smtClean="0">
                <a:ln>
                  <a:noFill/>
                </a:ln>
                <a:solidFill>
                  <a:schemeClr val="tx1"/>
                </a:solidFill>
                <a:effectLst/>
                <a:latin typeface="+mj-lt"/>
                <a:ea typeface="Calibri" pitchFamily="34" charset="0"/>
                <a:cs typeface="Times New Roman" pitchFamily="18" charset="0"/>
              </a:rPr>
              <a:t>bedload</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7" name="Picture 19" descr="http://www.school-portal.co.uk/GroupDownloadAttachment.asp?GroupId=986692&amp;AttachmentID=1313332"/>
          <p:cNvPicPr>
            <a:picLocks noChangeAspect="1" noChangeArrowheads="1"/>
          </p:cNvPicPr>
          <p:nvPr/>
        </p:nvPicPr>
        <p:blipFill rotWithShape="1">
          <a:blip r:embed="rId2">
            <a:extLst>
              <a:ext uri="{28A0092B-C50C-407E-A947-70E740481C1C}">
                <a14:useLocalDpi xmlns:a14="http://schemas.microsoft.com/office/drawing/2010/main" val="0"/>
              </a:ext>
            </a:extLst>
          </a:blip>
          <a:srcRect r="27640" b="46017"/>
          <a:stretch/>
        </p:blipFill>
        <p:spPr bwMode="auto">
          <a:xfrm>
            <a:off x="1497869" y="6741148"/>
            <a:ext cx="4068793" cy="2280786"/>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2050"/>
          <p:cNvSpPr/>
          <p:nvPr/>
        </p:nvSpPr>
        <p:spPr>
          <a:xfrm>
            <a:off x="1497869" y="7494635"/>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695687" y="7593509"/>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348880" y="8100392"/>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546697" y="7956376"/>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p:cNvSpPr>
            <a:spLocks noChangeArrowheads="1"/>
          </p:cNvSpPr>
          <p:nvPr/>
        </p:nvSpPr>
        <p:spPr bwMode="auto">
          <a:xfrm>
            <a:off x="102510" y="4445520"/>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What is the difference between</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sz="1400" b="0" i="0" u="none" strike="noStrike" cap="none" normalizeH="0" dirty="0" err="1" smtClean="0">
                <a:ln>
                  <a:noFill/>
                </a:ln>
                <a:solidFill>
                  <a:schemeClr val="tx1"/>
                </a:solidFill>
                <a:effectLst/>
                <a:latin typeface="+mj-lt"/>
                <a:ea typeface="Calibri" pitchFamily="34" charset="0"/>
                <a:cs typeface="Times New Roman" pitchFamily="18" charset="0"/>
              </a:rPr>
              <a:t>corasion</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and corrosion?</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 name="Straight Connector 25"/>
          <p:cNvCxnSpPr/>
          <p:nvPr/>
        </p:nvCxnSpPr>
        <p:spPr>
          <a:xfrm>
            <a:off x="177036" y="4914323"/>
            <a:ext cx="6477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7036" y="5220072"/>
            <a:ext cx="64775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90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a:t>
            </a:r>
            <a:r>
              <a:rPr lang="en-GB" dirty="0" smtClean="0"/>
              <a:t>8- How an River Changes Down Stream</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1680"/>
            <a:ext cx="5943600" cy="2828925"/>
          </a:xfrm>
          <a:prstGeom prst="rect">
            <a:avLst/>
          </a:prstGeom>
          <a:noFill/>
          <a:extLst>
            <a:ext uri="{909E8E84-426E-40DD-AFC4-6F175D3DCCD1}">
              <a14:hiddenFill xmlns:a14="http://schemas.microsoft.com/office/drawing/2010/main">
                <a:solidFill>
                  <a:srgbClr val="00CC99"/>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119108675"/>
              </p:ext>
            </p:extLst>
          </p:nvPr>
        </p:nvGraphicFramePr>
        <p:xfrm>
          <a:off x="487710" y="5796136"/>
          <a:ext cx="5913089" cy="2880320"/>
        </p:xfrm>
        <a:graphic>
          <a:graphicData uri="http://schemas.openxmlformats.org/drawingml/2006/table">
            <a:tbl>
              <a:tblPr firstRow="1" firstCol="1" lastRow="1" lastCol="1" bandRow="1" bandCol="1">
                <a:tableStyleId>{5940675A-B579-460E-94D1-54222C63F5DA}</a:tableStyleId>
              </a:tblPr>
              <a:tblGrid>
                <a:gridCol w="1300187"/>
                <a:gridCol w="1537190"/>
                <a:gridCol w="1537856"/>
                <a:gridCol w="1537856"/>
              </a:tblGrid>
              <a:tr h="320036">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UPPER COURSE</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MIDDLE COURSE</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LOWER COURSE</a:t>
                      </a:r>
                      <a:endParaRPr lang="en-GB" sz="1200">
                        <a:effectLst/>
                        <a:latin typeface="Times New Roman"/>
                        <a:ea typeface="Times New Roman"/>
                      </a:endParaRPr>
                    </a:p>
                  </a:txBody>
                  <a:tcPr marL="68580" marR="68580" marT="0" marB="0"/>
                </a:tc>
              </a:tr>
              <a:tr h="640071">
                <a:tc>
                  <a:txBody>
                    <a:bodyPr/>
                    <a:lstStyle/>
                    <a:p>
                      <a:pPr>
                        <a:spcAft>
                          <a:spcPts val="0"/>
                        </a:spcAft>
                      </a:pPr>
                      <a:r>
                        <a:rPr lang="en-GB" sz="1200">
                          <a:effectLst/>
                        </a:rPr>
                        <a:t>SPEED OF FLOW</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p>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r>
              <a:tr h="640071">
                <a:tc>
                  <a:txBody>
                    <a:bodyPr/>
                    <a:lstStyle/>
                    <a:p>
                      <a:pPr>
                        <a:spcAft>
                          <a:spcPts val="0"/>
                        </a:spcAft>
                      </a:pPr>
                      <a:r>
                        <a:rPr lang="en-GB" sz="1200">
                          <a:effectLst/>
                        </a:rPr>
                        <a:t>SIZE AND SHAPE OF BEDLOAD</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p>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r>
              <a:tr h="640071">
                <a:tc>
                  <a:txBody>
                    <a:bodyPr/>
                    <a:lstStyle/>
                    <a:p>
                      <a:pPr>
                        <a:spcAft>
                          <a:spcPts val="0"/>
                        </a:spcAft>
                      </a:pPr>
                      <a:r>
                        <a:rPr lang="en-GB" sz="1200">
                          <a:effectLst/>
                        </a:rPr>
                        <a:t>DISCHARGE OF RIVER</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p>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r>
              <a:tr h="640071">
                <a:tc>
                  <a:txBody>
                    <a:bodyPr/>
                    <a:lstStyle/>
                    <a:p>
                      <a:pPr>
                        <a:spcAft>
                          <a:spcPts val="0"/>
                        </a:spcAft>
                      </a:pPr>
                      <a:r>
                        <a:rPr lang="en-GB" sz="1200">
                          <a:effectLst/>
                        </a:rPr>
                        <a:t>GRADIENT</a:t>
                      </a:r>
                    </a:p>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GB" sz="1200" dirty="0">
                        <a:effectLst/>
                        <a:latin typeface="Times New Roman"/>
                        <a:ea typeface="Times New Roman"/>
                      </a:endParaRPr>
                    </a:p>
                  </a:txBody>
                  <a:tcPr marL="68580" marR="68580" marT="0" marB="0"/>
                </a:tc>
              </a:tr>
            </a:tbl>
          </a:graphicData>
        </a:graphic>
      </p:graphicFrame>
      <p:sp>
        <p:nvSpPr>
          <p:cNvPr id="7" name="TextBox 6"/>
          <p:cNvSpPr txBox="1"/>
          <p:nvPr/>
        </p:nvSpPr>
        <p:spPr>
          <a:xfrm>
            <a:off x="444252" y="4843770"/>
            <a:ext cx="5943600" cy="646331"/>
          </a:xfrm>
          <a:prstGeom prst="rect">
            <a:avLst/>
          </a:prstGeom>
          <a:noFill/>
        </p:spPr>
        <p:txBody>
          <a:bodyPr wrap="square" rtlCol="0">
            <a:spAutoFit/>
          </a:bodyPr>
          <a:lstStyle/>
          <a:p>
            <a:r>
              <a:rPr lang="en-GB" dirty="0" smtClean="0"/>
              <a:t>Complete the table below to show how a river changes throughout its long profile</a:t>
            </a:r>
            <a:endParaRPr lang="en-GB" dirty="0"/>
          </a:p>
        </p:txBody>
      </p:sp>
    </p:spTree>
    <p:extLst>
      <p:ext uri="{BB962C8B-B14F-4D97-AF65-F5344CB8AC3E}">
        <p14:creationId xmlns:p14="http://schemas.microsoft.com/office/powerpoint/2010/main" val="2238290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9- Case Studies</a:t>
            </a:r>
            <a:endParaRPr lang="en-GB" dirty="0"/>
          </a:p>
        </p:txBody>
      </p:sp>
      <p:sp>
        <p:nvSpPr>
          <p:cNvPr id="4" name="TextBox 3"/>
          <p:cNvSpPr txBox="1"/>
          <p:nvPr/>
        </p:nvSpPr>
        <p:spPr>
          <a:xfrm>
            <a:off x="411882" y="1619672"/>
            <a:ext cx="5943600" cy="646331"/>
          </a:xfrm>
          <a:prstGeom prst="rect">
            <a:avLst/>
          </a:prstGeom>
          <a:noFill/>
        </p:spPr>
        <p:txBody>
          <a:bodyPr wrap="square" rtlCol="0">
            <a:spAutoFit/>
          </a:bodyPr>
          <a:lstStyle/>
          <a:p>
            <a:r>
              <a:rPr lang="en-GB" dirty="0" smtClean="0"/>
              <a:t>Complete the table below to show the causes, effects and responses  of both an LEDC and an MEDC Flood event.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02297479"/>
              </p:ext>
            </p:extLst>
          </p:nvPr>
        </p:nvGraphicFramePr>
        <p:xfrm>
          <a:off x="-9500" y="2483768"/>
          <a:ext cx="6867500" cy="6660232"/>
        </p:xfrm>
        <a:graphic>
          <a:graphicData uri="http://schemas.openxmlformats.org/drawingml/2006/table">
            <a:tbl>
              <a:tblPr firstRow="1" bandRow="1">
                <a:tableStyleId>{69CF1AB2-1976-4502-BF36-3FF5EA218861}</a:tableStyleId>
              </a:tblPr>
              <a:tblGrid>
                <a:gridCol w="1716875"/>
                <a:gridCol w="1716875"/>
                <a:gridCol w="1716875"/>
                <a:gridCol w="1716875"/>
              </a:tblGrid>
              <a:tr h="1122858">
                <a:tc>
                  <a:txBody>
                    <a:bodyPr/>
                    <a:lstStyle/>
                    <a:p>
                      <a:endParaRPr lang="en-GB" dirty="0"/>
                    </a:p>
                  </a:txBody>
                  <a:tcPr/>
                </a:tc>
                <a:tc>
                  <a:txBody>
                    <a:bodyPr/>
                    <a:lstStyle/>
                    <a:p>
                      <a:r>
                        <a:rPr lang="en-GB" dirty="0" smtClean="0"/>
                        <a:t>Causes</a:t>
                      </a:r>
                      <a:endParaRPr lang="en-GB" dirty="0"/>
                    </a:p>
                  </a:txBody>
                  <a:tcPr/>
                </a:tc>
                <a:tc>
                  <a:txBody>
                    <a:bodyPr/>
                    <a:lstStyle/>
                    <a:p>
                      <a:r>
                        <a:rPr lang="en-GB" dirty="0" smtClean="0"/>
                        <a:t>Effects</a:t>
                      </a:r>
                      <a:endParaRPr lang="en-GB" dirty="0"/>
                    </a:p>
                  </a:txBody>
                  <a:tcPr/>
                </a:tc>
                <a:tc>
                  <a:txBody>
                    <a:bodyPr/>
                    <a:lstStyle/>
                    <a:p>
                      <a:r>
                        <a:rPr lang="en-GB" dirty="0" smtClean="0"/>
                        <a:t>Response</a:t>
                      </a:r>
                      <a:endParaRPr lang="en-GB" dirty="0"/>
                    </a:p>
                  </a:txBody>
                  <a:tcPr/>
                </a:tc>
              </a:tr>
              <a:tr h="2768687">
                <a:tc>
                  <a:txBody>
                    <a:bodyPr/>
                    <a:lstStyle/>
                    <a:p>
                      <a:pPr algn="ctr"/>
                      <a:r>
                        <a:rPr lang="en-GB" dirty="0" err="1" smtClean="0"/>
                        <a:t>Boscastle</a:t>
                      </a:r>
                      <a:r>
                        <a:rPr lang="en-GB" baseline="0" dirty="0" smtClean="0"/>
                        <a:t> Floods 2004</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2768687">
                <a:tc>
                  <a:txBody>
                    <a:bodyPr/>
                    <a:lstStyle/>
                    <a:p>
                      <a:pPr algn="ctr"/>
                      <a:r>
                        <a:rPr lang="en-GB" dirty="0" smtClean="0"/>
                        <a:t>Bangladesh Floods 1998-2007</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25397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3251</TotalTime>
  <Words>470</Words>
  <Application>Microsoft Office PowerPoint</Application>
  <PresentationFormat>On-screen Show (4:3)</PresentationFormat>
  <Paragraphs>87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Rivers</vt:lpstr>
      <vt:lpstr>Fill in the diagram below by adding the key words from the list below:  Evaporation, Groundwater flow, Precipitation, Movement of Moisture in the atmosphere, Throughflow, Infiltration, Surface run-off, Evapotranspiration</vt:lpstr>
      <vt:lpstr>Section 2- Map Skills</vt:lpstr>
      <vt:lpstr>Section 4- Waterfalls</vt:lpstr>
      <vt:lpstr>Section 6- Types of Erosion</vt:lpstr>
      <vt:lpstr>Section 8- How an River Changes Down Stream</vt:lpstr>
      <vt:lpstr>Section 9- Case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dc:title>
  <dc:creator>Sarah Woodhead</dc:creator>
  <cp:lastModifiedBy>Sarah Woodhead</cp:lastModifiedBy>
  <cp:revision>39</cp:revision>
  <dcterms:created xsi:type="dcterms:W3CDTF">2013-03-14T09:56:37Z</dcterms:created>
  <dcterms:modified xsi:type="dcterms:W3CDTF">2013-03-24T15:47:17Z</dcterms:modified>
</cp:coreProperties>
</file>