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94" r:id="rId2"/>
    <p:sldId id="256" r:id="rId3"/>
    <p:sldId id="295" r:id="rId4"/>
    <p:sldId id="296" r:id="rId5"/>
    <p:sldId id="280" r:id="rId6"/>
    <p:sldId id="281" r:id="rId7"/>
    <p:sldId id="282" r:id="rId8"/>
    <p:sldId id="283" r:id="rId9"/>
    <p:sldId id="286" r:id="rId10"/>
    <p:sldId id="287" r:id="rId11"/>
    <p:sldId id="288" r:id="rId12"/>
    <p:sldId id="300" r:id="rId13"/>
    <p:sldId id="301" r:id="rId14"/>
    <p:sldId id="302" r:id="rId15"/>
    <p:sldId id="304" r:id="rId16"/>
    <p:sldId id="303" r:id="rId17"/>
    <p:sldId id="305" r:id="rId18"/>
    <p:sldId id="293" r:id="rId19"/>
    <p:sldId id="314" r:id="rId20"/>
    <p:sldId id="315" r:id="rId21"/>
    <p:sldId id="257" r:id="rId22"/>
    <p:sldId id="259" r:id="rId23"/>
    <p:sldId id="260" r:id="rId24"/>
    <p:sldId id="258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298" r:id="rId3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91" autoAdjust="0"/>
    <p:restoredTop sz="94660" autoAdjust="0"/>
  </p:normalViewPr>
  <p:slideViewPr>
    <p:cSldViewPr>
      <p:cViewPr varScale="1">
        <p:scale>
          <a:sx n="99" d="100"/>
          <a:sy n="99" d="100"/>
        </p:scale>
        <p:origin x="-5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1E6283C-1EE2-4387-BC17-01561AD97E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53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F8C01EB-C95B-455A-AED6-D5D4C011A63A}" type="slidenum">
              <a:rPr lang="en-GB" sz="1200" smtClean="0"/>
              <a:pPr eaLnBrk="1" hangingPunct="1"/>
              <a:t>22</a:t>
            </a:fld>
            <a:endParaRPr lang="en-GB" sz="1200" smtClean="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5" tIns="45106" rIns="91715" bIns="4510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fld id="{9CCB7277-B148-49A4-90CF-ACCE3FC9CE5D}" type="slidenum">
              <a:rPr lang="en-GB" sz="1200"/>
              <a:pPr algn="r" eaLnBrk="1" hangingPunct="1"/>
              <a:t>22</a:t>
            </a:fld>
            <a:endParaRPr lang="en-GB" sz="12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ln cap="flat"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5" tIns="45106" rIns="91715" bIns="45106"/>
          <a:lstStyle/>
          <a:p>
            <a:pPr eaLnBrk="1" hangingPunct="1"/>
            <a:r>
              <a:rPr lang="en-GB" smtClean="0">
                <a:latin typeface="Times New Roman" charset="0"/>
              </a:rPr>
              <a:t>Discuss and compare with pupils the Yarm example and whether they are seeing individual/community and government responses to the floods.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8352BEB-1EB5-465B-AE4A-829EDB512863}" type="slidenum">
              <a:rPr lang="en-GB" sz="1200" smtClean="0"/>
              <a:pPr eaLnBrk="1" hangingPunct="1"/>
              <a:t>23</a:t>
            </a:fld>
            <a:endParaRPr lang="en-GB" sz="1200" smtClean="0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5" tIns="45106" rIns="91715" bIns="4510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fld id="{04E272B3-0423-4B84-995A-27F3AC5FE8C6}" type="slidenum">
              <a:rPr lang="en-GB" sz="1200"/>
              <a:pPr algn="r" eaLnBrk="1" hangingPunct="1"/>
              <a:t>23</a:t>
            </a:fld>
            <a:endParaRPr lang="en-GB" sz="12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ln cap="flat"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5" tIns="45106" rIns="91715" bIns="45106"/>
          <a:lstStyle/>
          <a:p>
            <a:pPr eaLnBrk="1" hangingPunct="1"/>
            <a:r>
              <a:rPr lang="en-GB" smtClean="0">
                <a:latin typeface="Times New Roman" charset="0"/>
              </a:rPr>
              <a:t>Continue as before.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BE79D-BA59-461E-A603-6935E2872E4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72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02046-0CF1-4CAF-AD79-ED4488116C0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0A3E2-760B-4281-A9E3-1C78781DD30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337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990600"/>
            <a:ext cx="4343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3434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3434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14948-8731-4971-9BF2-C2BC44F79E77}" type="datetimeFigureOut">
              <a:rPr lang="en-US"/>
              <a:pPr>
                <a:defRPr/>
              </a:pPr>
              <a:t>12/03/2013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6A91A-DF0E-4FA2-8D82-0ECDAB2C3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59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43434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3434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52400" y="3924300"/>
            <a:ext cx="88392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98DB9-9A53-4D5B-8675-D80FFBEF4042}" type="datetimeFigureOut">
              <a:rPr lang="en-US"/>
              <a:pPr>
                <a:defRPr/>
              </a:pPr>
              <a:t>12/03/2013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14DDC-FC9B-4B1F-8511-5FBC87E5E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82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43434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52400" y="3924300"/>
            <a:ext cx="43434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343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3DC82-72AE-4497-B6AE-8BD2BD06DC0F}" type="datetimeFigureOut">
              <a:rPr lang="en-US"/>
              <a:pPr>
                <a:defRPr/>
              </a:pPr>
              <a:t>12/03/2013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2F50D-579E-4575-A3E5-708DC8158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54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990600"/>
            <a:ext cx="88392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3924300"/>
            <a:ext cx="88392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4526D-B588-4AB2-9BC4-94111B2E0D92}" type="datetimeFigureOut">
              <a:rPr lang="en-US"/>
              <a:pPr>
                <a:defRPr/>
              </a:pPr>
              <a:t>12/03/2013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85776-161D-452E-9F5E-070921A82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FD11C-BE6B-4D37-8DB9-11C487BD740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07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27BF4-E40E-4B94-907D-E00889C4F83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80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F7EA1-FB16-4FF7-B3DF-9733E8972B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37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396D3-178A-4362-8611-EFCE6004E8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32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FAF0C3-1B7F-4896-8C89-1CBD773A15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86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6BF3E-57AD-45B2-B52D-EB40909C7EE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3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2971A-ABD7-460F-B9E5-1A19ACAAF8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04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AEFA8-1529-4986-A869-7D290A8A27F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35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86F806-83D8-4C0F-B75A-45EB764D585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27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7.e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Microsoft_Word_97_-_2004_Document2.doc"/><Relationship Id="rId8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DQQSqjpjm6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file:///C:\Users\swo\Videos\Gatm-Bangladesh309.wmv" TargetMode="External"/><Relationship Id="rId2" Type="http://schemas.openxmlformats.org/officeDocument/2006/relationships/video" Target="file:///C:\Users\swo\Videos\Gatm-Bangladesh309.wm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1350963" y="188913"/>
            <a:ext cx="64087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Bellwork</a:t>
            </a:r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- </a:t>
            </a:r>
            <a:r>
              <a:rPr lang="en-GB" sz="3600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Front</a:t>
            </a:r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 of Books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atin typeface="Arial Black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79512" y="865416"/>
            <a:ext cx="88601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GB" b="1" dirty="0"/>
              <a:t>Starter:</a:t>
            </a:r>
            <a:r>
              <a:rPr lang="en-GB" dirty="0"/>
              <a:t>  Sketch the map below </a:t>
            </a:r>
            <a:r>
              <a:rPr lang="en-GB" b="1" dirty="0" smtClean="0"/>
              <a:t>with a pencil </a:t>
            </a:r>
            <a:r>
              <a:rPr lang="en-GB" dirty="0" smtClean="0"/>
              <a:t>and </a:t>
            </a:r>
            <a:r>
              <a:rPr lang="en-GB" dirty="0"/>
              <a:t>label the </a:t>
            </a:r>
            <a:r>
              <a:rPr lang="en-GB" dirty="0" smtClean="0"/>
              <a:t>countries. </a:t>
            </a:r>
          </a:p>
          <a:p>
            <a:pPr eaLnBrk="1" hangingPunct="1"/>
            <a:r>
              <a:rPr lang="en-GB" dirty="0" smtClean="0"/>
              <a:t>Please borrow a coloured pencil from the front if you don’t have one.</a:t>
            </a:r>
            <a:endParaRPr lang="en-GB" dirty="0"/>
          </a:p>
        </p:txBody>
      </p:sp>
      <p:pic>
        <p:nvPicPr>
          <p:cNvPr id="2053" name="Picture 8" descr="native_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44" y="2069307"/>
            <a:ext cx="3716337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640556" y="2004219"/>
            <a:ext cx="25114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GB"/>
              <a:t>China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India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Nepal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Bangladesh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Pakistan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Bhutan</a:t>
            </a: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497806" y="2289969"/>
            <a:ext cx="5248275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354931" y="3004344"/>
            <a:ext cx="431165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V="1">
            <a:off x="1497806" y="3075782"/>
            <a:ext cx="4929188" cy="642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V="1">
            <a:off x="2212181" y="3582194"/>
            <a:ext cx="5022850" cy="922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V="1">
            <a:off x="1783556" y="2861469"/>
            <a:ext cx="3429000" cy="237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V="1">
            <a:off x="1640681" y="3221832"/>
            <a:ext cx="5594350" cy="271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442325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357188" y="6202363"/>
            <a:ext cx="8215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The city and surrounding areas have suffered both flooding and landslides.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1438"/>
            <a:ext cx="8358187" cy="607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57188" y="6211888"/>
            <a:ext cx="671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Worst hit was a crowded shanty town near a military area.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>Classification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/>
            <a:r>
              <a:rPr lang="en-US" dirty="0" smtClean="0">
                <a:latin typeface="+mj-lt"/>
              </a:rPr>
              <a:t>What do the following three terms mean…?</a:t>
            </a:r>
          </a:p>
          <a:p>
            <a:pPr marL="609600" indent="-609600" eaLnBrk="1" hangingPunct="1"/>
            <a:endParaRPr lang="en-US" dirty="0" smtClean="0">
              <a:latin typeface="+mj-lt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3600" b="0" dirty="0" smtClean="0">
                <a:solidFill>
                  <a:schemeClr val="tx1"/>
                </a:solidFill>
                <a:latin typeface="+mj-lt"/>
              </a:rPr>
              <a:t>Cause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3600" b="0" dirty="0" smtClean="0">
              <a:solidFill>
                <a:schemeClr val="tx1"/>
              </a:solidFill>
              <a:latin typeface="+mj-lt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3600" b="0" dirty="0" smtClean="0">
                <a:solidFill>
                  <a:schemeClr val="tx1"/>
                </a:solidFill>
                <a:latin typeface="+mj-lt"/>
              </a:rPr>
              <a:t>Effect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3600" b="0" dirty="0" smtClean="0">
              <a:solidFill>
                <a:schemeClr val="tx1"/>
              </a:solidFill>
              <a:latin typeface="+mj-lt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3600" b="0" dirty="0" smtClean="0">
                <a:solidFill>
                  <a:schemeClr val="tx1"/>
                </a:solidFill>
                <a:latin typeface="+mj-lt"/>
              </a:rPr>
              <a:t>Response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815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Classification - an example!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4800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dirty="0" smtClean="0">
                <a:latin typeface="+mj-lt"/>
              </a:rPr>
              <a:t>Biscuit classification:</a:t>
            </a:r>
            <a:endParaRPr lang="en-US" dirty="0" smtClean="0">
              <a:latin typeface="+mj-lt"/>
            </a:endParaRPr>
          </a:p>
          <a:p>
            <a:pPr eaLnBrk="1" hangingPunct="1">
              <a:buFontTx/>
              <a:buNone/>
            </a:pPr>
            <a:r>
              <a:rPr lang="en-US" b="0" dirty="0" smtClean="0">
                <a:latin typeface="+mj-lt"/>
              </a:rPr>
              <a:t>Bourbon</a:t>
            </a:r>
          </a:p>
          <a:p>
            <a:pPr eaLnBrk="1" hangingPunct="1">
              <a:buFontTx/>
              <a:buNone/>
            </a:pPr>
            <a:r>
              <a:rPr lang="en-US" b="0" dirty="0" smtClean="0">
                <a:latin typeface="+mj-lt"/>
              </a:rPr>
              <a:t>Jaffa Cake</a:t>
            </a:r>
          </a:p>
          <a:p>
            <a:pPr eaLnBrk="1" hangingPunct="1">
              <a:buFontTx/>
              <a:buNone/>
            </a:pPr>
            <a:r>
              <a:rPr lang="en-US" b="0" dirty="0" err="1" smtClean="0">
                <a:latin typeface="+mj-lt"/>
              </a:rPr>
              <a:t>Jammy</a:t>
            </a:r>
            <a:r>
              <a:rPr lang="en-US" b="0" dirty="0" smtClean="0">
                <a:latin typeface="+mj-lt"/>
              </a:rPr>
              <a:t> dodger</a:t>
            </a:r>
          </a:p>
          <a:p>
            <a:pPr eaLnBrk="1" hangingPunct="1">
              <a:buFontTx/>
              <a:buNone/>
            </a:pPr>
            <a:r>
              <a:rPr lang="en-US" b="0" dirty="0" smtClean="0">
                <a:latin typeface="+mj-lt"/>
              </a:rPr>
              <a:t>Digestive</a:t>
            </a:r>
          </a:p>
          <a:p>
            <a:pPr eaLnBrk="1" hangingPunct="1">
              <a:buFontTx/>
              <a:buNone/>
            </a:pPr>
            <a:r>
              <a:rPr lang="en-US" b="0" dirty="0" smtClean="0">
                <a:latin typeface="+mj-lt"/>
              </a:rPr>
              <a:t>Hobnob</a:t>
            </a:r>
          </a:p>
          <a:p>
            <a:pPr eaLnBrk="1" hangingPunct="1">
              <a:buFontTx/>
              <a:buNone/>
            </a:pPr>
            <a:r>
              <a:rPr lang="en-US" b="0" dirty="0" smtClean="0">
                <a:latin typeface="+mj-lt"/>
              </a:rPr>
              <a:t>Shortbread</a:t>
            </a:r>
          </a:p>
          <a:p>
            <a:pPr eaLnBrk="1" hangingPunct="1">
              <a:buFontTx/>
              <a:buNone/>
            </a:pPr>
            <a:r>
              <a:rPr lang="en-US" b="0" dirty="0" smtClean="0">
                <a:latin typeface="+mj-lt"/>
              </a:rPr>
              <a:t>Custard Cream</a:t>
            </a:r>
            <a:endParaRPr lang="en-US" dirty="0" smtClean="0">
              <a:latin typeface="+mj-lt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+mj-lt"/>
            </a:endParaRPr>
          </a:p>
        </p:txBody>
      </p:sp>
      <p:pic>
        <p:nvPicPr>
          <p:cNvPr id="14340" name="Picture 5" descr="images-5.jpg                                                   000B0DC9Macintosh HD                   C3E350A6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19812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images-4.jpg                                                   000B0DC9Macintosh HD                   C3E350A6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66800"/>
            <a:ext cx="1411288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images-3.jpg                                                   000B0DC9Macintosh HD                   C3E350A6: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images-2.jpg                                                   000B0DC9Macintosh HD                   C3E350A6: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EFF"/>
              </a:clrFrom>
              <a:clrTo>
                <a:srgbClr val="F9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152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9" descr="images-1.jpg                                                   000B0DC9Macintosh HD                   C3E350A6: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95600"/>
            <a:ext cx="2057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 descr="&#10;images.jpg                                                     000B0DC9Macintosh HD                   C3E350A6: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18288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1" descr="custard-cream-big.jpg                                          000B0DC9Macintosh HD                   C3E350A6: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81600"/>
            <a:ext cx="18288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31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Classification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57250" indent="-742950">
              <a:buAutoNum type="arabicPeriod"/>
            </a:pPr>
            <a:r>
              <a:rPr lang="en-GB" sz="4000" u="sng" dirty="0" smtClean="0">
                <a:solidFill>
                  <a:srgbClr val="800040"/>
                </a:solidFill>
                <a:latin typeface="+mj-lt"/>
              </a:rPr>
              <a:t>Causes</a:t>
            </a:r>
            <a:r>
              <a:rPr lang="en-GB" sz="4000" b="0" dirty="0" smtClean="0">
                <a:solidFill>
                  <a:schemeClr val="tx1"/>
                </a:solidFill>
                <a:latin typeface="+mj-lt"/>
              </a:rPr>
              <a:t> - what made the floods happen?</a:t>
            </a:r>
          </a:p>
          <a:p>
            <a:pPr marL="628650" indent="-514350">
              <a:buAutoNum type="arabicPeriod" startAt="2"/>
            </a:pPr>
            <a:r>
              <a:rPr lang="en-GB" sz="3200" u="sng" dirty="0" smtClean="0">
                <a:solidFill>
                  <a:srgbClr val="008000"/>
                </a:solidFill>
                <a:latin typeface="+mj-lt"/>
              </a:rPr>
              <a:t>Effects</a:t>
            </a:r>
            <a:r>
              <a:rPr lang="en-GB" sz="3200" b="0" dirty="0" smtClean="0">
                <a:solidFill>
                  <a:schemeClr val="tx1"/>
                </a:solidFill>
                <a:latin typeface="+mj-lt"/>
              </a:rPr>
              <a:t> - what problems did the floods bring?</a:t>
            </a:r>
            <a:endParaRPr lang="en-GB" dirty="0" smtClean="0">
              <a:latin typeface="+mj-lt"/>
            </a:endParaRPr>
          </a:p>
          <a:p>
            <a:pPr marL="114300" indent="0">
              <a:buNone/>
            </a:pPr>
            <a:r>
              <a:rPr lang="en-GB" sz="3200" b="0" dirty="0" smtClean="0">
                <a:solidFill>
                  <a:schemeClr val="tx1"/>
                </a:solidFill>
                <a:latin typeface="+mj-lt"/>
                <a:cs typeface="Times New Roman" charset="0"/>
              </a:rPr>
              <a:t>3.	</a:t>
            </a:r>
            <a:r>
              <a:rPr lang="en-GB" sz="3200" u="sng" dirty="0" smtClean="0">
                <a:solidFill>
                  <a:srgbClr val="0000FF"/>
                </a:solidFill>
                <a:latin typeface="+mj-lt"/>
              </a:rPr>
              <a:t>Responses and Solutions</a:t>
            </a:r>
            <a:r>
              <a:rPr lang="en-GB" sz="3200" b="0" dirty="0" smtClean="0">
                <a:solidFill>
                  <a:schemeClr val="tx1"/>
                </a:solidFill>
                <a:latin typeface="+mj-lt"/>
              </a:rPr>
              <a:t> - what did people have to do afterwards?</a:t>
            </a:r>
          </a:p>
        </p:txBody>
      </p:sp>
    </p:spTree>
    <p:extLst>
      <p:ext uri="{BB962C8B-B14F-4D97-AF65-F5344CB8AC3E}">
        <p14:creationId xmlns:p14="http://schemas.microsoft.com/office/powerpoint/2010/main" val="318402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Cast Study Sheet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992633"/>
              </p:ext>
            </p:extLst>
          </p:nvPr>
        </p:nvGraphicFramePr>
        <p:xfrm>
          <a:off x="1174750" y="1600200"/>
          <a:ext cx="67945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Document" r:id="rId4" imgW="6099363" imgH="4063040" progId="Word.Document.8">
                  <p:embed/>
                </p:oleObj>
              </mc:Choice>
              <mc:Fallback>
                <p:oleObj name="Document" r:id="rId4" imgW="6099363" imgH="406304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4750" y="1600200"/>
                        <a:ext cx="679450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971641"/>
              </p:ext>
            </p:extLst>
          </p:nvPr>
        </p:nvGraphicFramePr>
        <p:xfrm>
          <a:off x="1547664" y="1844824"/>
          <a:ext cx="6144344" cy="4030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Document" r:id="rId7" imgW="10279643" imgH="6741775" progId="Word.Document.8">
                  <p:embed/>
                </p:oleObj>
              </mc:Choice>
              <mc:Fallback>
                <p:oleObj name="Document" r:id="rId7" imgW="10279643" imgH="674177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4" y="1844824"/>
                        <a:ext cx="6144344" cy="4030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505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Task- Case Study Sheet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You have 15 minutes to travel around the room and collect information from the sheets that have been printed around the room</a:t>
            </a:r>
          </a:p>
          <a:p>
            <a:r>
              <a:rPr lang="en-GB" dirty="0" smtClean="0"/>
              <a:t>DO try and get at least some information for each box</a:t>
            </a:r>
          </a:p>
          <a:p>
            <a:r>
              <a:rPr lang="en-GB" dirty="0" smtClean="0"/>
              <a:t>DO collect statistics</a:t>
            </a:r>
          </a:p>
          <a:p>
            <a:r>
              <a:rPr lang="en-GB" dirty="0" smtClean="0"/>
              <a:t>Do NOT copy each information sheet word for word- there’s not enough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76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Missing Any Information?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Then fill it in now….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http://</a:t>
            </a:r>
            <a:r>
              <a:rPr lang="en-GB" dirty="0" err="1">
                <a:hlinkClick r:id="rId2"/>
              </a:rPr>
              <a:t>www.youtube.com</a:t>
            </a:r>
            <a:r>
              <a:rPr lang="en-GB" dirty="0">
                <a:hlinkClick r:id="rId2"/>
              </a:rPr>
              <a:t>/</a:t>
            </a:r>
            <a:r>
              <a:rPr lang="en-GB" dirty="0" err="1">
                <a:hlinkClick r:id="rId2"/>
              </a:rPr>
              <a:t>watch?v</a:t>
            </a:r>
            <a:r>
              <a:rPr lang="en-GB" dirty="0">
                <a:hlinkClick r:id="rId2"/>
              </a:rPr>
              <a:t>=DQQSqjpjm6I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772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flood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02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9" descr="flood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4067175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1" descr="flood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982913"/>
            <a:ext cx="5076825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3" descr="flood_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5076825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2143125" y="1714500"/>
            <a:ext cx="4714875" cy="203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latin typeface="Arial" charset="0"/>
              </a:rPr>
              <a:t>Positive impact of flooding:</a:t>
            </a:r>
            <a:endParaRPr lang="en-US" sz="1800">
              <a:latin typeface="Arial" charset="0"/>
            </a:endParaRPr>
          </a:p>
          <a:p>
            <a:r>
              <a:rPr lang="en-US" sz="1800">
                <a:latin typeface="Arial" charset="0"/>
              </a:rPr>
              <a:t>Regular annual flooding is essential to people who live on the flood plain of these rivers, the farming season is planned around the floods, rice is a main crop and requires large quantities of water. Also, when the river floods it leaves behind fertile silt.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8" descr="native_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44" y="2069307"/>
            <a:ext cx="3716337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640556" y="2004219"/>
            <a:ext cx="25114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GB"/>
              <a:t>China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India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Nepal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Bangladesh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Pakistan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Bhutan</a:t>
            </a: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497806" y="2289969"/>
            <a:ext cx="5248275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354931" y="3004344"/>
            <a:ext cx="431165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V="1">
            <a:off x="1497806" y="3075782"/>
            <a:ext cx="4929188" cy="642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V="1">
            <a:off x="2212181" y="3582194"/>
            <a:ext cx="5022850" cy="922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V="1">
            <a:off x="1783556" y="2861469"/>
            <a:ext cx="3429000" cy="237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V="1">
            <a:off x="1640681" y="3221832"/>
            <a:ext cx="5594350" cy="271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latin typeface="+mj-lt"/>
              </a:rPr>
              <a:t>FLOODING IN BANGLADESH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3886200"/>
            <a:ext cx="4103688" cy="2782888"/>
          </a:xfrm>
        </p:spPr>
        <p:txBody>
          <a:bodyPr/>
          <a:lstStyle/>
          <a:p>
            <a:pPr eaLnBrk="1" hangingPunct="1"/>
            <a:r>
              <a:rPr lang="en-GB" smtClean="0">
                <a:latin typeface="+mj-lt"/>
              </a:rPr>
              <a:t>An example from an LEDC Flood event</a:t>
            </a:r>
          </a:p>
          <a:p>
            <a:pPr eaLnBrk="1" hangingPunct="1"/>
            <a:endParaRPr lang="en-GB" smtClean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7" descr="ganges_brahmaputra_meghna_basin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05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ngladesh cau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6761" r="2499" b="4718"/>
          <a:stretch>
            <a:fillRect/>
          </a:stretch>
        </p:blipFill>
        <p:spPr bwMode="auto">
          <a:xfrm>
            <a:off x="0" y="549275"/>
            <a:ext cx="91440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b="1">
                <a:latin typeface="Comic Sans MS" charset="0"/>
              </a:rPr>
              <a:t>CAUSES OF FLOODING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25923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5943600" y="5516563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en-US"/>
          </a:p>
        </p:txBody>
      </p:sp>
      <p:pic>
        <p:nvPicPr>
          <p:cNvPr id="22533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644900"/>
            <a:ext cx="28797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04800" y="3354388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79388" y="692150"/>
            <a:ext cx="2808287" cy="2427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u="sng">
                <a:latin typeface="Comic Sans MS" charset="0"/>
                <a:cs typeface="Arial" charset="0"/>
              </a:rPr>
              <a:t>Bangladesh Government</a:t>
            </a:r>
          </a:p>
          <a:p>
            <a:pPr eaLnBrk="1" hangingPunct="1">
              <a:spcBef>
                <a:spcPct val="50000"/>
              </a:spcBef>
            </a:pPr>
            <a:endParaRPr lang="en-GB" sz="1600">
              <a:latin typeface="Comic Sans MS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Comic Sans MS" charset="0"/>
                <a:cs typeface="Arial" charset="0"/>
              </a:rPr>
              <a:t>Distributed money and 400 tonnes of rice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Comic Sans MS" charset="0"/>
                <a:cs typeface="Arial" charset="0"/>
              </a:rPr>
              <a:t>Relief supplies of fresh water, water purification tablets and sanitation services provided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203575" y="692150"/>
            <a:ext cx="2438400" cy="5483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u="sng">
                <a:latin typeface="Comic Sans MS" charset="0"/>
                <a:cs typeface="Arial" charset="0"/>
              </a:rPr>
              <a:t>Aid Agencies</a:t>
            </a:r>
          </a:p>
          <a:p>
            <a:pPr eaLnBrk="1" hangingPunct="1">
              <a:spcBef>
                <a:spcPct val="50000"/>
              </a:spcBef>
            </a:pPr>
            <a:endParaRPr lang="en-GB" sz="1600" u="sng">
              <a:latin typeface="Comic Sans MS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Comic Sans MS" charset="0"/>
                <a:cs typeface="Arial" charset="0"/>
              </a:rPr>
              <a:t>Provided Boats to rescue people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Comic Sans MS" charset="0"/>
                <a:cs typeface="Arial" charset="0"/>
              </a:rPr>
              <a:t>Supplied medicines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Comic Sans MS" charset="0"/>
                <a:cs typeface="Arial" charset="0"/>
              </a:rPr>
              <a:t>Supplied clean drinking water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Comic Sans MS" charset="0"/>
                <a:cs typeface="Arial" charset="0"/>
              </a:rPr>
              <a:t>Set up a medical treatment centre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Comic Sans MS" charset="0"/>
                <a:cs typeface="Arial" charset="0"/>
              </a:rPr>
              <a:t>Distributed fodder for livestock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Comic Sans MS" charset="0"/>
                <a:cs typeface="Arial" charset="0"/>
              </a:rPr>
              <a:t>Distributed food and plastic sheeting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Comic Sans MS" charset="0"/>
                <a:cs typeface="Arial" charset="0"/>
              </a:rPr>
              <a:t>Planned a rehabilitation programme to repair and construct housing and provide sanitation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867400" y="692150"/>
            <a:ext cx="2514600" cy="2916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u="sng">
                <a:latin typeface="Comic Sans MS" charset="0"/>
                <a:cs typeface="Arial" charset="0"/>
              </a:rPr>
              <a:t>Other Governments</a:t>
            </a:r>
          </a:p>
          <a:p>
            <a:pPr eaLnBrk="1" hangingPunct="1">
              <a:spcBef>
                <a:spcPct val="50000"/>
              </a:spcBef>
            </a:pPr>
            <a:endParaRPr lang="en-GB" sz="1600">
              <a:latin typeface="Comic Sans MS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Comic Sans MS" charset="0"/>
                <a:cs typeface="Arial" charset="0"/>
              </a:rPr>
              <a:t>Gave aid including wheat, money, medicines, water tablets, house repair, sanitation and rehabilitation for farming and fishing</a:t>
            </a:r>
          </a:p>
          <a:p>
            <a:pPr eaLnBrk="1" hangingPunct="1">
              <a:spcBef>
                <a:spcPct val="50000"/>
              </a:spcBef>
            </a:pPr>
            <a:endParaRPr lang="en-GB" sz="1600">
              <a:latin typeface="Comic Sans MS" charset="0"/>
              <a:cs typeface="Arial" charset="0"/>
            </a:endParaRP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>
                <a:latin typeface="Comic Sans MS" charset="0"/>
              </a:rPr>
              <a:t>MANAGING THE FLOOD - SHORT TERM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 autoUpdateAnimBg="0"/>
      <p:bldP spid="22538" grpId="0" animBg="1" autoUpdateAnimBg="0"/>
      <p:bldP spid="22539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0" y="549275"/>
            <a:ext cx="9144000" cy="6413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>
                <a:latin typeface="Comic Sans MS" charset="0"/>
                <a:cs typeface="Arial" charset="0"/>
              </a:rPr>
              <a:t>In 1989 the Bangladesh government working with several international agencies and the world bank produced a FLOOD ACTION PLAN (FAP):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0" y="1196975"/>
            <a:ext cx="9144000" cy="1693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 u="sng">
                <a:latin typeface="Comic Sans MS" charset="0"/>
                <a:cs typeface="Arial" charset="0"/>
              </a:rPr>
              <a:t>SHELTERS AND WARNING SYSTEMS</a:t>
            </a:r>
            <a:endParaRPr lang="en-GB" sz="1600" b="1">
              <a:latin typeface="Comic Sans MS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Comic Sans MS" charset="0"/>
                <a:cs typeface="Arial" charset="0"/>
              </a:rPr>
              <a:t>Built 5000 flood shelters in high risk areas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Comic Sans MS" charset="0"/>
                <a:cs typeface="Arial" charset="0"/>
              </a:rPr>
              <a:t>Improve flood forecasting system using satellite and computer technology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Comic Sans MS" charset="0"/>
                <a:cs typeface="Arial" charset="0"/>
              </a:rPr>
              <a:t>Prepare flood disaster management plans which provide early warning and clear, effective instructions as to what people should do before, during and after a flood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627313" y="2924175"/>
            <a:ext cx="4392612" cy="181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u="sng">
                <a:latin typeface="Comic Sans MS" charset="0"/>
                <a:cs typeface="Arial" charset="0"/>
              </a:rPr>
              <a:t>DAMS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Comic Sans MS" charset="0"/>
                <a:cs typeface="Arial" charset="0"/>
              </a:rPr>
              <a:t>Building 7 new dams to control river flow and to hold back the monsoon rainwater in reservoirs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Comic Sans MS" charset="0"/>
                <a:cs typeface="Arial" charset="0"/>
              </a:rPr>
              <a:t>The water would be used for irrigation and generating electricity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>
                <a:latin typeface="Comic Sans MS" charset="0"/>
              </a:rPr>
              <a:t>MANAGING THE FLOOD - LONG TERM</a:t>
            </a:r>
          </a:p>
        </p:txBody>
      </p:sp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0" y="2924175"/>
            <a:ext cx="2627313" cy="3894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u="sng">
                <a:latin typeface="Comic Sans MS" charset="0"/>
                <a:cs typeface="Arial" charset="0"/>
              </a:rPr>
              <a:t>Flood Control</a:t>
            </a:r>
            <a:endParaRPr lang="en-GB" sz="1600" b="1">
              <a:latin typeface="Comic Sans MS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Comic Sans MS" charset="0"/>
                <a:cs typeface="Arial" charset="0"/>
              </a:rPr>
              <a:t>12-15 floodwater storage basins to hold floodwater diverted from main rivers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Comic Sans MS" charset="0"/>
                <a:cs typeface="Arial" charset="0"/>
              </a:rPr>
              <a:t>Divide the land into compartments and control water flow through a system of channels by sluice gates and water pumps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Comic Sans MS" charset="0"/>
                <a:cs typeface="Arial" charset="0"/>
              </a:rPr>
              <a:t>In the dry season water can be moved to farming areas requiring irrigation</a:t>
            </a:r>
          </a:p>
        </p:txBody>
      </p:sp>
      <p:sp>
        <p:nvSpPr>
          <p:cNvPr id="31748" name="Text Box 1028"/>
          <p:cNvSpPr txBox="1">
            <a:spLocks noChangeArrowheads="1"/>
          </p:cNvSpPr>
          <p:nvPr/>
        </p:nvSpPr>
        <p:spPr bwMode="auto">
          <a:xfrm>
            <a:off x="7019925" y="2924175"/>
            <a:ext cx="2124075" cy="3771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u="sng">
                <a:latin typeface="Comic Sans MS" charset="0"/>
                <a:cs typeface="Arial" charset="0"/>
              </a:rPr>
              <a:t>Embankments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Comic Sans MS" charset="0"/>
                <a:cs typeface="Arial" charset="0"/>
              </a:rPr>
              <a:t>Complete and strengthen the embankments along all the main river channels to a height of up to 7 metres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Comic Sans MS" charset="0"/>
                <a:cs typeface="Arial" charset="0"/>
              </a:rPr>
              <a:t>More than 7500km of embankments are already in place but repairs, heightening and new building would cost over $6 billion</a:t>
            </a:r>
          </a:p>
        </p:txBody>
      </p:sp>
      <p:sp>
        <p:nvSpPr>
          <p:cNvPr id="31749" name="Text Box 1029"/>
          <p:cNvSpPr txBox="1">
            <a:spLocks noChangeArrowheads="1"/>
          </p:cNvSpPr>
          <p:nvPr/>
        </p:nvSpPr>
        <p:spPr bwMode="auto">
          <a:xfrm>
            <a:off x="2627313" y="4797425"/>
            <a:ext cx="4392612" cy="181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u="sng">
                <a:latin typeface="Comic Sans MS" charset="0"/>
                <a:cs typeface="Arial" charset="0"/>
              </a:rPr>
              <a:t>Other controls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Comic Sans MS" charset="0"/>
                <a:cs typeface="Arial" charset="0"/>
              </a:rPr>
              <a:t>Pumping water out of the ground in the Himalayas during the dry season to create underground storage for the monsoon rains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Comic Sans MS" charset="0"/>
                <a:cs typeface="Arial" charset="0"/>
              </a:rPr>
              <a:t>Replanting of forest cover in Nepal and Tibet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 autoUpdateAnimBg="0"/>
      <p:bldP spid="24586" grpId="0" animBg="1" autoUpdateAnimBg="0"/>
      <p:bldP spid="24587" grpId="0" animBg="1" autoUpdateAnimBg="0"/>
      <p:bldP spid="31747" grpId="0" animBg="1" autoUpdateAnimBg="0"/>
      <p:bldP spid="31748" grpId="0" animBg="1" autoUpdateAnimBg="0"/>
      <p:bldP spid="31749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ngladesh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t="3847" r="7533" b="3847"/>
          <a:stretch>
            <a:fillRect/>
          </a:stretch>
        </p:blipFill>
        <p:spPr bwMode="auto">
          <a:xfrm>
            <a:off x="0" y="0"/>
            <a:ext cx="6381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400800" y="0"/>
            <a:ext cx="2743200" cy="66643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charset="0"/>
              </a:rPr>
              <a:t>Protection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u="sng">
                <a:latin typeface="Comic Sans MS" charset="0"/>
              </a:rPr>
              <a:t>5000 shelters</a:t>
            </a:r>
            <a:r>
              <a:rPr lang="en-GB">
                <a:latin typeface="Comic Sans MS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>
                <a:latin typeface="Comic Sans MS" charset="0"/>
              </a:rPr>
              <a:t>Improve flood </a:t>
            </a:r>
            <a:r>
              <a:rPr lang="en-GB" u="sng">
                <a:latin typeface="Comic Sans MS" charset="0"/>
              </a:rPr>
              <a:t>forecasting </a:t>
            </a:r>
            <a:r>
              <a:rPr lang="en-GB">
                <a:latin typeface="Comic Sans MS" charset="0"/>
              </a:rPr>
              <a:t>scheme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>
                <a:latin typeface="Comic Sans MS" charset="0"/>
              </a:rPr>
              <a:t>Flood disaster management – </a:t>
            </a:r>
            <a:r>
              <a:rPr lang="en-GB" u="sng">
                <a:latin typeface="Comic Sans MS" charset="0"/>
              </a:rPr>
              <a:t>early warning,</a:t>
            </a:r>
            <a:r>
              <a:rPr lang="en-GB">
                <a:latin typeface="Comic Sans MS" charset="0"/>
              </a:rPr>
              <a:t> clear instructions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u="sng">
                <a:latin typeface="Comic Sans MS" charset="0"/>
              </a:rPr>
              <a:t>Dams </a:t>
            </a:r>
            <a:r>
              <a:rPr lang="en-GB">
                <a:latin typeface="Comic Sans MS" charset="0"/>
              </a:rPr>
              <a:t>– in Bangladesh and Nepal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>
                <a:latin typeface="Comic Sans MS" charset="0"/>
              </a:rPr>
              <a:t>Flood control </a:t>
            </a:r>
            <a:r>
              <a:rPr lang="en-GB" u="sng">
                <a:latin typeface="Comic Sans MS" charset="0"/>
              </a:rPr>
              <a:t>compartments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u="sng">
                <a:latin typeface="Comic Sans MS" charset="0"/>
              </a:rPr>
              <a:t>Embankments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eaLnBrk="1" hangingPunct="1"/>
            <a:r>
              <a:rPr lang="en-GB" smtClean="0"/>
              <a:t>Info Card 1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4343400" cy="5562600"/>
          </a:xfrm>
        </p:spPr>
        <p:txBody>
          <a:bodyPr/>
          <a:lstStyle/>
          <a:p>
            <a:pPr eaLnBrk="1" hangingPunct="1"/>
            <a:r>
              <a:rPr lang="en-US" sz="2800" smtClean="0"/>
              <a:t>Flood shelters save lives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Flood shelters provide a safe place for almost everyone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Flood shelters don’t protect land and property</a:t>
            </a:r>
          </a:p>
        </p:txBody>
      </p:sp>
      <p:pic>
        <p:nvPicPr>
          <p:cNvPr id="6148" name="Picture 6" descr="rs-projectsBanglades#6A1ED9.jpg                                000B0DC9Macintosh HD                   C3E350A6: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9025" y="990600"/>
            <a:ext cx="3840163" cy="2776538"/>
          </a:xfrm>
        </p:spPr>
      </p:pic>
      <p:pic>
        <p:nvPicPr>
          <p:cNvPr id="6149" name="Picture 7" descr="&#10;img_10422.jpg                                                  000B0DC9Macintosh HD                   C3E350A6: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7100" y="3929063"/>
            <a:ext cx="4165600" cy="2776537"/>
          </a:xfrm>
        </p:spPr>
      </p:pic>
    </p:spTree>
    <p:extLst>
      <p:ext uri="{BB962C8B-B14F-4D97-AF65-F5344CB8AC3E}">
        <p14:creationId xmlns:p14="http://schemas.microsoft.com/office/powerpoint/2010/main" val="386357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343400" cy="685800"/>
          </a:xfrm>
        </p:spPr>
        <p:txBody>
          <a:bodyPr anchorCtr="1">
            <a:normAutofit fontScale="90000"/>
          </a:bodyPr>
          <a:lstStyle/>
          <a:p>
            <a:pPr eaLnBrk="1" hangingPunct="1"/>
            <a:r>
              <a:rPr lang="en-GB" smtClean="0"/>
              <a:t>Info Card 2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plans are expensive and Bangladesh might get in debt trying to afford them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Local people could make the flood shelters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048000"/>
            <a:ext cx="4343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Flood shelters need to be well stocked with food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Embankments trap rainwater and prevent it from reaching/ returning to the river - this can make flooding worse</a:t>
            </a:r>
          </a:p>
        </p:txBody>
      </p:sp>
      <p:pic>
        <p:nvPicPr>
          <p:cNvPr id="7173" name="Picture 6" descr="debt.gif                                                       000B0DC9Macintosh HD                   C3E350A6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195262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shelter_bangladesh.jpg                                         000B0DC9Macintosh HD                   C3E350A6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3434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85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48200" y="152400"/>
            <a:ext cx="4343400" cy="685800"/>
          </a:xfrm>
        </p:spPr>
        <p:txBody>
          <a:bodyPr anchorCtr="1">
            <a:normAutofit fontScale="90000"/>
          </a:bodyPr>
          <a:lstStyle/>
          <a:p>
            <a:pPr eaLnBrk="1" hangingPunct="1"/>
            <a:r>
              <a:rPr lang="en-GB" smtClean="0"/>
              <a:t>Info Card 3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"/>
            <a:ext cx="4343400" cy="3200400"/>
          </a:xfrm>
        </p:spPr>
        <p:txBody>
          <a:bodyPr/>
          <a:lstStyle/>
          <a:p>
            <a:pPr eaLnBrk="1" hangingPunct="1"/>
            <a:r>
              <a:rPr lang="en-US" smtClean="0"/>
              <a:t>Flood shelters are cheap to construct</a:t>
            </a:r>
          </a:p>
          <a:p>
            <a:pPr eaLnBrk="1" hangingPunct="1"/>
            <a:r>
              <a:rPr lang="en-US" smtClean="0"/>
              <a:t>Up to half a million Bangladeshi people will lose their land to reservoirs and embankments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Water stored in reservoirs behind dams can be used to water crops (irrigation)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Flood warning systems would give people instructions to people to tell them what to do before, during and after the flood</a:t>
            </a:r>
          </a:p>
        </p:txBody>
      </p:sp>
      <p:pic>
        <p:nvPicPr>
          <p:cNvPr id="8197" name="Picture 6" descr="ID57_cerpII01.jpg                                              000B0DC9Macintosh HD                   C3E350A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671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65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Info Card 4</a:t>
            </a:r>
          </a:p>
        </p:txBody>
      </p:sp>
      <p:sp>
        <p:nvSpPr>
          <p:cNvPr id="9219" name="Rectangle 10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Water stored in reservoirs behind dams can be used to generate cheap electricity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Building dams increases the build up of silt, this can make flooding worse</a:t>
            </a:r>
          </a:p>
        </p:txBody>
      </p:sp>
      <p:pic>
        <p:nvPicPr>
          <p:cNvPr id="9220" name="Picture 12" descr="&#10;photo2.jpg                                                     000B0DC9Macintosh HD                   C3E350A6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5479" r="3726" b="9589"/>
          <a:stretch>
            <a:fillRect/>
          </a:stretch>
        </p:blipFill>
        <p:spPr>
          <a:xfrm>
            <a:off x="152400" y="990600"/>
            <a:ext cx="4114800" cy="2835275"/>
          </a:xfrm>
        </p:spPr>
      </p:pic>
      <p:pic>
        <p:nvPicPr>
          <p:cNvPr id="9221" name="Picture 17" descr="banglariver2.jpg                                               000B0DC9Macintosh HD                   C3E350A6: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t="5479" r="7942" b="12329"/>
          <a:stretch>
            <a:fillRect/>
          </a:stretch>
        </p:blipFill>
        <p:spPr>
          <a:xfrm>
            <a:off x="4495800" y="990600"/>
            <a:ext cx="4495800" cy="2809875"/>
          </a:xfrm>
        </p:spPr>
      </p:pic>
    </p:spTree>
    <p:extLst>
      <p:ext uri="{BB962C8B-B14F-4D97-AF65-F5344CB8AC3E}">
        <p14:creationId xmlns:p14="http://schemas.microsoft.com/office/powerpoint/2010/main" val="2356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0" y="5334000"/>
            <a:ext cx="2133600" cy="1371600"/>
          </a:xfrm>
        </p:spPr>
        <p:txBody>
          <a:bodyPr anchorCtr="1">
            <a:normAutofit fontScale="90000"/>
          </a:bodyPr>
          <a:lstStyle/>
          <a:p>
            <a:pPr eaLnBrk="1" hangingPunct="1"/>
            <a:r>
              <a:rPr lang="en-GB" smtClean="0"/>
              <a:t>Info Card 5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"/>
            <a:ext cx="43434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Embankments strengthen the banks of the river so water stays in the river channel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Embankments stop people fishing on the river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"/>
            <a:ext cx="43434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Help would be given to people to plant crops for next year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Dams control the river flow and hold back the monsoon rainwater in reservoirs</a:t>
            </a:r>
          </a:p>
        </p:txBody>
      </p:sp>
      <p:pic>
        <p:nvPicPr>
          <p:cNvPr id="10245" name="Picture 6" descr="800px-Kaptai_Dam-640x300.jpg                                   000B0DC9Macintosh HD                   C3E350A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24263"/>
            <a:ext cx="6577013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752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400" b="1" dirty="0" smtClean="0">
                <a:latin typeface="+mj-lt"/>
              </a:rPr>
              <a:t>Floods in Bangladesh- Over Many Years, but with a Close Look at 1998 and 2004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371600"/>
            <a:ext cx="8686800" cy="3886200"/>
          </a:xfrm>
        </p:spPr>
        <p:txBody>
          <a:bodyPr/>
          <a:lstStyle/>
          <a:p>
            <a:pPr algn="l" eaLnBrk="1" hangingPunct="1"/>
            <a:r>
              <a:rPr lang="en-US" u="sng" dirty="0" smtClean="0">
                <a:latin typeface="+mj-lt"/>
              </a:rPr>
              <a:t>Learning Objectives:</a:t>
            </a:r>
            <a:endParaRPr lang="en-US" b="0" u="sng" dirty="0" smtClean="0">
              <a:latin typeface="+mj-lt"/>
            </a:endParaRPr>
          </a:p>
          <a:p>
            <a:pPr algn="l" eaLnBrk="1" hangingPunct="1">
              <a:buFontTx/>
              <a:buChar char="•"/>
            </a:pPr>
            <a:r>
              <a:rPr lang="en-US" b="0" dirty="0" smtClean="0">
                <a:solidFill>
                  <a:srgbClr val="8000FF"/>
                </a:solidFill>
                <a:latin typeface="+mj-lt"/>
              </a:rPr>
              <a:t>To be able to describe the location of Bangladesh</a:t>
            </a:r>
          </a:p>
          <a:p>
            <a:pPr algn="l" eaLnBrk="1" hangingPunct="1">
              <a:buFontTx/>
              <a:buChar char="•"/>
            </a:pPr>
            <a:r>
              <a:rPr lang="en-US" b="0" dirty="0" smtClean="0">
                <a:solidFill>
                  <a:srgbClr val="008000"/>
                </a:solidFill>
                <a:latin typeface="+mj-lt"/>
              </a:rPr>
              <a:t>To classify the causes, effects and responses to the floods</a:t>
            </a:r>
          </a:p>
          <a:p>
            <a:pPr algn="l" eaLnBrk="1" hangingPunct="1">
              <a:buFontTx/>
              <a:buChar char="•"/>
            </a:pPr>
            <a:r>
              <a:rPr lang="en-US" b="0" dirty="0" smtClean="0">
                <a:solidFill>
                  <a:srgbClr val="FF0080"/>
                </a:solidFill>
                <a:latin typeface="+mj-lt"/>
              </a:rPr>
              <a:t>To build upon personal learning and thinking skills (PLTS)</a:t>
            </a:r>
            <a:endParaRPr lang="en-US" b="0" u="sng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087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eaLnBrk="1" hangingPunct="1"/>
            <a:r>
              <a:rPr lang="en-GB" smtClean="0"/>
              <a:t>Info Card 6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embankments could be up to 7m high in urban areas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5,000 flood shelters could be built in high risk areas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If people can’t fish it will affect their livelihood</a:t>
            </a:r>
          </a:p>
        </p:txBody>
      </p:sp>
      <p:pic>
        <p:nvPicPr>
          <p:cNvPr id="11268" name="Picture 6" descr="photo-6766.jpg                                                 000B0DC9Macintosh HD                   C3E350A6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300" y="990600"/>
            <a:ext cx="4165600" cy="2776538"/>
          </a:xfrm>
        </p:spPr>
      </p:pic>
      <p:pic>
        <p:nvPicPr>
          <p:cNvPr id="11269" name="Picture 7" descr="14887db.jpg                                                    000B0DC9Macintosh HD                   C3E350A6: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038" y="3929063"/>
            <a:ext cx="4302125" cy="2776537"/>
          </a:xfrm>
        </p:spPr>
      </p:pic>
    </p:spTree>
    <p:extLst>
      <p:ext uri="{BB962C8B-B14F-4D97-AF65-F5344CB8AC3E}">
        <p14:creationId xmlns:p14="http://schemas.microsoft.com/office/powerpoint/2010/main" val="348080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5334000"/>
            <a:ext cx="2133600" cy="1371600"/>
          </a:xfrm>
        </p:spPr>
        <p:txBody>
          <a:bodyPr anchorCtr="1">
            <a:normAutofit fontScale="90000"/>
          </a:bodyPr>
          <a:lstStyle/>
          <a:p>
            <a:pPr eaLnBrk="1" hangingPunct="1"/>
            <a:r>
              <a:rPr lang="en-GB" smtClean="0"/>
              <a:t>Info </a:t>
            </a:r>
            <a:br>
              <a:rPr lang="en-GB" smtClean="0"/>
            </a:br>
            <a:r>
              <a:rPr lang="en-GB" smtClean="0"/>
              <a:t>Card 7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"/>
            <a:ext cx="8839200" cy="36147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Flood warning systems would give early warnings of the floods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People would be taken to safety, given food and medical care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Because this river sediment is very fertile, it is good for growing crops like rice - embankments would stop this</a:t>
            </a:r>
          </a:p>
        </p:txBody>
      </p:sp>
      <p:pic>
        <p:nvPicPr>
          <p:cNvPr id="12292" name="Picture 5" descr="dhaka_bowls_276.jpg                                            000B0DC9Macintosh HD                   C3E350A6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3890963"/>
            <a:ext cx="6019800" cy="2847975"/>
          </a:xfrm>
        </p:spPr>
      </p:pic>
    </p:spTree>
    <p:extLst>
      <p:ext uri="{BB962C8B-B14F-4D97-AF65-F5344CB8AC3E}">
        <p14:creationId xmlns:p14="http://schemas.microsoft.com/office/powerpoint/2010/main" val="267519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eaLnBrk="1" hangingPunct="1"/>
            <a:r>
              <a:rPr lang="en-GB" smtClean="0"/>
              <a:t>Info Card 8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50292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Food, drinking water, tents and medicines would be available after the floods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Not everyone would get the warning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Providing emergency help when the floods arrive</a:t>
            </a:r>
          </a:p>
        </p:txBody>
      </p:sp>
      <p:pic>
        <p:nvPicPr>
          <p:cNvPr id="13316" name="Picture 6" descr="ubm_emergency_radio.jpg                                        000B0DC9Macintosh HD                   C3E350A6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990600"/>
            <a:ext cx="3603625" cy="2400300"/>
          </a:xfrm>
        </p:spPr>
      </p:pic>
      <p:pic>
        <p:nvPicPr>
          <p:cNvPr id="13317" name="Picture 7" descr="Oxfam-emergency-boat#6A648C.jpg                                000B0DC9Macintosh HD                   C3E350A6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59225"/>
            <a:ext cx="3662363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8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eaLnBrk="1" hangingPunct="1"/>
            <a:r>
              <a:rPr lang="en-GB" dirty="0" smtClean="0">
                <a:latin typeface="+mj-lt"/>
              </a:rPr>
              <a:t>Plenary- 8 Mark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Please complete the tasks on the worksheet and then rewrite the 8 mark question in your books in a way that would achieve a level 3 mark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30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Starter</a:t>
            </a:r>
            <a:endParaRPr lang="en-GB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As you watch the video, jot down some questions you have about the Bangladesh Floods in your books</a:t>
            </a:r>
            <a:endParaRPr lang="en-GB" dirty="0">
              <a:latin typeface="+mj-lt"/>
            </a:endParaRPr>
          </a:p>
        </p:txBody>
      </p:sp>
      <p:pic>
        <p:nvPicPr>
          <p:cNvPr id="4" name="Gatm-Bangladesh309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7784" y="3573016"/>
            <a:ext cx="4128120" cy="309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4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08-03-Ind-Pool-Chatty-Ash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0475913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313"/>
            <a:ext cx="5329238" cy="1143000"/>
          </a:xfrm>
        </p:spPr>
        <p:txBody>
          <a:bodyPr/>
          <a:lstStyle/>
          <a:p>
            <a:pPr eaLnBrk="1" hangingPunct="1"/>
            <a:r>
              <a:rPr lang="en-GB" sz="5400" b="1" smtClean="0">
                <a:solidFill>
                  <a:schemeClr val="bg1"/>
                </a:solidFill>
                <a:latin typeface="+mj-lt"/>
              </a:rPr>
              <a:t>3 Great  Rivers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258888" y="4365625"/>
            <a:ext cx="3889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>
                <a:latin typeface="Arial" charset="0"/>
              </a:rPr>
              <a:t>Ganges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age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843213" y="1484313"/>
            <a:ext cx="5545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>
                <a:latin typeface="Arial" charset="0"/>
              </a:rPr>
              <a:t>Brahmaputra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mes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87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211638" y="1125538"/>
            <a:ext cx="3600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 b="1">
                <a:latin typeface="Arial" charset="0"/>
              </a:rPr>
              <a:t>Meghna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7" descr="ganges_brahmaputra_meghna_basin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idents wade through deep flood waters in the port city of Chittag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8429625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42875" y="6211888"/>
            <a:ext cx="8643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Heavy monsoon rains have caused devastation in Bangladesh. The port city of Chittagong has been particularly badly hit.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1094</Words>
  <Application>Microsoft Macintosh PowerPoint</Application>
  <PresentationFormat>On-screen Show (4:3)</PresentationFormat>
  <Paragraphs>175</Paragraphs>
  <Slides>33</Slides>
  <Notes>2</Notes>
  <HiddenSlides>15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Presentation1</vt:lpstr>
      <vt:lpstr>Document</vt:lpstr>
      <vt:lpstr>PowerPoint Presentation</vt:lpstr>
      <vt:lpstr>FLOODING IN BANGLADESH</vt:lpstr>
      <vt:lpstr>Floods in Bangladesh- Over Many Years, but with a Close Look at 1998 and 2004</vt:lpstr>
      <vt:lpstr>Starter</vt:lpstr>
      <vt:lpstr>3 Great  Rivers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</vt:lpstr>
      <vt:lpstr>Classification - an example!</vt:lpstr>
      <vt:lpstr>Classification</vt:lpstr>
      <vt:lpstr>Cast Study Sheet</vt:lpstr>
      <vt:lpstr>Task- Case Study Sheet</vt:lpstr>
      <vt:lpstr>Missing Any Information?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 Card 1</vt:lpstr>
      <vt:lpstr>Info Card 2</vt:lpstr>
      <vt:lpstr>Info Card 3</vt:lpstr>
      <vt:lpstr>Info Card 4</vt:lpstr>
      <vt:lpstr>Info Card 5</vt:lpstr>
      <vt:lpstr>Info Card 6</vt:lpstr>
      <vt:lpstr>Info  Card 7</vt:lpstr>
      <vt:lpstr>Info Card 8</vt:lpstr>
      <vt:lpstr>Plenary- 8 Mark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FLOODING IN BANGLADESH</dc:title>
  <dc:creator>Tim Condon</dc:creator>
  <cp:lastModifiedBy>sarah woodhead</cp:lastModifiedBy>
  <cp:revision>28</cp:revision>
  <dcterms:created xsi:type="dcterms:W3CDTF">2005-04-17T18:33:28Z</dcterms:created>
  <dcterms:modified xsi:type="dcterms:W3CDTF">2013-03-12T23:28:03Z</dcterms:modified>
</cp:coreProperties>
</file>