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2" r:id="rId6"/>
    <p:sldId id="263" r:id="rId7"/>
    <p:sldId id="264" r:id="rId8"/>
    <p:sldId id="265" r:id="rId9"/>
    <p:sldId id="266" r:id="rId10"/>
    <p:sldId id="267" r:id="rId11"/>
    <p:sldId id="268" r:id="rId12"/>
    <p:sldId id="260" r:id="rId13"/>
    <p:sldId id="270" r:id="rId14"/>
    <p:sldId id="269"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74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8EEAE3-3674-4018-B647-EDDA7880ECBC}" type="datetimeFigureOut">
              <a:rPr lang="en-US" smtClean="0"/>
              <a:pPr/>
              <a:t>27/02/2012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92E3E6-B41C-4B1C-8A52-B53DE2EA8E39}" type="slidenum">
              <a:rPr lang="en-GB" smtClean="0"/>
              <a:pPr/>
              <a:t>‹#›</a:t>
            </a:fld>
            <a:endParaRPr lang="en-GB"/>
          </a:p>
        </p:txBody>
      </p:sp>
    </p:spTree>
    <p:extLst>
      <p:ext uri="{BB962C8B-B14F-4D97-AF65-F5344CB8AC3E}">
        <p14:creationId xmlns:p14="http://schemas.microsoft.com/office/powerpoint/2010/main" val="310230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F2844-7169-4D12-8A76-FC51F8E0B629}" type="datetimeFigureOut">
              <a:rPr lang="en-US" smtClean="0"/>
              <a:pPr/>
              <a:t>27/02/2012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81BB0-BDAC-4CF2-87C7-B700C4013656}" type="slidenum">
              <a:rPr lang="en-GB" smtClean="0"/>
              <a:pPr/>
              <a:t>‹#›</a:t>
            </a:fld>
            <a:endParaRPr lang="en-GB"/>
          </a:p>
        </p:txBody>
      </p:sp>
    </p:spTree>
    <p:extLst>
      <p:ext uri="{BB962C8B-B14F-4D97-AF65-F5344CB8AC3E}">
        <p14:creationId xmlns:p14="http://schemas.microsoft.com/office/powerpoint/2010/main" val="258906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7381BB0-BDAC-4CF2-87C7-B700C4013656}"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Introduction:</a:t>
            </a:r>
          </a:p>
          <a:p>
            <a:r>
              <a:rPr lang="en-GB" dirty="0" smtClean="0"/>
              <a:t>This</a:t>
            </a:r>
            <a:r>
              <a:rPr lang="en-GB" baseline="0" dirty="0" smtClean="0"/>
              <a:t> map shows the locations of the world’s major tropical rainforests.</a:t>
            </a:r>
          </a:p>
          <a:p>
            <a:r>
              <a:rPr lang="en-GB" baseline="0" dirty="0" smtClean="0"/>
              <a:t>Who can remember why we use the word tropical? (Tropic of Cancer, above. Tropic of Capricorn, below.)</a:t>
            </a:r>
          </a:p>
          <a:p>
            <a:r>
              <a:rPr lang="en-GB" baseline="0" dirty="0" smtClean="0"/>
              <a:t>The tropical rainforests are between the tropics and are close to the Equator. It is usually very hot there and very humid. You do not get Autumn, Winter, Summer and Spring. </a:t>
            </a:r>
          </a:p>
          <a:p>
            <a:r>
              <a:rPr lang="en-GB" baseline="0" dirty="0" smtClean="0"/>
              <a:t>What you are going to do is use an atlas to locate the different continents and countries of the major rainforests.</a:t>
            </a:r>
          </a:p>
          <a:p>
            <a:r>
              <a:rPr lang="en-GB" baseline="0" dirty="0" smtClean="0"/>
              <a:t>MODEL USING ATLAS. Some of you will use a globe instead. WRITE UP SUCCESS CRITERIA FOR USING ATLASES.</a:t>
            </a:r>
          </a:p>
          <a:p>
            <a:r>
              <a:rPr lang="en-GB" baseline="0" dirty="0" smtClean="0"/>
              <a:t>There are maps on your tables. Name the continents which have tropical rainforests, and name the countries.</a:t>
            </a:r>
            <a:endParaRPr lang="en-GB" dirty="0"/>
          </a:p>
        </p:txBody>
      </p:sp>
      <p:sp>
        <p:nvSpPr>
          <p:cNvPr id="4" name="Slide Number Placeholder 3"/>
          <p:cNvSpPr>
            <a:spLocks noGrp="1"/>
          </p:cNvSpPr>
          <p:nvPr>
            <p:ph type="sldNum" sz="quarter" idx="10"/>
          </p:nvPr>
        </p:nvSpPr>
        <p:spPr/>
        <p:txBody>
          <a:bodyPr/>
          <a:lstStyle/>
          <a:p>
            <a:fld id="{67381BB0-BDAC-4CF2-87C7-B700C401365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Assessment for Learning:</a:t>
            </a:r>
            <a:r>
              <a:rPr lang="en-GB" baseline="0" dirty="0" smtClean="0"/>
              <a:t> Children who need to change much to go to Mrs </a:t>
            </a:r>
            <a:r>
              <a:rPr lang="en-GB" baseline="0" dirty="0" err="1" smtClean="0"/>
              <a:t>Charlesworth</a:t>
            </a:r>
            <a:r>
              <a:rPr lang="en-GB" baseline="0" dirty="0" smtClean="0"/>
              <a:t> to check their work.</a:t>
            </a:r>
          </a:p>
          <a:p>
            <a:endParaRPr lang="en-GB" baseline="0" dirty="0" smtClean="0"/>
          </a:p>
          <a:p>
            <a:r>
              <a:rPr lang="en-GB" baseline="0" dirty="0" smtClean="0"/>
              <a:t>Rest of children to return to carpet.</a:t>
            </a:r>
            <a:endParaRPr lang="en-GB" dirty="0"/>
          </a:p>
        </p:txBody>
      </p:sp>
      <p:sp>
        <p:nvSpPr>
          <p:cNvPr id="4" name="Slide Number Placeholder 3"/>
          <p:cNvSpPr>
            <a:spLocks noGrp="1"/>
          </p:cNvSpPr>
          <p:nvPr>
            <p:ph type="sldNum" sz="quarter" idx="10"/>
          </p:nvPr>
        </p:nvSpPr>
        <p:spPr/>
        <p:txBody>
          <a:bodyPr/>
          <a:lstStyle/>
          <a:p>
            <a:fld id="{67381BB0-BDAC-4CF2-87C7-B700C401365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Invite children to sit</a:t>
            </a:r>
            <a:r>
              <a:rPr lang="en-GB" baseline="0" dirty="0" smtClean="0"/>
              <a:t> down.</a:t>
            </a:r>
          </a:p>
          <a:p>
            <a:r>
              <a:rPr lang="en-GB" baseline="0" dirty="0" smtClean="0"/>
              <a:t>Each child needs a whiteboard and pen to make notes from the video clips. Divide whiteboard into 2 sections, 1 for each video clip.</a:t>
            </a:r>
            <a:endParaRPr lang="en-GB" dirty="0"/>
          </a:p>
        </p:txBody>
      </p:sp>
      <p:sp>
        <p:nvSpPr>
          <p:cNvPr id="4" name="Slide Number Placeholder 3"/>
          <p:cNvSpPr>
            <a:spLocks noGrp="1"/>
          </p:cNvSpPr>
          <p:nvPr>
            <p:ph type="sldNum" sz="quarter" idx="10"/>
          </p:nvPr>
        </p:nvSpPr>
        <p:spPr/>
        <p:txBody>
          <a:bodyPr/>
          <a:lstStyle/>
          <a:p>
            <a:fld id="{67381BB0-BDAC-4CF2-87C7-B700C401365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Compare</a:t>
            </a:r>
            <a:r>
              <a:rPr lang="en-GB" baseline="0" dirty="0" smtClean="0"/>
              <a:t> photograph and diagram</a:t>
            </a:r>
            <a:endParaRPr lang="en-GB" dirty="0"/>
          </a:p>
        </p:txBody>
      </p:sp>
      <p:sp>
        <p:nvSpPr>
          <p:cNvPr id="4" name="Slide Number Placeholder 3"/>
          <p:cNvSpPr>
            <a:spLocks noGrp="1"/>
          </p:cNvSpPr>
          <p:nvPr>
            <p:ph type="sldNum" sz="quarter" idx="10"/>
          </p:nvPr>
        </p:nvSpPr>
        <p:spPr/>
        <p:txBody>
          <a:bodyPr/>
          <a:lstStyle/>
          <a:p>
            <a:fld id="{67381BB0-BDAC-4CF2-87C7-B700C4013656}"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461DD-DF5F-4FC8-B28D-571C0DA5213F}" type="datetimeFigureOut">
              <a:rPr lang="en-US" smtClean="0"/>
              <a:pPr/>
              <a:t>27/02/2012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BC3653-D8D3-4850-9E26-2BF8E4E44CB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461DD-DF5F-4FC8-B28D-571C0DA5213F}" type="datetimeFigureOut">
              <a:rPr lang="en-US" smtClean="0"/>
              <a:pPr/>
              <a:t>27/02/2012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C3653-D8D3-4850-9E26-2BF8E4E44CB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file://localhost/Volumes/NO%20NAME/28022012/Orangutan%20Orang-utans%20in%20wild%20-%20national%20geographical.wmv" TargetMode="Externa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MG7vx9NMDs4&amp;feature=g-upl&amp;context=G234fe9dAUAAAAAAAAA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xml"/><Relationship Id="rId5" Type="http://schemas.openxmlformats.org/officeDocument/2006/relationships/image" Target="../media/image2.gif"/><Relationship Id="rId6"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q6N9bKwG5o&amp;feature=related" TargetMode="External"/><Relationship Id="rId4" Type="http://schemas.openxmlformats.org/officeDocument/2006/relationships/image" Target="../media/image4.jpeg"/><Relationship Id="rId5" Type="http://schemas.openxmlformats.org/officeDocument/2006/relationships/hyperlink" Target="file://localhost/Volumes/NO%20NAME/28022012/Rainforest%20-%20the%20lion%20sleeps%20tonight.wmv"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642918"/>
            <a:ext cx="7858180" cy="175432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a:t>
            </a:r>
          </a:p>
          <a:p>
            <a:endParaRPr lang="en-GB" dirty="0">
              <a:latin typeface="Comic Sans MS" pitchFamily="66" charset="0"/>
            </a:endParaRPr>
          </a:p>
          <a:p>
            <a:r>
              <a:rPr lang="en-GB" dirty="0" smtClean="0">
                <a:latin typeface="Comic Sans MS" pitchFamily="66" charset="0"/>
              </a:rPr>
              <a:t>1. To use atlases and globes to find the location of the main tropical rainforests.</a:t>
            </a:r>
          </a:p>
          <a:p>
            <a:endParaRPr lang="en-GB" dirty="0">
              <a:latin typeface="Comic Sans MS" pitchFamily="66" charset="0"/>
            </a:endParaRPr>
          </a:p>
          <a:p>
            <a:r>
              <a:rPr lang="en-GB" dirty="0" smtClean="0">
                <a:latin typeface="Comic Sans MS" pitchFamily="66" charset="0"/>
              </a:rPr>
              <a:t>Extension: To use co-ordinates to locate rainforests.</a:t>
            </a:r>
          </a:p>
        </p:txBody>
      </p:sp>
      <p:sp>
        <p:nvSpPr>
          <p:cNvPr id="5" name="TextBox 4"/>
          <p:cNvSpPr txBox="1"/>
          <p:nvPr/>
        </p:nvSpPr>
        <p:spPr>
          <a:xfrm>
            <a:off x="714348" y="2857496"/>
            <a:ext cx="7858180"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a:t>
            </a:r>
          </a:p>
          <a:p>
            <a:endParaRPr lang="en-GB" dirty="0">
              <a:latin typeface="Comic Sans MS" pitchFamily="66" charset="0"/>
            </a:endParaRPr>
          </a:p>
          <a:p>
            <a:r>
              <a:rPr lang="en-GB" dirty="0" smtClean="0">
                <a:latin typeface="Comic Sans MS" pitchFamily="66" charset="0"/>
              </a:rPr>
              <a:t>2. To label a diagram of the rainforest layers</a:t>
            </a:r>
          </a:p>
        </p:txBody>
      </p:sp>
      <p:sp>
        <p:nvSpPr>
          <p:cNvPr id="6" name="TextBox 5"/>
          <p:cNvSpPr txBox="1"/>
          <p:nvPr/>
        </p:nvSpPr>
        <p:spPr>
          <a:xfrm>
            <a:off x="755576" y="4365104"/>
            <a:ext cx="785818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a:t>
            </a:r>
          </a:p>
          <a:p>
            <a:endParaRPr lang="en-GB" dirty="0">
              <a:latin typeface="Comic Sans MS" pitchFamily="66" charset="0"/>
            </a:endParaRPr>
          </a:p>
          <a:p>
            <a:r>
              <a:rPr lang="en-GB" dirty="0">
                <a:latin typeface="Comic Sans MS" pitchFamily="66" charset="0"/>
              </a:rPr>
              <a:t>3</a:t>
            </a:r>
            <a:r>
              <a:rPr lang="en-GB" dirty="0" smtClean="0">
                <a:latin typeface="Comic Sans MS" pitchFamily="66" charset="0"/>
              </a:rPr>
              <a:t>. To recognise the impact that buying products made using palm oil has on the rainforest and the animals that live in it.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8600" y="304800"/>
            <a:ext cx="6137731" cy="1754327"/>
          </a:xfrm>
          <a:prstGeom prst="rect">
            <a:avLst/>
          </a:prstGeom>
          <a:solidFill>
            <a:schemeClr val="accent4"/>
          </a:solidFill>
          <a:ln>
            <a:noFill/>
          </a:ln>
          <a:effectLst/>
        </p:spPr>
        <p:txBody>
          <a:bodyPr wrap="none">
            <a:spAutoFit/>
          </a:bodyPr>
          <a:lstStyle/>
          <a:p>
            <a:r>
              <a:rPr lang="en-GB" b="1" dirty="0">
                <a:solidFill>
                  <a:srgbClr val="FFFFFF"/>
                </a:solidFill>
                <a:latin typeface="Arial" charset="0"/>
              </a:rPr>
              <a:t>Canopy layer</a:t>
            </a:r>
            <a:r>
              <a:rPr lang="en-GB" dirty="0">
                <a:solidFill>
                  <a:srgbClr val="FFFFFF"/>
                </a:solidFill>
                <a:latin typeface="Arial" charset="0"/>
              </a:rPr>
              <a:t>  - formed by the crowns of the tall trees and </a:t>
            </a:r>
          </a:p>
          <a:p>
            <a:r>
              <a:rPr lang="en-GB" dirty="0">
                <a:solidFill>
                  <a:srgbClr val="FFFFFF"/>
                </a:solidFill>
                <a:latin typeface="Arial" charset="0"/>
              </a:rPr>
              <a:t>contains a mass of branches, Leaves, flowers and fruit. </a:t>
            </a:r>
          </a:p>
          <a:p>
            <a:r>
              <a:rPr lang="en-GB" dirty="0">
                <a:solidFill>
                  <a:srgbClr val="FFFFFF"/>
                </a:solidFill>
                <a:latin typeface="Arial" charset="0"/>
              </a:rPr>
              <a:t>Conditions in the canopy vary, and include: </a:t>
            </a:r>
          </a:p>
          <a:p>
            <a:pPr>
              <a:buFontTx/>
              <a:buChar char="•"/>
            </a:pPr>
            <a:r>
              <a:rPr lang="en-GB" dirty="0">
                <a:solidFill>
                  <a:srgbClr val="FFFFFF"/>
                </a:solidFill>
                <a:latin typeface="Arial" charset="0"/>
              </a:rPr>
              <a:t>Hot sunshine </a:t>
            </a:r>
          </a:p>
          <a:p>
            <a:pPr>
              <a:buFontTx/>
              <a:buChar char="•"/>
            </a:pPr>
            <a:r>
              <a:rPr lang="en-GB" dirty="0">
                <a:solidFill>
                  <a:srgbClr val="FFFFFF"/>
                </a:solidFill>
                <a:latin typeface="Arial" charset="0"/>
              </a:rPr>
              <a:t>Heavy rainfall </a:t>
            </a:r>
          </a:p>
          <a:p>
            <a:pPr>
              <a:buFontTx/>
              <a:buChar char="•"/>
            </a:pPr>
            <a:r>
              <a:rPr lang="en-GB" dirty="0">
                <a:solidFill>
                  <a:srgbClr val="FFFFFF"/>
                </a:solidFill>
                <a:latin typeface="Arial" charset="0"/>
              </a:rPr>
              <a:t>Tropical storms </a:t>
            </a:r>
          </a:p>
        </p:txBody>
      </p:sp>
      <p:sp>
        <p:nvSpPr>
          <p:cNvPr id="5123" name="Text Box 3"/>
          <p:cNvSpPr txBox="1">
            <a:spLocks noChangeArrowheads="1"/>
          </p:cNvSpPr>
          <p:nvPr/>
        </p:nvSpPr>
        <p:spPr bwMode="auto">
          <a:xfrm>
            <a:off x="228600" y="2667000"/>
            <a:ext cx="8075613" cy="2308324"/>
          </a:xfrm>
          <a:prstGeom prst="rect">
            <a:avLst/>
          </a:prstGeom>
          <a:solidFill>
            <a:schemeClr val="accent4"/>
          </a:solidFill>
          <a:ln>
            <a:noFill/>
          </a:ln>
          <a:effectLst/>
        </p:spPr>
        <p:txBody>
          <a:bodyPr>
            <a:spAutoFit/>
          </a:bodyPr>
          <a:lstStyle/>
          <a:p>
            <a:r>
              <a:rPr lang="en-GB" b="1" dirty="0">
                <a:solidFill>
                  <a:srgbClr val="FFFFFF"/>
                </a:solidFill>
                <a:latin typeface="Arial" charset="0"/>
              </a:rPr>
              <a:t>Middle layer</a:t>
            </a:r>
            <a:r>
              <a:rPr lang="en-GB" dirty="0">
                <a:solidFill>
                  <a:srgbClr val="FFFFFF"/>
                </a:solidFill>
                <a:latin typeface="Arial" charset="0"/>
              </a:rPr>
              <a:t>  - the Vegetation here is more sparse. The trees tend to have pointed crowns and, when a giant tree falls, they grow quickly to fill a gap in the canopy</a:t>
            </a:r>
          </a:p>
          <a:p>
            <a:r>
              <a:rPr lang="en-GB" dirty="0">
                <a:solidFill>
                  <a:srgbClr val="FFFFFF"/>
                </a:solidFill>
                <a:latin typeface="Arial" charset="0"/>
              </a:rPr>
              <a:t>Conditions within the forest on more or less constant: </a:t>
            </a:r>
          </a:p>
          <a:p>
            <a:pPr>
              <a:buFontTx/>
              <a:buChar char="•"/>
            </a:pPr>
            <a:r>
              <a:rPr lang="en-GB" dirty="0">
                <a:solidFill>
                  <a:srgbClr val="FFFFFF"/>
                </a:solidFill>
                <a:latin typeface="Arial" charset="0"/>
              </a:rPr>
              <a:t>There is little variation in temperature </a:t>
            </a:r>
          </a:p>
          <a:p>
            <a:pPr>
              <a:buFontTx/>
              <a:buChar char="•"/>
            </a:pPr>
            <a:r>
              <a:rPr lang="en-GB" dirty="0">
                <a:solidFill>
                  <a:srgbClr val="FFFFFF"/>
                </a:solidFill>
                <a:latin typeface="Arial" charset="0"/>
              </a:rPr>
              <a:t>The air is moist and still </a:t>
            </a:r>
          </a:p>
          <a:p>
            <a:pPr>
              <a:buFontTx/>
              <a:buChar char="•"/>
            </a:pPr>
            <a:r>
              <a:rPr lang="en-GB" dirty="0">
                <a:solidFill>
                  <a:srgbClr val="FFFFFF"/>
                </a:solidFill>
                <a:latin typeface="Arial" charset="0"/>
              </a:rPr>
              <a:t>Rain on the canopy drips to the forest floor several minutes later </a:t>
            </a:r>
          </a:p>
          <a:p>
            <a:pPr>
              <a:buFontTx/>
              <a:buChar char="•"/>
            </a:pPr>
            <a:r>
              <a:rPr lang="en-GB" dirty="0">
                <a:solidFill>
                  <a:srgbClr val="FFFFFF"/>
                </a:solidFill>
                <a:latin typeface="Arial" charset="0"/>
              </a:rPr>
              <a:t>A breeze is rare, even during storms  </a:t>
            </a:r>
          </a:p>
        </p:txBody>
      </p:sp>
    </p:spTree>
    <p:extLst>
      <p:ext uri="{BB962C8B-B14F-4D97-AF65-F5344CB8AC3E}">
        <p14:creationId xmlns:p14="http://schemas.microsoft.com/office/powerpoint/2010/main" val="41450044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914400"/>
            <a:ext cx="8458200" cy="3693319"/>
          </a:xfrm>
          <a:prstGeom prst="rect">
            <a:avLst/>
          </a:prstGeom>
          <a:solidFill>
            <a:schemeClr val="accent4"/>
          </a:solidFill>
          <a:ln>
            <a:noFill/>
          </a:ln>
          <a:effectLst/>
        </p:spPr>
        <p:txBody>
          <a:bodyPr>
            <a:spAutoFit/>
          </a:bodyPr>
          <a:lstStyle/>
          <a:p>
            <a:r>
              <a:rPr lang="en-GB" b="1" dirty="0">
                <a:solidFill>
                  <a:srgbClr val="FFFFFF"/>
                </a:solidFill>
                <a:latin typeface="Arial" charset="0"/>
              </a:rPr>
              <a:t>Shrub layer</a:t>
            </a:r>
            <a:r>
              <a:rPr lang="en-GB" dirty="0">
                <a:solidFill>
                  <a:srgbClr val="FFFFFF"/>
                </a:solidFill>
                <a:latin typeface="Arial" charset="0"/>
              </a:rPr>
              <a:t>  - scattered shrubs, saplings (young trees) and 			ferns.</a:t>
            </a:r>
          </a:p>
          <a:p>
            <a:r>
              <a:rPr lang="en-GB" dirty="0">
                <a:solidFill>
                  <a:srgbClr val="FFFFFF"/>
                </a:solidFill>
                <a:latin typeface="Arial" charset="0"/>
              </a:rPr>
              <a:t> </a:t>
            </a:r>
          </a:p>
          <a:p>
            <a:endParaRPr lang="en-GB" dirty="0">
              <a:solidFill>
                <a:srgbClr val="FFFFFF"/>
              </a:solidFill>
              <a:latin typeface="Arial" charset="0"/>
            </a:endParaRPr>
          </a:p>
          <a:p>
            <a:r>
              <a:rPr lang="en-GB" b="1" dirty="0">
                <a:solidFill>
                  <a:srgbClr val="FFFFFF"/>
                </a:solidFill>
                <a:latin typeface="Arial" charset="0"/>
              </a:rPr>
              <a:t>Herb layer</a:t>
            </a:r>
            <a:r>
              <a:rPr lang="en-GB" dirty="0">
                <a:solidFill>
                  <a:srgbClr val="FFFFFF"/>
                </a:solidFill>
                <a:latin typeface="Arial" charset="0"/>
              </a:rPr>
              <a:t>  - a few non-woody, soft stemmed plants with 			thin leaves. </a:t>
            </a:r>
          </a:p>
          <a:p>
            <a:endParaRPr lang="en-GB" dirty="0">
              <a:solidFill>
                <a:srgbClr val="FFFFFF"/>
              </a:solidFill>
              <a:latin typeface="Arial" charset="0"/>
            </a:endParaRPr>
          </a:p>
          <a:p>
            <a:endParaRPr lang="en-GB" dirty="0">
              <a:solidFill>
                <a:srgbClr val="FFFFFF"/>
              </a:solidFill>
              <a:latin typeface="Arial" charset="0"/>
            </a:endParaRPr>
          </a:p>
          <a:p>
            <a:r>
              <a:rPr lang="en-GB" b="1" dirty="0">
                <a:solidFill>
                  <a:srgbClr val="FFFFFF"/>
                </a:solidFill>
                <a:latin typeface="Arial" charset="0"/>
              </a:rPr>
              <a:t>Leaf litter</a:t>
            </a:r>
            <a:r>
              <a:rPr lang="en-GB" dirty="0">
                <a:solidFill>
                  <a:srgbClr val="FFFFFF"/>
                </a:solidFill>
                <a:latin typeface="Arial" charset="0"/>
              </a:rPr>
              <a:t>  -    thin layer covers the forest floor.</a:t>
            </a:r>
          </a:p>
          <a:p>
            <a:endParaRPr lang="en-GB" dirty="0">
              <a:solidFill>
                <a:srgbClr val="FFFFFF"/>
              </a:solidFill>
              <a:latin typeface="Arial" charset="0"/>
            </a:endParaRPr>
          </a:p>
          <a:p>
            <a:endParaRPr lang="en-GB" dirty="0">
              <a:solidFill>
                <a:srgbClr val="FFFFFF"/>
              </a:solidFill>
              <a:latin typeface="Arial" charset="0"/>
            </a:endParaRPr>
          </a:p>
          <a:p>
            <a:r>
              <a:rPr lang="en-GB" b="1" dirty="0">
                <a:solidFill>
                  <a:srgbClr val="FFFFFF"/>
                </a:solidFill>
                <a:latin typeface="Arial" charset="0"/>
              </a:rPr>
              <a:t>Soil layer</a:t>
            </a:r>
            <a:r>
              <a:rPr lang="en-GB" dirty="0">
                <a:solidFill>
                  <a:srgbClr val="FFFFFF"/>
                </a:solidFill>
                <a:latin typeface="Arial" charset="0"/>
              </a:rPr>
              <a:t>  -     most roots growing the top 10 centimetres </a:t>
            </a:r>
          </a:p>
          <a:p>
            <a:r>
              <a:rPr lang="en-GB" dirty="0">
                <a:solidFill>
                  <a:srgbClr val="FFFFFF"/>
                </a:solidFill>
                <a:latin typeface="Arial" charset="0"/>
              </a:rPr>
              <a:t>                        whether nutrients are found. </a:t>
            </a:r>
          </a:p>
        </p:txBody>
      </p:sp>
    </p:spTree>
    <p:extLst>
      <p:ext uri="{BB962C8B-B14F-4D97-AF65-F5344CB8AC3E}">
        <p14:creationId xmlns:p14="http://schemas.microsoft.com/office/powerpoint/2010/main" val="4206746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www.tigerhomes.org/animal/images/rainforest-layers.gif"/>
          <p:cNvPicPr>
            <a:picLocks noChangeAspect="1" noChangeArrowheads="1"/>
          </p:cNvPicPr>
          <p:nvPr/>
        </p:nvPicPr>
        <p:blipFill>
          <a:blip r:embed="rId3" cstate="print"/>
          <a:srcRect/>
          <a:stretch>
            <a:fillRect/>
          </a:stretch>
        </p:blipFill>
        <p:spPr bwMode="auto">
          <a:xfrm>
            <a:off x="571472" y="1000108"/>
            <a:ext cx="3544516" cy="557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500034" y="428604"/>
            <a:ext cx="835824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We need to label this diagram of the different layers of the rainforest.</a:t>
            </a:r>
          </a:p>
        </p:txBody>
      </p:sp>
      <p:sp>
        <p:nvSpPr>
          <p:cNvPr id="6" name="TextBox 5"/>
          <p:cNvSpPr txBox="1"/>
          <p:nvPr/>
        </p:nvSpPr>
        <p:spPr>
          <a:xfrm>
            <a:off x="214282" y="6215082"/>
            <a:ext cx="207170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GB" dirty="0" smtClean="0">
              <a:latin typeface="Comic Sans MS" pitchFamily="66" charset="0"/>
            </a:endParaRPr>
          </a:p>
        </p:txBody>
      </p:sp>
      <p:sp>
        <p:nvSpPr>
          <p:cNvPr id="10" name="TextBox 9"/>
          <p:cNvSpPr txBox="1"/>
          <p:nvPr/>
        </p:nvSpPr>
        <p:spPr>
          <a:xfrm>
            <a:off x="214282" y="4286256"/>
            <a:ext cx="207170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GB" dirty="0" smtClean="0">
              <a:latin typeface="Comic Sans MS" pitchFamily="66" charset="0"/>
            </a:endParaRPr>
          </a:p>
        </p:txBody>
      </p:sp>
      <p:sp>
        <p:nvSpPr>
          <p:cNvPr id="11" name="TextBox 10"/>
          <p:cNvSpPr txBox="1"/>
          <p:nvPr/>
        </p:nvSpPr>
        <p:spPr>
          <a:xfrm>
            <a:off x="285720" y="2643182"/>
            <a:ext cx="207170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GB" dirty="0" smtClean="0">
              <a:latin typeface="Comic Sans MS" pitchFamily="66" charset="0"/>
            </a:endParaRPr>
          </a:p>
        </p:txBody>
      </p:sp>
      <p:sp>
        <p:nvSpPr>
          <p:cNvPr id="12" name="TextBox 11"/>
          <p:cNvSpPr txBox="1"/>
          <p:nvPr/>
        </p:nvSpPr>
        <p:spPr>
          <a:xfrm>
            <a:off x="285720" y="1357298"/>
            <a:ext cx="207170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endParaRPr lang="en-GB" dirty="0" smtClean="0">
              <a:latin typeface="Comic Sans MS" pitchFamily="66" charset="0"/>
            </a:endParaRPr>
          </a:p>
        </p:txBody>
      </p:sp>
      <p:pic>
        <p:nvPicPr>
          <p:cNvPr id="21512" name="Picture 8" descr="http://www.freewebs.com/sl3rainforest/layers%20of%20rainforest.jpg"/>
          <p:cNvPicPr>
            <a:picLocks noChangeAspect="1" noChangeArrowheads="1"/>
          </p:cNvPicPr>
          <p:nvPr/>
        </p:nvPicPr>
        <p:blipFill>
          <a:blip r:embed="rId4" cstate="print"/>
          <a:srcRect/>
          <a:stretch>
            <a:fillRect/>
          </a:stretch>
        </p:blipFill>
        <p:spPr bwMode="auto">
          <a:xfrm>
            <a:off x="4643438" y="1071546"/>
            <a:ext cx="4119558" cy="557788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wipe(down)">
                                      <p:cBhvr>
                                        <p:cTn id="31" dur="580">
                                          <p:stCondLst>
                                            <p:cond delay="0"/>
                                          </p:stCondLst>
                                        </p:cTn>
                                        <p:tgtEl>
                                          <p:spTgt spid="21512"/>
                                        </p:tgtEl>
                                      </p:cBhvr>
                                    </p:animEffect>
                                    <p:anim calcmode="lin" valueType="num">
                                      <p:cBhvr>
                                        <p:cTn id="32" dur="1822" tmFilter="0,0; 0.14,0.36; 0.43,0.73; 0.71,0.91; 1.0,1.0">
                                          <p:stCondLst>
                                            <p:cond delay="0"/>
                                          </p:stCondLst>
                                        </p:cTn>
                                        <p:tgtEl>
                                          <p:spTgt spid="215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15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15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15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1512"/>
                                        </p:tgtEl>
                                        <p:attrNameLst>
                                          <p:attrName>ppt_y</p:attrName>
                                        </p:attrNameLst>
                                      </p:cBhvr>
                                      <p:tavLst>
                                        <p:tav tm="0" fmla="#ppt_y-sin(pi*$)/81">
                                          <p:val>
                                            <p:fltVal val="0"/>
                                          </p:val>
                                        </p:tav>
                                        <p:tav tm="100000">
                                          <p:val>
                                            <p:fltVal val="1"/>
                                          </p:val>
                                        </p:tav>
                                      </p:tavLst>
                                    </p:anim>
                                    <p:animScale>
                                      <p:cBhvr>
                                        <p:cTn id="37" dur="26">
                                          <p:stCondLst>
                                            <p:cond delay="650"/>
                                          </p:stCondLst>
                                        </p:cTn>
                                        <p:tgtEl>
                                          <p:spTgt spid="21512"/>
                                        </p:tgtEl>
                                      </p:cBhvr>
                                      <p:to x="100000" y="60000"/>
                                    </p:animScale>
                                    <p:animScale>
                                      <p:cBhvr>
                                        <p:cTn id="38" dur="166" decel="50000">
                                          <p:stCondLst>
                                            <p:cond delay="676"/>
                                          </p:stCondLst>
                                        </p:cTn>
                                        <p:tgtEl>
                                          <p:spTgt spid="21512"/>
                                        </p:tgtEl>
                                      </p:cBhvr>
                                      <p:to x="100000" y="100000"/>
                                    </p:animScale>
                                    <p:animScale>
                                      <p:cBhvr>
                                        <p:cTn id="39" dur="26">
                                          <p:stCondLst>
                                            <p:cond delay="1312"/>
                                          </p:stCondLst>
                                        </p:cTn>
                                        <p:tgtEl>
                                          <p:spTgt spid="21512"/>
                                        </p:tgtEl>
                                      </p:cBhvr>
                                      <p:to x="100000" y="80000"/>
                                    </p:animScale>
                                    <p:animScale>
                                      <p:cBhvr>
                                        <p:cTn id="40" dur="166" decel="50000">
                                          <p:stCondLst>
                                            <p:cond delay="1338"/>
                                          </p:stCondLst>
                                        </p:cTn>
                                        <p:tgtEl>
                                          <p:spTgt spid="21512"/>
                                        </p:tgtEl>
                                      </p:cBhvr>
                                      <p:to x="100000" y="100000"/>
                                    </p:animScale>
                                    <p:animScale>
                                      <p:cBhvr>
                                        <p:cTn id="41" dur="26">
                                          <p:stCondLst>
                                            <p:cond delay="1642"/>
                                          </p:stCondLst>
                                        </p:cTn>
                                        <p:tgtEl>
                                          <p:spTgt spid="21512"/>
                                        </p:tgtEl>
                                      </p:cBhvr>
                                      <p:to x="100000" y="90000"/>
                                    </p:animScale>
                                    <p:animScale>
                                      <p:cBhvr>
                                        <p:cTn id="42" dur="166" decel="50000">
                                          <p:stCondLst>
                                            <p:cond delay="1668"/>
                                          </p:stCondLst>
                                        </p:cTn>
                                        <p:tgtEl>
                                          <p:spTgt spid="21512"/>
                                        </p:tgtEl>
                                      </p:cBhvr>
                                      <p:to x="100000" y="100000"/>
                                    </p:animScale>
                                    <p:animScale>
                                      <p:cBhvr>
                                        <p:cTn id="43" dur="26">
                                          <p:stCondLst>
                                            <p:cond delay="1808"/>
                                          </p:stCondLst>
                                        </p:cTn>
                                        <p:tgtEl>
                                          <p:spTgt spid="21512"/>
                                        </p:tgtEl>
                                      </p:cBhvr>
                                      <p:to x="100000" y="95000"/>
                                    </p:animScale>
                                    <p:animScale>
                                      <p:cBhvr>
                                        <p:cTn id="44" dur="166" decel="50000">
                                          <p:stCondLst>
                                            <p:cond delay="1834"/>
                                          </p:stCondLst>
                                        </p:cTn>
                                        <p:tgtEl>
                                          <p:spTgt spid="215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914400"/>
            <a:ext cx="8458200" cy="1323439"/>
          </a:xfrm>
          <a:prstGeom prst="rect">
            <a:avLst/>
          </a:prstGeom>
          <a:solidFill>
            <a:schemeClr val="accent4"/>
          </a:solidFill>
          <a:ln>
            <a:noFill/>
          </a:ln>
          <a:effectLst/>
        </p:spPr>
        <p:txBody>
          <a:bodyPr>
            <a:spAutoFit/>
          </a:bodyPr>
          <a:lstStyle/>
          <a:p>
            <a:pPr algn="ctr"/>
            <a:r>
              <a:rPr lang="en-GB" sz="4000" b="1" dirty="0" smtClean="0">
                <a:solidFill>
                  <a:srgbClr val="FFFFFF"/>
                </a:solidFill>
                <a:latin typeface="Arial" charset="0"/>
              </a:rPr>
              <a:t>Quick show of hands… who likes crisps?</a:t>
            </a:r>
            <a:endParaRPr lang="en-GB" sz="4000" dirty="0">
              <a:solidFill>
                <a:srgbClr val="FFFFFF"/>
              </a:solidFill>
              <a:latin typeface="Arial" charset="0"/>
            </a:endParaRPr>
          </a:p>
        </p:txBody>
      </p:sp>
    </p:spTree>
    <p:extLst>
      <p:ext uri="{BB962C8B-B14F-4D97-AF65-F5344CB8AC3E}">
        <p14:creationId xmlns:p14="http://schemas.microsoft.com/office/powerpoint/2010/main" val="2386985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188640"/>
            <a:ext cx="8458200" cy="6463309"/>
          </a:xfrm>
          <a:prstGeom prst="rect">
            <a:avLst/>
          </a:prstGeom>
          <a:solidFill>
            <a:schemeClr val="accent4"/>
          </a:solidFill>
          <a:ln>
            <a:noFill/>
          </a:ln>
          <a:effectLst/>
        </p:spPr>
        <p:txBody>
          <a:bodyPr>
            <a:spAutoFit/>
          </a:bodyPr>
          <a:lstStyle/>
          <a:p>
            <a:pPr algn="ctr"/>
            <a:r>
              <a:rPr lang="en-GB" b="1" u="sng" dirty="0" smtClean="0">
                <a:solidFill>
                  <a:srgbClr val="FFFFFF"/>
                </a:solidFill>
                <a:latin typeface="Arial" charset="0"/>
              </a:rPr>
              <a:t>Orang-utan info</a:t>
            </a:r>
          </a:p>
          <a:p>
            <a:endParaRPr lang="en-GB" b="1" dirty="0">
              <a:solidFill>
                <a:srgbClr val="FFFFFF"/>
              </a:solidFill>
              <a:latin typeface="Arial" charset="0"/>
            </a:endParaRPr>
          </a:p>
          <a:p>
            <a:endParaRPr lang="en-GB" b="1" dirty="0" smtClean="0">
              <a:solidFill>
                <a:srgbClr val="FFFFFF"/>
              </a:solidFill>
              <a:latin typeface="Arial" charset="0"/>
            </a:endParaRPr>
          </a:p>
          <a:p>
            <a:r>
              <a:rPr lang="en-GB" b="1" dirty="0">
                <a:solidFill>
                  <a:srgbClr val="FFFFFF"/>
                </a:solidFill>
                <a:latin typeface="Arial" charset="0"/>
              </a:rPr>
              <a:t>In the Malay language, </a:t>
            </a:r>
            <a:r>
              <a:rPr lang="en-GB" b="1" dirty="0" err="1">
                <a:solidFill>
                  <a:srgbClr val="FFFFFF"/>
                </a:solidFill>
                <a:latin typeface="Arial" charset="0"/>
              </a:rPr>
              <a:t>orangutan</a:t>
            </a:r>
            <a:r>
              <a:rPr lang="en-GB" b="1" dirty="0">
                <a:solidFill>
                  <a:srgbClr val="FFFFFF"/>
                </a:solidFill>
                <a:latin typeface="Arial" charset="0"/>
              </a:rPr>
              <a:t> means "person of the forest</a:t>
            </a:r>
            <a:r>
              <a:rPr lang="en-GB" b="1" dirty="0" smtClean="0">
                <a:solidFill>
                  <a:srgbClr val="FFFFFF"/>
                </a:solidFill>
                <a:latin typeface="Arial" charset="0"/>
              </a:rPr>
              <a:t>.”</a:t>
            </a:r>
          </a:p>
          <a:p>
            <a:endParaRPr lang="en-GB" b="1" dirty="0">
              <a:solidFill>
                <a:srgbClr val="FFFFFF"/>
              </a:solidFill>
              <a:latin typeface="Arial" charset="0"/>
            </a:endParaRPr>
          </a:p>
          <a:p>
            <a:r>
              <a:rPr lang="en-GB" b="1" dirty="0">
                <a:solidFill>
                  <a:srgbClr val="FFFFFF"/>
                </a:solidFill>
                <a:latin typeface="Arial" charset="0"/>
              </a:rPr>
              <a:t>About 97 </a:t>
            </a:r>
            <a:r>
              <a:rPr lang="en-GB" b="1" dirty="0" err="1">
                <a:solidFill>
                  <a:srgbClr val="FFFFFF"/>
                </a:solidFill>
                <a:latin typeface="Arial" charset="0"/>
              </a:rPr>
              <a:t>percent</a:t>
            </a:r>
            <a:r>
              <a:rPr lang="en-GB" b="1" dirty="0">
                <a:solidFill>
                  <a:srgbClr val="FFFFFF"/>
                </a:solidFill>
                <a:latin typeface="Arial" charset="0"/>
              </a:rPr>
              <a:t> of an </a:t>
            </a:r>
            <a:r>
              <a:rPr lang="en-GB" b="1" dirty="0" err="1">
                <a:solidFill>
                  <a:srgbClr val="FFFFFF"/>
                </a:solidFill>
                <a:latin typeface="Arial" charset="0"/>
              </a:rPr>
              <a:t>orangutan's</a:t>
            </a:r>
            <a:r>
              <a:rPr lang="en-GB" b="1" dirty="0">
                <a:solidFill>
                  <a:srgbClr val="FFFFFF"/>
                </a:solidFill>
                <a:latin typeface="Arial" charset="0"/>
              </a:rPr>
              <a:t> genetic makeup is the same as a human's.</a:t>
            </a:r>
          </a:p>
          <a:p>
            <a:endParaRPr lang="en-GB" b="1" dirty="0" smtClean="0">
              <a:solidFill>
                <a:srgbClr val="FFFFFF"/>
              </a:solidFill>
              <a:latin typeface="Arial" charset="0"/>
            </a:endParaRPr>
          </a:p>
          <a:p>
            <a:r>
              <a:rPr lang="en-GB" b="1" dirty="0" err="1">
                <a:solidFill>
                  <a:srgbClr val="FFFFFF"/>
                </a:solidFill>
                <a:latin typeface="Arial" charset="0"/>
              </a:rPr>
              <a:t>Orangutans</a:t>
            </a:r>
            <a:r>
              <a:rPr lang="en-GB" b="1" dirty="0">
                <a:solidFill>
                  <a:srgbClr val="FFFFFF"/>
                </a:solidFill>
                <a:latin typeface="Arial" charset="0"/>
              </a:rPr>
              <a:t> live in the wild only in Borneo and northern Sumatra</a:t>
            </a:r>
            <a:r>
              <a:rPr lang="en-GB" b="1" dirty="0" smtClean="0">
                <a:solidFill>
                  <a:srgbClr val="FFFFFF"/>
                </a:solidFill>
                <a:latin typeface="Arial" charset="0"/>
              </a:rPr>
              <a:t>.</a:t>
            </a:r>
          </a:p>
          <a:p>
            <a:endParaRPr lang="en-GB" b="1" dirty="0">
              <a:solidFill>
                <a:srgbClr val="FFFFFF"/>
              </a:solidFill>
              <a:latin typeface="Arial" charset="0"/>
            </a:endParaRPr>
          </a:p>
          <a:p>
            <a:endParaRPr lang="en-GB" b="1" dirty="0">
              <a:solidFill>
                <a:srgbClr val="FFFFFF"/>
              </a:solidFill>
              <a:latin typeface="Arial" charset="0"/>
            </a:endParaRPr>
          </a:p>
          <a:p>
            <a:r>
              <a:rPr lang="en-GB" b="1" dirty="0" err="1">
                <a:solidFill>
                  <a:srgbClr val="FFFFFF"/>
                </a:solidFill>
                <a:latin typeface="Arial" charset="0"/>
              </a:rPr>
              <a:t>Orangutans</a:t>
            </a:r>
            <a:r>
              <a:rPr lang="en-GB" b="1" dirty="0">
                <a:solidFill>
                  <a:srgbClr val="FFFFFF"/>
                </a:solidFill>
                <a:latin typeface="Arial" charset="0"/>
              </a:rPr>
              <a:t> are threatened by habitat destruction as people cut down trees for timber</a:t>
            </a:r>
            <a:r>
              <a:rPr lang="en-GB" b="1" dirty="0" smtClean="0">
                <a:solidFill>
                  <a:srgbClr val="FFFFFF"/>
                </a:solidFill>
                <a:latin typeface="Arial" charset="0"/>
              </a:rPr>
              <a:t>.</a:t>
            </a:r>
          </a:p>
          <a:p>
            <a:endParaRPr lang="en-GB" b="1" dirty="0">
              <a:solidFill>
                <a:srgbClr val="FFFFFF"/>
              </a:solidFill>
              <a:latin typeface="Arial" charset="0"/>
            </a:endParaRPr>
          </a:p>
          <a:p>
            <a:r>
              <a:rPr lang="en-GB" b="1" dirty="0">
                <a:solidFill>
                  <a:srgbClr val="FFFFFF"/>
                </a:solidFill>
                <a:latin typeface="Arial" charset="0"/>
              </a:rPr>
              <a:t>A female </a:t>
            </a:r>
            <a:r>
              <a:rPr lang="en-GB" b="1" dirty="0" err="1">
                <a:solidFill>
                  <a:srgbClr val="FFFFFF"/>
                </a:solidFill>
                <a:latin typeface="Arial" charset="0"/>
              </a:rPr>
              <a:t>orangutan</a:t>
            </a:r>
            <a:r>
              <a:rPr lang="en-GB" b="1" dirty="0">
                <a:solidFill>
                  <a:srgbClr val="FFFFFF"/>
                </a:solidFill>
                <a:latin typeface="Arial" charset="0"/>
              </a:rPr>
              <a:t> has a baby, on average, only once every eight years</a:t>
            </a:r>
            <a:r>
              <a:rPr lang="en-GB" b="1" dirty="0" smtClean="0">
                <a:solidFill>
                  <a:srgbClr val="FFFFFF"/>
                </a:solidFill>
                <a:latin typeface="Arial" charset="0"/>
              </a:rPr>
              <a:t>.</a:t>
            </a:r>
          </a:p>
          <a:p>
            <a:endParaRPr lang="en-GB" b="1" dirty="0">
              <a:solidFill>
                <a:srgbClr val="FFFFFF"/>
              </a:solidFill>
              <a:latin typeface="Arial" charset="0"/>
            </a:endParaRPr>
          </a:p>
          <a:p>
            <a:r>
              <a:rPr lang="en-GB" b="1" dirty="0" err="1">
                <a:solidFill>
                  <a:srgbClr val="FFFFFF"/>
                </a:solidFill>
                <a:latin typeface="Arial" charset="0"/>
              </a:rPr>
              <a:t>Orangutans</a:t>
            </a:r>
            <a:r>
              <a:rPr lang="en-GB" b="1" dirty="0">
                <a:solidFill>
                  <a:srgbClr val="FFFFFF"/>
                </a:solidFill>
                <a:latin typeface="Arial" charset="0"/>
              </a:rPr>
              <a:t> find their food in the trees where they live. More than half their diet consists of fruit. They also eat nuts, bark, and other parts of plants and trees. Every once in a while they eat insects such as ants and termites, as well as bird eggs. </a:t>
            </a:r>
            <a:r>
              <a:rPr lang="en-GB" b="1" dirty="0" err="1">
                <a:solidFill>
                  <a:srgbClr val="FFFFFF"/>
                </a:solidFill>
                <a:latin typeface="Arial" charset="0"/>
              </a:rPr>
              <a:t>Orangutans</a:t>
            </a:r>
            <a:r>
              <a:rPr lang="en-GB" b="1" dirty="0">
                <a:solidFill>
                  <a:srgbClr val="FFFFFF"/>
                </a:solidFill>
                <a:latin typeface="Arial" charset="0"/>
              </a:rPr>
              <a:t> even find the water they need for drinking up in the trees—in hollows, on leaves, or even on their own fur after a rain</a:t>
            </a:r>
            <a:r>
              <a:rPr lang="en-GB" b="1" dirty="0" smtClean="0">
                <a:solidFill>
                  <a:srgbClr val="FFFFFF"/>
                </a:solidFill>
                <a:latin typeface="Arial" charset="0"/>
              </a:rPr>
              <a:t>.</a:t>
            </a:r>
          </a:p>
          <a:p>
            <a:endParaRPr lang="en-GB" b="1" dirty="0">
              <a:solidFill>
                <a:srgbClr val="FFFFFF"/>
              </a:solidFill>
              <a:latin typeface="Arial" charset="0"/>
            </a:endParaRPr>
          </a:p>
          <a:p>
            <a:r>
              <a:rPr lang="en-GB" b="1" dirty="0" smtClean="0">
                <a:solidFill>
                  <a:srgbClr val="FFFFFF"/>
                </a:solidFill>
                <a:latin typeface="Arial" charset="0"/>
              </a:rPr>
              <a:t>There are approximately 20,000 Orang-utans in the world</a:t>
            </a:r>
            <a:endParaRPr lang="en-GB" dirty="0">
              <a:solidFill>
                <a:srgbClr val="FFFFFF"/>
              </a:solidFill>
              <a:latin typeface="Arial" charset="0"/>
            </a:endParaRPr>
          </a:p>
        </p:txBody>
      </p:sp>
    </p:spTree>
    <p:extLst>
      <p:ext uri="{BB962C8B-B14F-4D97-AF65-F5344CB8AC3E}">
        <p14:creationId xmlns:p14="http://schemas.microsoft.com/office/powerpoint/2010/main" val="16171947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file"/>
          </p:cNvPr>
          <p:cNvPicPr>
            <a:picLocks noChangeAspect="1"/>
          </p:cNvPicPr>
          <p:nvPr/>
        </p:nvPicPr>
        <p:blipFill>
          <a:blip r:embed="rId3"/>
          <a:stretch>
            <a:fillRect/>
          </a:stretch>
        </p:blipFill>
        <p:spPr>
          <a:xfrm>
            <a:off x="2339752" y="1556792"/>
            <a:ext cx="4559300" cy="3429000"/>
          </a:xfrm>
          <a:prstGeom prst="rect">
            <a:avLst/>
          </a:prstGeom>
        </p:spPr>
      </p:pic>
    </p:spTree>
    <p:extLst>
      <p:ext uri="{BB962C8B-B14F-4D97-AF65-F5344CB8AC3E}">
        <p14:creationId xmlns:p14="http://schemas.microsoft.com/office/powerpoint/2010/main" val="38433410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23528" y="836712"/>
            <a:ext cx="8458200" cy="707886"/>
          </a:xfrm>
          <a:prstGeom prst="rect">
            <a:avLst/>
          </a:prstGeom>
          <a:solidFill>
            <a:schemeClr val="accent4"/>
          </a:solidFill>
          <a:ln>
            <a:noFill/>
          </a:ln>
          <a:effectLst/>
        </p:spPr>
        <p:txBody>
          <a:bodyPr>
            <a:spAutoFit/>
          </a:bodyPr>
          <a:lstStyle/>
          <a:p>
            <a:pPr algn="ctr"/>
            <a:r>
              <a:rPr lang="en-GB" sz="4000" dirty="0" smtClean="0">
                <a:solidFill>
                  <a:srgbClr val="FFFFFF"/>
                </a:solidFill>
                <a:latin typeface="Arial" charset="0"/>
              </a:rPr>
              <a:t>Newspaper Data Collection Activity</a:t>
            </a:r>
            <a:endParaRPr lang="en-GB" sz="4000" dirty="0">
              <a:solidFill>
                <a:srgbClr val="FFFFFF"/>
              </a:solidFill>
              <a:latin typeface="Arial" charset="0"/>
            </a:endParaRPr>
          </a:p>
        </p:txBody>
      </p:sp>
      <p:sp>
        <p:nvSpPr>
          <p:cNvPr id="4" name="TextBox 3"/>
          <p:cNvSpPr txBox="1"/>
          <p:nvPr/>
        </p:nvSpPr>
        <p:spPr>
          <a:xfrm>
            <a:off x="611560" y="1844824"/>
            <a:ext cx="785818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3. To recognise the impact that buying products made using palm oil has on the rainforest and the animals that live in it.</a:t>
            </a:r>
          </a:p>
        </p:txBody>
      </p:sp>
    </p:spTree>
    <p:extLst>
      <p:ext uri="{BB962C8B-B14F-4D97-AF65-F5344CB8AC3E}">
        <p14:creationId xmlns:p14="http://schemas.microsoft.com/office/powerpoint/2010/main" val="420323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28600" y="914400"/>
            <a:ext cx="8458200" cy="1323439"/>
          </a:xfrm>
          <a:prstGeom prst="rect">
            <a:avLst/>
          </a:prstGeom>
          <a:solidFill>
            <a:schemeClr val="accent4"/>
          </a:solidFill>
          <a:ln>
            <a:noFill/>
          </a:ln>
          <a:effectLst/>
        </p:spPr>
        <p:txBody>
          <a:bodyPr>
            <a:spAutoFit/>
          </a:bodyPr>
          <a:lstStyle/>
          <a:p>
            <a:pPr algn="ctr"/>
            <a:r>
              <a:rPr lang="en-GB" sz="4000" b="1" dirty="0" smtClean="0">
                <a:solidFill>
                  <a:srgbClr val="FFFFFF"/>
                </a:solidFill>
                <a:latin typeface="Arial" charset="0"/>
              </a:rPr>
              <a:t>Quick show of hands… who likes crisps?</a:t>
            </a:r>
            <a:endParaRPr lang="en-GB" sz="4000" dirty="0">
              <a:solidFill>
                <a:srgbClr val="FFFFFF"/>
              </a:solidFill>
              <a:latin typeface="Arial" charset="0"/>
            </a:endParaRPr>
          </a:p>
        </p:txBody>
      </p:sp>
    </p:spTree>
    <p:extLst>
      <p:ext uri="{BB962C8B-B14F-4D97-AF65-F5344CB8AC3E}">
        <p14:creationId xmlns:p14="http://schemas.microsoft.com/office/powerpoint/2010/main" val="42867236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914400"/>
            <a:ext cx="8458200" cy="3170099"/>
          </a:xfrm>
          <a:prstGeom prst="rect">
            <a:avLst/>
          </a:prstGeom>
          <a:solidFill>
            <a:schemeClr val="accent4"/>
          </a:solidFill>
          <a:ln>
            <a:noFill/>
          </a:ln>
          <a:effectLst/>
        </p:spPr>
        <p:txBody>
          <a:bodyPr>
            <a:spAutoFit/>
          </a:bodyPr>
          <a:lstStyle/>
          <a:p>
            <a:pPr algn="ctr"/>
            <a:r>
              <a:rPr lang="en-GB" sz="4000" dirty="0">
                <a:solidFill>
                  <a:srgbClr val="FFFFFF"/>
                </a:solidFill>
                <a:hlinkClick r:id="rId2"/>
              </a:rPr>
              <a:t>http://</a:t>
            </a:r>
            <a:r>
              <a:rPr lang="en-GB" sz="4000" dirty="0" err="1">
                <a:solidFill>
                  <a:srgbClr val="FFFFFF"/>
                </a:solidFill>
                <a:hlinkClick r:id="rId2"/>
              </a:rPr>
              <a:t>www.youtube.com</a:t>
            </a:r>
            <a:r>
              <a:rPr lang="en-GB" sz="4000" dirty="0">
                <a:solidFill>
                  <a:srgbClr val="FFFFFF"/>
                </a:solidFill>
                <a:hlinkClick r:id="rId2"/>
              </a:rPr>
              <a:t>/</a:t>
            </a:r>
            <a:r>
              <a:rPr lang="en-GB" sz="4000" dirty="0" err="1">
                <a:solidFill>
                  <a:srgbClr val="FFFFFF"/>
                </a:solidFill>
                <a:hlinkClick r:id="rId2"/>
              </a:rPr>
              <a:t>watch?v</a:t>
            </a:r>
            <a:r>
              <a:rPr lang="en-GB" sz="4000" dirty="0">
                <a:solidFill>
                  <a:srgbClr val="FFFFFF"/>
                </a:solidFill>
                <a:hlinkClick r:id="rId2"/>
              </a:rPr>
              <a:t>=MG7vx9NMDs4&amp;feature=</a:t>
            </a:r>
            <a:r>
              <a:rPr lang="en-GB" sz="4000" dirty="0" err="1">
                <a:solidFill>
                  <a:srgbClr val="FFFFFF"/>
                </a:solidFill>
                <a:hlinkClick r:id="rId2"/>
              </a:rPr>
              <a:t>g-upl&amp;context</a:t>
            </a:r>
            <a:r>
              <a:rPr lang="en-GB" sz="4000" dirty="0">
                <a:solidFill>
                  <a:srgbClr val="FFFFFF"/>
                </a:solidFill>
                <a:hlinkClick r:id="rId2"/>
              </a:rPr>
              <a:t>=G234fe9dAUAAAAAAAAAA</a:t>
            </a:r>
            <a:endParaRPr lang="en-GB" sz="4000" dirty="0">
              <a:solidFill>
                <a:srgbClr val="FFFFFF"/>
              </a:solidFill>
            </a:endParaRPr>
          </a:p>
        </p:txBody>
      </p:sp>
    </p:spTree>
    <p:extLst>
      <p:ext uri="{BB962C8B-B14F-4D97-AF65-F5344CB8AC3E}">
        <p14:creationId xmlns:p14="http://schemas.microsoft.com/office/powerpoint/2010/main" val="56473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500042"/>
            <a:ext cx="785818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1. To use atlases to find the location of the main tropical rainforests.</a:t>
            </a:r>
          </a:p>
        </p:txBody>
      </p:sp>
      <p:pic>
        <p:nvPicPr>
          <p:cNvPr id="1026" name="Picture 2" descr="http://www.registryofnaturehabitats.org/images/rainforestmap.gif"/>
          <p:cNvPicPr>
            <a:picLocks noChangeAspect="1" noChangeArrowheads="1"/>
          </p:cNvPicPr>
          <p:nvPr/>
        </p:nvPicPr>
        <p:blipFill>
          <a:blip r:embed="rId3" cstate="print"/>
          <a:srcRect/>
          <a:stretch>
            <a:fillRect/>
          </a:stretch>
        </p:blipFill>
        <p:spPr bwMode="auto">
          <a:xfrm>
            <a:off x="323528" y="1412776"/>
            <a:ext cx="6643734" cy="4855036"/>
          </a:xfrm>
          <a:prstGeom prst="rect">
            <a:avLst/>
          </a:prstGeom>
          <a:noFill/>
        </p:spPr>
      </p:pic>
      <p:cxnSp>
        <p:nvCxnSpPr>
          <p:cNvPr id="6" name="Straight Connector 5"/>
          <p:cNvCxnSpPr/>
          <p:nvPr/>
        </p:nvCxnSpPr>
        <p:spPr>
          <a:xfrm>
            <a:off x="323528" y="3501008"/>
            <a:ext cx="6572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5536" y="4797152"/>
            <a:ext cx="6572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20" y="3071810"/>
            <a:ext cx="207170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Tropic of Cancer</a:t>
            </a:r>
          </a:p>
        </p:txBody>
      </p:sp>
      <p:sp>
        <p:nvSpPr>
          <p:cNvPr id="9" name="TextBox 8"/>
          <p:cNvSpPr txBox="1"/>
          <p:nvPr/>
        </p:nvSpPr>
        <p:spPr>
          <a:xfrm>
            <a:off x="357158" y="4857760"/>
            <a:ext cx="24288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Tropic of Capricorn</a:t>
            </a:r>
          </a:p>
        </p:txBody>
      </p:sp>
      <p:sp>
        <p:nvSpPr>
          <p:cNvPr id="10" name="TextBox 9"/>
          <p:cNvSpPr txBox="1"/>
          <p:nvPr/>
        </p:nvSpPr>
        <p:spPr>
          <a:xfrm>
            <a:off x="6948264" y="1412776"/>
            <a:ext cx="2071702" cy="45243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latin typeface="Comic Sans MS" pitchFamily="66" charset="0"/>
              </a:rPr>
              <a:t>You need to mark on the </a:t>
            </a:r>
          </a:p>
          <a:p>
            <a:endParaRPr lang="en-GB" dirty="0" smtClean="0">
              <a:latin typeface="Comic Sans MS" pitchFamily="66" charset="0"/>
            </a:endParaRPr>
          </a:p>
          <a:p>
            <a:r>
              <a:rPr lang="en-GB" dirty="0" smtClean="0">
                <a:latin typeface="Comic Sans MS" pitchFamily="66" charset="0"/>
              </a:rPr>
              <a:t>CONTINENTS in CAPITAL LETTERS</a:t>
            </a:r>
          </a:p>
          <a:p>
            <a:endParaRPr lang="en-GB" dirty="0">
              <a:latin typeface="Comic Sans MS" pitchFamily="66" charset="0"/>
            </a:endParaRPr>
          </a:p>
          <a:p>
            <a:r>
              <a:rPr lang="en-GB" dirty="0">
                <a:latin typeface="Comic Sans MS" pitchFamily="66" charset="0"/>
              </a:rPr>
              <a:t>a</a:t>
            </a:r>
            <a:r>
              <a:rPr lang="en-GB" dirty="0" smtClean="0">
                <a:latin typeface="Comic Sans MS" pitchFamily="66" charset="0"/>
              </a:rPr>
              <a:t>nd the countries in normal hand-writing</a:t>
            </a:r>
            <a:r>
              <a:rPr lang="en-GB" dirty="0" smtClean="0">
                <a:latin typeface="Comic Sans MS" pitchFamily="66" charset="0"/>
              </a:rPr>
              <a:t>.</a:t>
            </a:r>
          </a:p>
          <a:p>
            <a:endParaRPr lang="en-GB" dirty="0">
              <a:latin typeface="Comic Sans MS" pitchFamily="66" charset="0"/>
            </a:endParaRPr>
          </a:p>
          <a:p>
            <a:r>
              <a:rPr lang="en-GB" dirty="0" smtClean="0">
                <a:latin typeface="Comic Sans MS" pitchFamily="66" charset="0"/>
              </a:rPr>
              <a:t>Extension- Find the degrees of latitude and longitude for the rainforests</a:t>
            </a:r>
            <a:endParaRPr lang="en-GB" dirty="0" smtClean="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from="(-#ppt_w/2)" to="(#ppt_x)" calcmode="lin" valueType="num">
                                      <p:cBhvr>
                                        <p:cTn id="21" dur="600" fill="hold">
                                          <p:stCondLst>
                                            <p:cond delay="0"/>
                                          </p:stCondLst>
                                        </p:cTn>
                                        <p:tgtEl>
                                          <p:spTgt spid="9"/>
                                        </p:tgtEl>
                                        <p:attrNameLst>
                                          <p:attrName>ppt_x</p:attrName>
                                        </p:attrNameLst>
                                      </p:cBhvr>
                                    </p:anim>
                                    <p:anim from="0" to="-1.0" calcmode="lin" valueType="num">
                                      <p:cBhvr>
                                        <p:cTn id="22" dur="200" decel="50000" autoRev="1" fill="hold">
                                          <p:stCondLst>
                                            <p:cond delay="600"/>
                                          </p:stCondLst>
                                        </p:cTn>
                                        <p:tgtEl>
                                          <p:spTgt spid="9"/>
                                        </p:tgtEl>
                                        <p:attrNameLst>
                                          <p:attrName>xshear</p:attrName>
                                        </p:attrNameLst>
                                      </p:cBhvr>
                                    </p:anim>
                                    <p:animScale>
                                      <p:cBhvr>
                                        <p:cTn id="23" dur="200" decel="100000" autoRev="1" fill="hold">
                                          <p:stCondLst>
                                            <p:cond delay="600"/>
                                          </p:stCondLst>
                                        </p:cTn>
                                        <p:tgtEl>
                                          <p:spTgt spid="9"/>
                                        </p:tgtEl>
                                      </p:cBhvr>
                                      <p:from x="100000" y="100000"/>
                                      <p:to x="80000" y="100000"/>
                                    </p:animScale>
                                    <p:anim by="(#ppt_h/3+#ppt_w*0.1)" calcmode="lin" valueType="num">
                                      <p:cBhvr additive="sum">
                                        <p:cTn id="24" dur="200" decel="100000" autoRev="1" fill="hold">
                                          <p:stCondLst>
                                            <p:cond delay="600"/>
                                          </p:stCondLst>
                                        </p:cTn>
                                        <p:tgtEl>
                                          <p:spTgt spid="9"/>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from="(-#ppt_w/2)" to="(#ppt_x)" calcmode="lin" valueType="num">
                                      <p:cBhvr>
                                        <p:cTn id="27" dur="600" fill="hold">
                                          <p:stCondLst>
                                            <p:cond delay="0"/>
                                          </p:stCondLst>
                                        </p:cTn>
                                        <p:tgtEl>
                                          <p:spTgt spid="8"/>
                                        </p:tgtEl>
                                        <p:attrNameLst>
                                          <p:attrName>ppt_x</p:attrName>
                                        </p:attrNameLst>
                                      </p:cBhvr>
                                    </p:anim>
                                    <p:anim from="0" to="-1.0" calcmode="lin" valueType="num">
                                      <p:cBhvr>
                                        <p:cTn id="28" dur="200" decel="50000" autoRev="1" fill="hold">
                                          <p:stCondLst>
                                            <p:cond delay="600"/>
                                          </p:stCondLst>
                                        </p:cTn>
                                        <p:tgtEl>
                                          <p:spTgt spid="8"/>
                                        </p:tgtEl>
                                        <p:attrNameLst>
                                          <p:attrName>xshear</p:attrName>
                                        </p:attrNameLst>
                                      </p:cBhvr>
                                    </p:anim>
                                    <p:animScale>
                                      <p:cBhvr>
                                        <p:cTn id="29" dur="200" decel="100000" autoRev="1" fill="hold">
                                          <p:stCondLst>
                                            <p:cond delay="600"/>
                                          </p:stCondLst>
                                        </p:cTn>
                                        <p:tgtEl>
                                          <p:spTgt spid="8"/>
                                        </p:tgtEl>
                                      </p:cBhvr>
                                      <p:from x="100000" y="100000"/>
                                      <p:to x="80000" y="100000"/>
                                    </p:animScale>
                                    <p:anim by="(#ppt_h/3+#ppt_w*0.1)" calcmode="lin" valueType="num">
                                      <p:cBhvr additive="sum">
                                        <p:cTn id="3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egistryofnaturehabitats.org/images/rainforestmap.gif"/>
          <p:cNvPicPr>
            <a:picLocks noChangeAspect="1" noChangeArrowheads="1"/>
          </p:cNvPicPr>
          <p:nvPr/>
        </p:nvPicPr>
        <p:blipFill>
          <a:blip r:embed="rId5" cstate="print"/>
          <a:srcRect/>
          <a:stretch>
            <a:fillRect/>
          </a:stretch>
        </p:blipFill>
        <p:spPr bwMode="auto">
          <a:xfrm>
            <a:off x="0" y="175847"/>
            <a:ext cx="9144000" cy="6682153"/>
          </a:xfrm>
          <a:prstGeom prst="rect">
            <a:avLst/>
          </a:prstGeom>
          <a:noFill/>
        </p:spPr>
      </p:pic>
      <p:sp>
        <p:nvSpPr>
          <p:cNvPr id="3" name="TextBox 2"/>
          <p:cNvSpPr txBox="1"/>
          <p:nvPr/>
        </p:nvSpPr>
        <p:spPr>
          <a:xfrm>
            <a:off x="714348" y="357166"/>
            <a:ext cx="785818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latin typeface="Comic Sans MS" pitchFamily="66" charset="0"/>
              </a:rPr>
              <a:t>Check your work now. Make any correction.</a:t>
            </a:r>
          </a:p>
        </p:txBody>
      </p:sp>
      <p:sp>
        <p:nvSpPr>
          <p:cNvPr id="8" name="TextBox 7"/>
          <p:cNvSpPr txBox="1"/>
          <p:nvPr/>
        </p:nvSpPr>
        <p:spPr>
          <a:xfrm>
            <a:off x="1643042" y="3929066"/>
            <a:ext cx="92866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Brazil</a:t>
            </a:r>
          </a:p>
        </p:txBody>
      </p:sp>
      <p:sp>
        <p:nvSpPr>
          <p:cNvPr id="9" name="TextBox 8"/>
          <p:cNvSpPr txBox="1"/>
          <p:nvPr/>
        </p:nvSpPr>
        <p:spPr>
          <a:xfrm>
            <a:off x="8000992" y="3000372"/>
            <a:ext cx="1143008" cy="92333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Papua New</a:t>
            </a:r>
          </a:p>
          <a:p>
            <a:r>
              <a:rPr lang="en-GB" dirty="0" smtClean="0">
                <a:latin typeface="Comic Sans MS" pitchFamily="66" charset="0"/>
              </a:rPr>
              <a:t>Guinea</a:t>
            </a:r>
          </a:p>
        </p:txBody>
      </p:sp>
      <p:sp>
        <p:nvSpPr>
          <p:cNvPr id="10" name="TextBox 9"/>
          <p:cNvSpPr txBox="1"/>
          <p:nvPr/>
        </p:nvSpPr>
        <p:spPr>
          <a:xfrm>
            <a:off x="5357818" y="4714884"/>
            <a:ext cx="157163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Madagascar</a:t>
            </a:r>
          </a:p>
        </p:txBody>
      </p:sp>
      <p:sp>
        <p:nvSpPr>
          <p:cNvPr id="11" name="TextBox 10"/>
          <p:cNvSpPr txBox="1"/>
          <p:nvPr/>
        </p:nvSpPr>
        <p:spPr>
          <a:xfrm>
            <a:off x="4357686" y="3571876"/>
            <a:ext cx="92866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Congo</a:t>
            </a:r>
          </a:p>
        </p:txBody>
      </p:sp>
      <p:sp>
        <p:nvSpPr>
          <p:cNvPr id="12" name="TextBox 11"/>
          <p:cNvSpPr txBox="1"/>
          <p:nvPr/>
        </p:nvSpPr>
        <p:spPr>
          <a:xfrm>
            <a:off x="1000100" y="3071810"/>
            <a:ext cx="100013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Mexico</a:t>
            </a:r>
          </a:p>
        </p:txBody>
      </p:sp>
      <p:sp>
        <p:nvSpPr>
          <p:cNvPr id="13" name="TextBox 12"/>
          <p:cNvSpPr txBox="1"/>
          <p:nvPr/>
        </p:nvSpPr>
        <p:spPr>
          <a:xfrm>
            <a:off x="6429388" y="3714752"/>
            <a:ext cx="135729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Indonesia</a:t>
            </a:r>
          </a:p>
        </p:txBody>
      </p:sp>
      <p:sp>
        <p:nvSpPr>
          <p:cNvPr id="14" name="TextBox 13"/>
          <p:cNvSpPr txBox="1"/>
          <p:nvPr/>
        </p:nvSpPr>
        <p:spPr>
          <a:xfrm>
            <a:off x="857224" y="4572008"/>
            <a:ext cx="114300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latin typeface="Comic Sans MS" pitchFamily="66" charset="0"/>
              </a:rPr>
              <a:t>South</a:t>
            </a:r>
          </a:p>
          <a:p>
            <a:r>
              <a:rPr lang="en-GB" dirty="0" smtClean="0">
                <a:latin typeface="Comic Sans MS" pitchFamily="66" charset="0"/>
              </a:rPr>
              <a:t>America</a:t>
            </a:r>
          </a:p>
        </p:txBody>
      </p:sp>
      <p:sp>
        <p:nvSpPr>
          <p:cNvPr id="15" name="TextBox 14"/>
          <p:cNvSpPr txBox="1"/>
          <p:nvPr/>
        </p:nvSpPr>
        <p:spPr>
          <a:xfrm>
            <a:off x="6429388" y="2857496"/>
            <a:ext cx="150019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latin typeface="Comic Sans MS" pitchFamily="66" charset="0"/>
              </a:rPr>
              <a:t>(South East) Asia</a:t>
            </a:r>
          </a:p>
        </p:txBody>
      </p:sp>
      <p:sp>
        <p:nvSpPr>
          <p:cNvPr id="16" name="TextBox 15"/>
          <p:cNvSpPr txBox="1"/>
          <p:nvPr/>
        </p:nvSpPr>
        <p:spPr>
          <a:xfrm>
            <a:off x="3428992" y="4214818"/>
            <a:ext cx="114300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latin typeface="Comic Sans MS" pitchFamily="66" charset="0"/>
              </a:rPr>
              <a:t>Africa</a:t>
            </a:r>
          </a:p>
        </p:txBody>
      </p:sp>
      <p:sp>
        <p:nvSpPr>
          <p:cNvPr id="17" name="TextBox 16"/>
          <p:cNvSpPr txBox="1"/>
          <p:nvPr/>
        </p:nvSpPr>
        <p:spPr>
          <a:xfrm>
            <a:off x="214282" y="6286520"/>
            <a:ext cx="857256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GB" dirty="0" smtClean="0">
                <a:latin typeface="Comic Sans MS" pitchFamily="66" charset="0"/>
              </a:rPr>
              <a:t>If you have found more information, CONGRATULATIONS</a:t>
            </a:r>
          </a:p>
        </p:txBody>
      </p:sp>
      <p:pic>
        <p:nvPicPr>
          <p:cNvPr id="19" name="j0214098.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839200" y="6357958"/>
            <a:ext cx="304800" cy="304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from="(-#ppt_w/2)" to="(#ppt_x)" calcmode="lin" valueType="num">
                                      <p:cBhvr>
                                        <p:cTn id="7" dur="600" fill="hold">
                                          <p:stCondLst>
                                            <p:cond delay="0"/>
                                          </p:stCondLst>
                                        </p:cTn>
                                        <p:tgtEl>
                                          <p:spTgt spid="17"/>
                                        </p:tgtEl>
                                        <p:attrNameLst>
                                          <p:attrName>ppt_x</p:attrName>
                                        </p:attrNameLst>
                                      </p:cBhvr>
                                    </p:anim>
                                    <p:anim from="0" to="-1.0" calcmode="lin" valueType="num">
                                      <p:cBhvr>
                                        <p:cTn id="8" dur="200" decel="50000" autoRev="1" fill="hold">
                                          <p:stCondLst>
                                            <p:cond delay="600"/>
                                          </p:stCondLst>
                                        </p:cTn>
                                        <p:tgtEl>
                                          <p:spTgt spid="17"/>
                                        </p:tgtEl>
                                        <p:attrNameLst>
                                          <p:attrName>xshear</p:attrName>
                                        </p:attrNameLst>
                                      </p:cBhvr>
                                    </p:anim>
                                    <p:animScale>
                                      <p:cBhvr>
                                        <p:cTn id="9" dur="200" decel="100000" autoRev="1" fill="hold">
                                          <p:stCondLst>
                                            <p:cond delay="600"/>
                                          </p:stCondLst>
                                        </p:cTn>
                                        <p:tgtEl>
                                          <p:spTgt spid="17"/>
                                        </p:tgtEl>
                                      </p:cBhvr>
                                      <p:from x="100000" y="100000"/>
                                      <p:to x="80000" y="100000"/>
                                    </p:animScale>
                                    <p:anim by="(#ppt_h/3+#ppt_w*0.1)" calcmode="lin" valueType="num">
                                      <p:cBhvr additive="sum">
                                        <p:cTn id="10" dur="200" decel="100000" autoRev="1" fill="hold">
                                          <p:stCondLst>
                                            <p:cond delay="600"/>
                                          </p:stCondLst>
                                        </p:cTn>
                                        <p:tgtEl>
                                          <p:spTgt spid="17"/>
                                        </p:tgtEl>
                                        <p:attrNameLst>
                                          <p:attrName>ppt_x</p:attrName>
                                        </p:attrNameLst>
                                      </p:cBhvr>
                                    </p:anim>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745"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428604"/>
            <a:ext cx="785818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smtClean="0">
                <a:latin typeface="Comic Sans MS" pitchFamily="66" charset="0"/>
              </a:rPr>
              <a:t>LO 2: To identify and describe the layers of a rainforest.</a:t>
            </a:r>
          </a:p>
        </p:txBody>
      </p:sp>
      <p:pic>
        <p:nvPicPr>
          <p:cNvPr id="17410" name="Picture 2" descr="http://www.stacey.peak-media.co.uk/Year8/8-3Ecosystems/8-3Rainforest/rainforest.jpg">
            <a:hlinkClick r:id="rId3"/>
          </p:cNvPr>
          <p:cNvPicPr>
            <a:picLocks noChangeAspect="1" noChangeArrowheads="1"/>
          </p:cNvPicPr>
          <p:nvPr/>
        </p:nvPicPr>
        <p:blipFill>
          <a:blip r:embed="rId4" cstate="print"/>
          <a:srcRect/>
          <a:stretch>
            <a:fillRect/>
          </a:stretch>
        </p:blipFill>
        <p:spPr bwMode="auto">
          <a:xfrm>
            <a:off x="4929190" y="3571876"/>
            <a:ext cx="3223283" cy="1714512"/>
          </a:xfrm>
          <a:prstGeom prst="rect">
            <a:avLst/>
          </a:prstGeom>
          <a:noFill/>
        </p:spPr>
      </p:pic>
      <p:sp>
        <p:nvSpPr>
          <p:cNvPr id="6" name="TextBox 5">
            <a:hlinkClick r:id="rId5" action="ppaction://hlinkfile"/>
          </p:cNvPr>
          <p:cNvSpPr txBox="1"/>
          <p:nvPr/>
        </p:nvSpPr>
        <p:spPr>
          <a:xfrm>
            <a:off x="4857752" y="2214554"/>
            <a:ext cx="342902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t>Watch Amazon Film of the rainforest. Which animals can you see living in different layers?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8600" y="838200"/>
            <a:ext cx="8686800" cy="4908550"/>
          </a:xfrm>
          <a:prstGeom prst="rect">
            <a:avLst/>
          </a:prstGeom>
          <a:solidFill>
            <a:schemeClr val="accent4"/>
          </a:solidFill>
          <a:ln>
            <a:noFill/>
          </a:ln>
          <a:effectLst/>
        </p:spPr>
        <p:txBody>
          <a:bodyPr>
            <a:spAutoFit/>
          </a:bodyPr>
          <a:lstStyle/>
          <a:p>
            <a:r>
              <a:rPr lang="en-GB" sz="2000" dirty="0">
                <a:solidFill>
                  <a:srgbClr val="FFFFFF"/>
                </a:solidFill>
                <a:latin typeface="Arial" charset="0"/>
              </a:rPr>
              <a:t> </a:t>
            </a:r>
            <a:r>
              <a:rPr lang="en-GB" sz="3600" b="1" dirty="0">
                <a:solidFill>
                  <a:srgbClr val="FFFFFF"/>
                </a:solidFill>
                <a:latin typeface="Arial" charset="0"/>
              </a:rPr>
              <a:t>Rainforest plants</a:t>
            </a:r>
            <a:r>
              <a:rPr lang="en-GB" sz="2000" b="1" dirty="0">
                <a:solidFill>
                  <a:srgbClr val="FFFFFF"/>
                </a:solidFill>
                <a:latin typeface="Arial" charset="0"/>
              </a:rPr>
              <a:t> </a:t>
            </a:r>
          </a:p>
          <a:p>
            <a:r>
              <a:rPr lang="en-GB" sz="2000" dirty="0">
                <a:solidFill>
                  <a:srgbClr val="FFFFFF"/>
                </a:solidFill>
                <a:latin typeface="Arial" charset="0"/>
              </a:rPr>
              <a:t>And the enormous the number of different species of plants grow in </a:t>
            </a:r>
          </a:p>
          <a:p>
            <a:r>
              <a:rPr lang="en-GB" sz="2000" dirty="0">
                <a:solidFill>
                  <a:srgbClr val="FFFFFF"/>
                </a:solidFill>
                <a:latin typeface="Arial" charset="0"/>
              </a:rPr>
              <a:t>rainforests, with many species occurring only in one particular region. </a:t>
            </a:r>
          </a:p>
          <a:p>
            <a:r>
              <a:rPr lang="en-GB" sz="2000" dirty="0">
                <a:solidFill>
                  <a:srgbClr val="FFFFFF"/>
                </a:solidFill>
                <a:latin typeface="Arial" charset="0"/>
              </a:rPr>
              <a:t>Unlike other forests, rain forests have an abundance of :</a:t>
            </a:r>
          </a:p>
          <a:p>
            <a:endParaRPr lang="en-GB" sz="2000" b="1" dirty="0">
              <a:solidFill>
                <a:srgbClr val="FFFFFF"/>
              </a:solidFill>
              <a:latin typeface="Arial" charset="0"/>
            </a:endParaRPr>
          </a:p>
          <a:p>
            <a:r>
              <a:rPr lang="en-GB" sz="2000" b="1" dirty="0">
                <a:solidFill>
                  <a:srgbClr val="FFFFFF"/>
                </a:solidFill>
                <a:latin typeface="Arial" charset="0"/>
              </a:rPr>
              <a:t>Epiphytes 		</a:t>
            </a:r>
            <a:r>
              <a:rPr lang="en-GB" sz="2000" dirty="0">
                <a:solidFill>
                  <a:srgbClr val="FFFFFF"/>
                </a:solidFill>
                <a:latin typeface="Arial" charset="0"/>
              </a:rPr>
              <a:t>plants which live above the ground growing on</a:t>
            </a:r>
          </a:p>
          <a:p>
            <a:r>
              <a:rPr lang="en-GB" sz="2000" dirty="0">
                <a:solidFill>
                  <a:srgbClr val="FFFFFF"/>
                </a:solidFill>
                <a:latin typeface="Arial" charset="0"/>
              </a:rPr>
              <a:t>		           	tree trunks and branches, Example orchids, </a:t>
            </a:r>
          </a:p>
          <a:p>
            <a:r>
              <a:rPr lang="en-GB" sz="2000" dirty="0">
                <a:solidFill>
                  <a:srgbClr val="FFFFFF"/>
                </a:solidFill>
                <a:latin typeface="Arial" charset="0"/>
              </a:rPr>
              <a:t>			ferns, mosses </a:t>
            </a:r>
          </a:p>
          <a:p>
            <a:endParaRPr lang="en-GB" sz="2000" dirty="0">
              <a:solidFill>
                <a:srgbClr val="FFFFFF"/>
              </a:solidFill>
              <a:latin typeface="Arial" charset="0"/>
            </a:endParaRPr>
          </a:p>
          <a:p>
            <a:pPr>
              <a:buFont typeface="Wingdings" charset="0"/>
              <a:buNone/>
            </a:pPr>
            <a:r>
              <a:rPr lang="en-GB" sz="2000" b="1" dirty="0">
                <a:solidFill>
                  <a:srgbClr val="FFFFFF"/>
                </a:solidFill>
                <a:latin typeface="Arial" charset="0"/>
              </a:rPr>
              <a:t>Climbing plants 	</a:t>
            </a:r>
            <a:r>
              <a:rPr lang="en-GB" sz="2000" dirty="0">
                <a:solidFill>
                  <a:srgbClr val="FFFFFF"/>
                </a:solidFill>
                <a:latin typeface="Arial" charset="0"/>
              </a:rPr>
              <a:t>including large woody climbers called lianas </a:t>
            </a:r>
          </a:p>
          <a:p>
            <a:pPr>
              <a:buFont typeface="Wingdings" charset="0"/>
              <a:buNone/>
            </a:pPr>
            <a:r>
              <a:rPr lang="en-GB" sz="2000" dirty="0">
                <a:solidFill>
                  <a:srgbClr val="FFFFFF"/>
                </a:solidFill>
                <a:latin typeface="Arial" charset="0"/>
              </a:rPr>
              <a:t>			which are rooted in the soil and usually reach the</a:t>
            </a:r>
          </a:p>
          <a:p>
            <a:pPr>
              <a:buFont typeface="Wingdings" charset="0"/>
              <a:buNone/>
            </a:pPr>
            <a:r>
              <a:rPr lang="en-GB" sz="2000" dirty="0">
                <a:solidFill>
                  <a:srgbClr val="FFFFFF"/>
                </a:solidFill>
                <a:latin typeface="Arial" charset="0"/>
              </a:rPr>
              <a:t>			canopy. The climbers twist around the tree trunks, </a:t>
            </a:r>
          </a:p>
          <a:p>
            <a:pPr>
              <a:buFont typeface="Wingdings" charset="0"/>
              <a:buNone/>
            </a:pPr>
            <a:r>
              <a:rPr lang="en-GB" sz="2000" dirty="0">
                <a:solidFill>
                  <a:srgbClr val="FFFFFF"/>
                </a:solidFill>
                <a:latin typeface="Arial" charset="0"/>
              </a:rPr>
              <a:t>			and loop from one tree to another in the canopy, </a:t>
            </a:r>
          </a:p>
          <a:p>
            <a:pPr>
              <a:buFont typeface="Wingdings" charset="0"/>
              <a:buNone/>
            </a:pPr>
            <a:r>
              <a:rPr lang="en-GB" sz="2000" dirty="0">
                <a:solidFill>
                  <a:srgbClr val="FFFFFF"/>
                </a:solidFill>
                <a:latin typeface="Arial" charset="0"/>
              </a:rPr>
              <a:t>			binding the trees together.</a:t>
            </a:r>
          </a:p>
          <a:p>
            <a:endParaRPr lang="en-GB" sz="2000" dirty="0">
              <a:latin typeface="Arial" charset="0"/>
            </a:endParaRPr>
          </a:p>
        </p:txBody>
      </p:sp>
    </p:spTree>
    <p:extLst>
      <p:ext uri="{BB962C8B-B14F-4D97-AF65-F5344CB8AC3E}">
        <p14:creationId xmlns:p14="http://schemas.microsoft.com/office/powerpoint/2010/main" val="3460217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432911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82" name="Text Box 10"/>
          <p:cNvSpPr txBox="1">
            <a:spLocks noChangeArrowheads="1"/>
          </p:cNvSpPr>
          <p:nvPr/>
        </p:nvSpPr>
        <p:spPr bwMode="auto">
          <a:xfrm>
            <a:off x="6267450" y="1981200"/>
            <a:ext cx="2876550" cy="1311275"/>
          </a:xfrm>
          <a:prstGeom prst="rect">
            <a:avLst/>
          </a:prstGeom>
          <a:solidFill>
            <a:schemeClr val="accent4"/>
          </a:solidFill>
          <a:ln>
            <a:noFill/>
          </a:ln>
          <a:effectLst/>
        </p:spPr>
        <p:txBody>
          <a:bodyPr>
            <a:spAutoFit/>
          </a:bodyPr>
          <a:lstStyle/>
          <a:p>
            <a:r>
              <a:rPr lang="en-GB" sz="2000">
                <a:solidFill>
                  <a:schemeClr val="bg1"/>
                </a:solidFill>
                <a:latin typeface="Arial" charset="0"/>
              </a:rPr>
              <a:t>Strong scent and bright </a:t>
            </a:r>
          </a:p>
          <a:p>
            <a:r>
              <a:rPr lang="en-GB" sz="2000">
                <a:solidFill>
                  <a:schemeClr val="bg1"/>
                </a:solidFill>
                <a:latin typeface="Arial" charset="0"/>
              </a:rPr>
              <a:t>colours of flowers </a:t>
            </a:r>
          </a:p>
          <a:p>
            <a:r>
              <a:rPr lang="en-GB" sz="2000">
                <a:solidFill>
                  <a:schemeClr val="bg1"/>
                </a:solidFill>
                <a:latin typeface="Arial" charset="0"/>
              </a:rPr>
              <a:t>attract insects which </a:t>
            </a:r>
          </a:p>
          <a:p>
            <a:r>
              <a:rPr lang="en-GB" sz="2000">
                <a:solidFill>
                  <a:schemeClr val="bg1"/>
                </a:solidFill>
                <a:latin typeface="Arial" charset="0"/>
              </a:rPr>
              <a:t>assist in pollination </a:t>
            </a:r>
          </a:p>
        </p:txBody>
      </p:sp>
      <p:sp>
        <p:nvSpPr>
          <p:cNvPr id="3083" name="Text Box 11"/>
          <p:cNvSpPr txBox="1">
            <a:spLocks noChangeArrowheads="1"/>
          </p:cNvSpPr>
          <p:nvPr/>
        </p:nvSpPr>
        <p:spPr bwMode="auto">
          <a:xfrm>
            <a:off x="0" y="22225"/>
            <a:ext cx="3429000" cy="1190625"/>
          </a:xfrm>
          <a:prstGeom prst="rect">
            <a:avLst/>
          </a:prstGeom>
          <a:solidFill>
            <a:schemeClr val="accent4"/>
          </a:solidFill>
          <a:ln>
            <a:noFill/>
          </a:ln>
          <a:effectLst/>
        </p:spPr>
        <p:txBody>
          <a:bodyPr>
            <a:spAutoFit/>
          </a:bodyPr>
          <a:lstStyle/>
          <a:p>
            <a:r>
              <a:rPr lang="en-GB" sz="1800" b="1" dirty="0">
                <a:solidFill>
                  <a:schemeClr val="bg1"/>
                </a:solidFill>
                <a:latin typeface="Arial" charset="0"/>
              </a:rPr>
              <a:t>Strong scent of fruits attracts </a:t>
            </a:r>
          </a:p>
          <a:p>
            <a:r>
              <a:rPr lang="en-GB" sz="1800" b="1" dirty="0">
                <a:solidFill>
                  <a:schemeClr val="bg1"/>
                </a:solidFill>
                <a:latin typeface="Arial" charset="0"/>
              </a:rPr>
              <a:t>animals, which feed on the</a:t>
            </a:r>
          </a:p>
          <a:p>
            <a:r>
              <a:rPr lang="en-GB" sz="1800" b="1" dirty="0">
                <a:solidFill>
                  <a:schemeClr val="bg1"/>
                </a:solidFill>
                <a:latin typeface="Arial" charset="0"/>
              </a:rPr>
              <a:t> fruit and assist in dispersal </a:t>
            </a:r>
          </a:p>
          <a:p>
            <a:r>
              <a:rPr lang="en-GB" sz="1800" b="1" dirty="0">
                <a:solidFill>
                  <a:schemeClr val="bg1"/>
                </a:solidFill>
                <a:latin typeface="Arial" charset="0"/>
              </a:rPr>
              <a:t>of the seeds </a:t>
            </a:r>
          </a:p>
        </p:txBody>
      </p:sp>
      <p:sp>
        <p:nvSpPr>
          <p:cNvPr id="3084" name="Text Box 12"/>
          <p:cNvSpPr txBox="1">
            <a:spLocks noChangeArrowheads="1"/>
          </p:cNvSpPr>
          <p:nvPr/>
        </p:nvSpPr>
        <p:spPr bwMode="auto">
          <a:xfrm>
            <a:off x="228600" y="1901825"/>
            <a:ext cx="2849563" cy="13112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Thick, waxy surface of </a:t>
            </a:r>
          </a:p>
          <a:p>
            <a:r>
              <a:rPr lang="en-GB" sz="2000">
                <a:solidFill>
                  <a:schemeClr val="bg1"/>
                </a:solidFill>
                <a:latin typeface="Arial" charset="0"/>
              </a:rPr>
              <a:t>leaves protects against </a:t>
            </a:r>
          </a:p>
          <a:p>
            <a:r>
              <a:rPr lang="en-GB" sz="2000">
                <a:solidFill>
                  <a:schemeClr val="bg1"/>
                </a:solidFill>
                <a:latin typeface="Arial" charset="0"/>
              </a:rPr>
              <a:t>hot sun, heavy rain, </a:t>
            </a:r>
          </a:p>
          <a:p>
            <a:r>
              <a:rPr lang="en-GB" sz="2000">
                <a:solidFill>
                  <a:schemeClr val="bg1"/>
                </a:solidFill>
                <a:latin typeface="Arial" charset="0"/>
              </a:rPr>
              <a:t>and strong winds </a:t>
            </a:r>
          </a:p>
        </p:txBody>
      </p:sp>
      <p:sp>
        <p:nvSpPr>
          <p:cNvPr id="3087" name="Text Box 15"/>
          <p:cNvSpPr txBox="1">
            <a:spLocks noChangeArrowheads="1"/>
          </p:cNvSpPr>
          <p:nvPr/>
        </p:nvSpPr>
        <p:spPr bwMode="auto">
          <a:xfrm>
            <a:off x="2819400" y="2892425"/>
            <a:ext cx="2225675" cy="13112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Aerial roots of </a:t>
            </a:r>
          </a:p>
          <a:p>
            <a:r>
              <a:rPr lang="en-GB" sz="2000">
                <a:solidFill>
                  <a:schemeClr val="bg1"/>
                </a:solidFill>
                <a:latin typeface="Arial" charset="0"/>
              </a:rPr>
              <a:t>epiphytes absorb </a:t>
            </a:r>
          </a:p>
          <a:p>
            <a:r>
              <a:rPr lang="en-GB" sz="2000">
                <a:solidFill>
                  <a:schemeClr val="bg1"/>
                </a:solidFill>
                <a:latin typeface="Arial" charset="0"/>
              </a:rPr>
              <a:t>moisture from the </a:t>
            </a:r>
          </a:p>
          <a:p>
            <a:r>
              <a:rPr lang="en-GB" sz="2000">
                <a:solidFill>
                  <a:schemeClr val="bg1"/>
                </a:solidFill>
                <a:latin typeface="Arial" charset="0"/>
              </a:rPr>
              <a:t>air </a:t>
            </a:r>
          </a:p>
        </p:txBody>
      </p:sp>
      <p:sp>
        <p:nvSpPr>
          <p:cNvPr id="3088" name="Text Box 16"/>
          <p:cNvSpPr txBox="1">
            <a:spLocks noChangeArrowheads="1"/>
          </p:cNvSpPr>
          <p:nvPr/>
        </p:nvSpPr>
        <p:spPr bwMode="auto">
          <a:xfrm>
            <a:off x="5791200" y="3654425"/>
            <a:ext cx="2327275" cy="7016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Tall straight trunks </a:t>
            </a:r>
          </a:p>
          <a:p>
            <a:r>
              <a:rPr lang="en-GB" sz="2000">
                <a:solidFill>
                  <a:schemeClr val="bg1"/>
                </a:solidFill>
                <a:latin typeface="Arial" charset="0"/>
              </a:rPr>
              <a:t>no side branches </a:t>
            </a:r>
          </a:p>
        </p:txBody>
      </p:sp>
      <p:sp>
        <p:nvSpPr>
          <p:cNvPr id="3089" name="Text Box 17"/>
          <p:cNvSpPr txBox="1">
            <a:spLocks noChangeArrowheads="1"/>
          </p:cNvSpPr>
          <p:nvPr/>
        </p:nvSpPr>
        <p:spPr bwMode="auto">
          <a:xfrm>
            <a:off x="2286000" y="4770438"/>
            <a:ext cx="2354263" cy="3968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Thin, smooth  bark </a:t>
            </a:r>
          </a:p>
        </p:txBody>
      </p:sp>
      <p:sp>
        <p:nvSpPr>
          <p:cNvPr id="3090" name="Text Box 18"/>
          <p:cNvSpPr txBox="1">
            <a:spLocks noChangeArrowheads="1"/>
          </p:cNvSpPr>
          <p:nvPr/>
        </p:nvSpPr>
        <p:spPr bwMode="auto">
          <a:xfrm>
            <a:off x="6019800" y="5711825"/>
            <a:ext cx="1817688" cy="3968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Buttress roots </a:t>
            </a:r>
          </a:p>
        </p:txBody>
      </p:sp>
      <p:sp>
        <p:nvSpPr>
          <p:cNvPr id="3091" name="Text Box 19"/>
          <p:cNvSpPr txBox="1">
            <a:spLocks noChangeArrowheads="1"/>
          </p:cNvSpPr>
          <p:nvPr/>
        </p:nvSpPr>
        <p:spPr bwMode="auto">
          <a:xfrm>
            <a:off x="2438400" y="5410200"/>
            <a:ext cx="2332038" cy="701675"/>
          </a:xfrm>
          <a:prstGeom prst="rect">
            <a:avLst/>
          </a:prstGeom>
          <a:solidFill>
            <a:schemeClr val="accent4"/>
          </a:solidFill>
          <a:ln>
            <a:noFill/>
          </a:ln>
          <a:effectLst/>
        </p:spPr>
        <p:txBody>
          <a:bodyPr wrap="none">
            <a:spAutoFit/>
          </a:bodyPr>
          <a:lstStyle/>
          <a:p>
            <a:r>
              <a:rPr lang="en-GB" sz="2000">
                <a:solidFill>
                  <a:schemeClr val="bg1"/>
                </a:solidFill>
                <a:latin typeface="Arial" charset="0"/>
              </a:rPr>
              <a:t>Shallow spreading </a:t>
            </a:r>
          </a:p>
          <a:p>
            <a:r>
              <a:rPr lang="en-GB" sz="2000">
                <a:solidFill>
                  <a:schemeClr val="bg1"/>
                </a:solidFill>
                <a:latin typeface="Arial" charset="0"/>
              </a:rPr>
              <a:t>root system </a:t>
            </a:r>
          </a:p>
        </p:txBody>
      </p:sp>
    </p:spTree>
    <p:extLst>
      <p:ext uri="{BB962C8B-B14F-4D97-AF65-F5344CB8AC3E}">
        <p14:creationId xmlns:p14="http://schemas.microsoft.com/office/powerpoint/2010/main" val="28891339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400"/>
            <a:ext cx="2717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21717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4" name="Text Box 6"/>
          <p:cNvSpPr txBox="1">
            <a:spLocks noChangeArrowheads="1"/>
          </p:cNvSpPr>
          <p:nvPr/>
        </p:nvSpPr>
        <p:spPr bwMode="auto">
          <a:xfrm>
            <a:off x="152400" y="4113213"/>
            <a:ext cx="3302933" cy="923330"/>
          </a:xfrm>
          <a:prstGeom prst="rect">
            <a:avLst/>
          </a:prstGeom>
          <a:solidFill>
            <a:schemeClr val="accent4"/>
          </a:solidFill>
          <a:ln>
            <a:noFill/>
          </a:ln>
          <a:effectLst/>
        </p:spPr>
        <p:txBody>
          <a:bodyPr wrap="none">
            <a:spAutoFit/>
          </a:bodyPr>
          <a:lstStyle/>
          <a:p>
            <a:r>
              <a:rPr lang="en-GB" b="1">
                <a:solidFill>
                  <a:srgbClr val="FFFFFF"/>
                </a:solidFill>
                <a:latin typeface="Arial" charset="0"/>
              </a:rPr>
              <a:t>Orchid</a:t>
            </a:r>
            <a:r>
              <a:rPr lang="en-GB">
                <a:solidFill>
                  <a:srgbClr val="FFFFFF"/>
                </a:solidFill>
                <a:latin typeface="Arial" charset="0"/>
              </a:rPr>
              <a:t> - sun-loving roots </a:t>
            </a:r>
          </a:p>
          <a:p>
            <a:r>
              <a:rPr lang="en-GB">
                <a:solidFill>
                  <a:srgbClr val="FFFFFF"/>
                </a:solidFill>
                <a:latin typeface="Arial" charset="0"/>
              </a:rPr>
              <a:t>attached themselves to </a:t>
            </a:r>
          </a:p>
          <a:p>
            <a:r>
              <a:rPr lang="en-GB">
                <a:solidFill>
                  <a:srgbClr val="FFFFFF"/>
                </a:solidFill>
                <a:latin typeface="Arial" charset="0"/>
              </a:rPr>
              <a:t>branches and absorb nutrients </a:t>
            </a:r>
          </a:p>
        </p:txBody>
      </p:sp>
      <p:sp>
        <p:nvSpPr>
          <p:cNvPr id="12295" name="Text Box 7"/>
          <p:cNvSpPr txBox="1">
            <a:spLocks noChangeArrowheads="1"/>
          </p:cNvSpPr>
          <p:nvPr/>
        </p:nvSpPr>
        <p:spPr bwMode="auto">
          <a:xfrm>
            <a:off x="4191000" y="836613"/>
            <a:ext cx="3802356" cy="369332"/>
          </a:xfrm>
          <a:prstGeom prst="rect">
            <a:avLst/>
          </a:prstGeom>
          <a:solidFill>
            <a:schemeClr val="accent4"/>
          </a:solidFill>
          <a:ln>
            <a:noFill/>
          </a:ln>
          <a:effectLst/>
        </p:spPr>
        <p:txBody>
          <a:bodyPr wrap="none">
            <a:spAutoFit/>
          </a:bodyPr>
          <a:lstStyle/>
          <a:p>
            <a:r>
              <a:rPr lang="en-GB" b="1" dirty="0">
                <a:solidFill>
                  <a:srgbClr val="FFFFFF"/>
                </a:solidFill>
                <a:latin typeface="Arial" charset="0"/>
              </a:rPr>
              <a:t>Pitcher plant</a:t>
            </a:r>
            <a:r>
              <a:rPr lang="en-GB" dirty="0">
                <a:solidFill>
                  <a:srgbClr val="FFFFFF"/>
                </a:solidFill>
                <a:latin typeface="Arial" charset="0"/>
              </a:rPr>
              <a:t> - a carnivorous plant.</a:t>
            </a:r>
          </a:p>
        </p:txBody>
      </p:sp>
      <p:sp>
        <p:nvSpPr>
          <p:cNvPr id="12297" name="Text Box 9"/>
          <p:cNvSpPr txBox="1">
            <a:spLocks noChangeArrowheads="1"/>
          </p:cNvSpPr>
          <p:nvPr/>
        </p:nvSpPr>
        <p:spPr bwMode="auto">
          <a:xfrm>
            <a:off x="4495800" y="2360613"/>
            <a:ext cx="1364639" cy="369332"/>
          </a:xfrm>
          <a:prstGeom prst="rect">
            <a:avLst/>
          </a:prstGeom>
          <a:solidFill>
            <a:schemeClr val="accent4"/>
          </a:solidFill>
          <a:ln>
            <a:noFill/>
          </a:ln>
          <a:effectLst/>
        </p:spPr>
        <p:txBody>
          <a:bodyPr wrap="none">
            <a:spAutoFit/>
          </a:bodyPr>
          <a:lstStyle/>
          <a:p>
            <a:r>
              <a:rPr lang="en-GB">
                <a:solidFill>
                  <a:srgbClr val="FFFFFF"/>
                </a:solidFill>
                <a:latin typeface="Arial" charset="0"/>
              </a:rPr>
              <a:t>slippery rim </a:t>
            </a:r>
          </a:p>
        </p:txBody>
      </p:sp>
      <p:sp>
        <p:nvSpPr>
          <p:cNvPr id="12298" name="Text Box 10"/>
          <p:cNvSpPr txBox="1">
            <a:spLocks noChangeArrowheads="1"/>
          </p:cNvSpPr>
          <p:nvPr/>
        </p:nvSpPr>
        <p:spPr bwMode="auto">
          <a:xfrm>
            <a:off x="7848600" y="3579813"/>
            <a:ext cx="877501" cy="369332"/>
          </a:xfrm>
          <a:prstGeom prst="rect">
            <a:avLst/>
          </a:prstGeom>
          <a:solidFill>
            <a:schemeClr val="accent4"/>
          </a:solidFill>
          <a:ln>
            <a:noFill/>
          </a:ln>
          <a:effectLst/>
        </p:spPr>
        <p:txBody>
          <a:bodyPr wrap="none">
            <a:spAutoFit/>
          </a:bodyPr>
          <a:lstStyle/>
          <a:p>
            <a:r>
              <a:rPr lang="en-GB" b="1">
                <a:solidFill>
                  <a:srgbClr val="FFFFFF"/>
                </a:solidFill>
                <a:latin typeface="Arial" charset="0"/>
              </a:rPr>
              <a:t> </a:t>
            </a:r>
            <a:r>
              <a:rPr lang="en-GB">
                <a:solidFill>
                  <a:srgbClr val="FFFFFF"/>
                </a:solidFill>
                <a:latin typeface="Arial" charset="0"/>
              </a:rPr>
              <a:t>tendril </a:t>
            </a:r>
          </a:p>
        </p:txBody>
      </p:sp>
      <p:sp>
        <p:nvSpPr>
          <p:cNvPr id="12299" name="Text Box 11"/>
          <p:cNvSpPr txBox="1">
            <a:spLocks noChangeArrowheads="1"/>
          </p:cNvSpPr>
          <p:nvPr/>
        </p:nvSpPr>
        <p:spPr bwMode="auto">
          <a:xfrm>
            <a:off x="4724400" y="4648200"/>
            <a:ext cx="4191000" cy="1200329"/>
          </a:xfrm>
          <a:prstGeom prst="rect">
            <a:avLst/>
          </a:prstGeom>
          <a:solidFill>
            <a:schemeClr val="accent4"/>
          </a:solidFill>
          <a:ln>
            <a:noFill/>
          </a:ln>
          <a:effectLst/>
        </p:spPr>
        <p:txBody>
          <a:bodyPr>
            <a:spAutoFit/>
          </a:bodyPr>
          <a:lstStyle/>
          <a:p>
            <a:r>
              <a:rPr lang="en-GB">
                <a:solidFill>
                  <a:srgbClr val="FFFFFF"/>
                </a:solidFill>
                <a:latin typeface="Arial" charset="0"/>
              </a:rPr>
              <a:t>Insects falling into the </a:t>
            </a:r>
          </a:p>
          <a:p>
            <a:r>
              <a:rPr lang="en-GB">
                <a:solidFill>
                  <a:srgbClr val="FFFFFF"/>
                </a:solidFill>
                <a:latin typeface="Arial" charset="0"/>
              </a:rPr>
              <a:t>pitcher are digested, and nutrients which are released are absorbed by the plant.   </a:t>
            </a:r>
          </a:p>
        </p:txBody>
      </p:sp>
      <p:sp>
        <p:nvSpPr>
          <p:cNvPr id="12300" name="Text Box 12"/>
          <p:cNvSpPr txBox="1">
            <a:spLocks noChangeArrowheads="1"/>
          </p:cNvSpPr>
          <p:nvPr/>
        </p:nvSpPr>
        <p:spPr bwMode="auto">
          <a:xfrm>
            <a:off x="2286000" y="2133600"/>
            <a:ext cx="1634469" cy="369332"/>
          </a:xfrm>
          <a:prstGeom prst="rect">
            <a:avLst/>
          </a:prstGeom>
          <a:solidFill>
            <a:schemeClr val="accent4"/>
          </a:solidFill>
          <a:ln>
            <a:noFill/>
          </a:ln>
          <a:effectLst/>
        </p:spPr>
        <p:txBody>
          <a:bodyPr wrap="none">
            <a:spAutoFit/>
          </a:bodyPr>
          <a:lstStyle/>
          <a:p>
            <a:r>
              <a:rPr lang="en-GB">
                <a:solidFill>
                  <a:srgbClr val="FFFFFF"/>
                </a:solidFill>
                <a:latin typeface="Arial" charset="0"/>
              </a:rPr>
              <a:t>Parasitic plant</a:t>
            </a:r>
          </a:p>
        </p:txBody>
      </p:sp>
      <p:sp>
        <p:nvSpPr>
          <p:cNvPr id="12301" name="Line 13"/>
          <p:cNvSpPr>
            <a:spLocks noChangeShapeType="1"/>
          </p:cNvSpPr>
          <p:nvPr/>
        </p:nvSpPr>
        <p:spPr bwMode="auto">
          <a:xfrm>
            <a:off x="5562600" y="2743200"/>
            <a:ext cx="762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12302" name="Line 14"/>
          <p:cNvSpPr>
            <a:spLocks noChangeShapeType="1"/>
          </p:cNvSpPr>
          <p:nvPr/>
        </p:nvSpPr>
        <p:spPr bwMode="auto">
          <a:xfrm flipH="1" flipV="1">
            <a:off x="7620000" y="2971800"/>
            <a:ext cx="6858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Tree>
    <p:extLst>
      <p:ext uri="{BB962C8B-B14F-4D97-AF65-F5344CB8AC3E}">
        <p14:creationId xmlns:p14="http://schemas.microsoft.com/office/powerpoint/2010/main" val="22613884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8600" y="257175"/>
            <a:ext cx="8458200" cy="4031873"/>
          </a:xfrm>
          <a:prstGeom prst="rect">
            <a:avLst/>
          </a:prstGeom>
          <a:solidFill>
            <a:schemeClr val="accent4"/>
          </a:solidFill>
          <a:ln>
            <a:noFill/>
          </a:ln>
          <a:effectLst/>
        </p:spPr>
        <p:txBody>
          <a:bodyPr>
            <a:spAutoFit/>
          </a:bodyPr>
          <a:lstStyle/>
          <a:p>
            <a:r>
              <a:rPr lang="en-GB" sz="4000" b="1" dirty="0">
                <a:solidFill>
                  <a:srgbClr val="FFFFFF"/>
                </a:solidFill>
                <a:latin typeface="Arial" charset="0"/>
              </a:rPr>
              <a:t>Structure of the rainforest</a:t>
            </a:r>
            <a:r>
              <a:rPr lang="en-GB" dirty="0">
                <a:solidFill>
                  <a:srgbClr val="FFFFFF"/>
                </a:solidFill>
                <a:latin typeface="Arial" charset="0"/>
              </a:rPr>
              <a:t> </a:t>
            </a:r>
          </a:p>
          <a:p>
            <a:endParaRPr lang="en-GB" dirty="0">
              <a:solidFill>
                <a:srgbClr val="FFFFFF"/>
              </a:solidFill>
              <a:latin typeface="Arial" charset="0"/>
            </a:endParaRPr>
          </a:p>
          <a:p>
            <a:r>
              <a:rPr lang="en-GB" dirty="0">
                <a:solidFill>
                  <a:srgbClr val="FFFFFF"/>
                </a:solidFill>
                <a:latin typeface="Arial" charset="0"/>
              </a:rPr>
              <a:t>The dominant plants in a rainforest are giant trees. The hot wet climate enables them to grow all year round, and they remain evergreen, continuously shedding their leaves and growing new ones. </a:t>
            </a:r>
          </a:p>
          <a:p>
            <a:endParaRPr lang="en-GB" dirty="0">
              <a:solidFill>
                <a:srgbClr val="FFFFFF"/>
              </a:solidFill>
              <a:latin typeface="Arial" charset="0"/>
            </a:endParaRPr>
          </a:p>
          <a:p>
            <a:r>
              <a:rPr lang="en-GB" dirty="0">
                <a:solidFill>
                  <a:srgbClr val="FFFFFF"/>
                </a:solidFill>
                <a:latin typeface="Arial" charset="0"/>
              </a:rPr>
              <a:t>The average height of rainforest trees is about 45 metres, although the emergence (trees which tower above the others) may go as high as 90 metres. Smaller trees growing the under story (layer between the canopy and the forest floor). </a:t>
            </a:r>
          </a:p>
          <a:p>
            <a:endParaRPr lang="en-GB" dirty="0">
              <a:solidFill>
                <a:srgbClr val="FFFFFF"/>
              </a:solidFill>
              <a:latin typeface="Arial" charset="0"/>
            </a:endParaRPr>
          </a:p>
          <a:p>
            <a:endParaRPr lang="en-GB" dirty="0">
              <a:solidFill>
                <a:srgbClr val="FFFFFF"/>
              </a:solidFill>
              <a:latin typeface="Arial" charset="0"/>
            </a:endParaRPr>
          </a:p>
          <a:p>
            <a:r>
              <a:rPr lang="en-GB" b="1" dirty="0">
                <a:solidFill>
                  <a:srgbClr val="FFFFFF"/>
                </a:solidFill>
                <a:latin typeface="Arial" charset="0"/>
              </a:rPr>
              <a:t>Several layers can be identified within the forest</a:t>
            </a:r>
            <a:r>
              <a:rPr lang="en-GB" dirty="0">
                <a:solidFill>
                  <a:srgbClr val="FFFFFF"/>
                </a:solidFill>
                <a:latin typeface="Arial" charset="0"/>
              </a:rPr>
              <a:t> </a:t>
            </a:r>
          </a:p>
        </p:txBody>
      </p:sp>
    </p:spTree>
    <p:extLst>
      <p:ext uri="{BB962C8B-B14F-4D97-AF65-F5344CB8AC3E}">
        <p14:creationId xmlns:p14="http://schemas.microsoft.com/office/powerpoint/2010/main" val="34968038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2"/>
          <p:cNvSpPr>
            <a:spLocks noGrp="1"/>
          </p:cNvSpPr>
          <p:nvPr>
            <p:ph type="ftr" sz="quarter" idx="11"/>
          </p:nvPr>
        </p:nvSpPr>
        <p:spPr/>
        <p:txBody>
          <a:bodyPr/>
          <a:lstStyle/>
          <a:p>
            <a:r>
              <a:rPr lang="en-US"/>
              <a:t> Tom Abbott, Biddulph High School and made available through www.sln.org.uk/geography and only for non commercial use in schools</a:t>
            </a:r>
            <a:endParaRPr lang="en-GB"/>
          </a:p>
        </p:txBody>
      </p:sp>
      <p:pic>
        <p:nvPicPr>
          <p:cNvPr id="2101"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563" cy="665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2" name="Line 4"/>
          <p:cNvSpPr>
            <a:spLocks noChangeShapeType="1"/>
          </p:cNvSpPr>
          <p:nvPr/>
        </p:nvSpPr>
        <p:spPr bwMode="auto">
          <a:xfrm>
            <a:off x="152400" y="6629400"/>
            <a:ext cx="6248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2071" name="Line 23"/>
          <p:cNvSpPr>
            <a:spLocks noChangeShapeType="1"/>
          </p:cNvSpPr>
          <p:nvPr/>
        </p:nvSpPr>
        <p:spPr bwMode="auto">
          <a:xfrm flipH="1">
            <a:off x="533400" y="2514600"/>
            <a:ext cx="5715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2072" name="Line 24"/>
          <p:cNvSpPr>
            <a:spLocks noChangeShapeType="1"/>
          </p:cNvSpPr>
          <p:nvPr/>
        </p:nvSpPr>
        <p:spPr bwMode="auto">
          <a:xfrm flipH="1">
            <a:off x="533400" y="4572000"/>
            <a:ext cx="5715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2073" name="Line 25"/>
          <p:cNvSpPr>
            <a:spLocks noChangeShapeType="1"/>
          </p:cNvSpPr>
          <p:nvPr/>
        </p:nvSpPr>
        <p:spPr bwMode="auto">
          <a:xfrm flipH="1">
            <a:off x="533400" y="5943600"/>
            <a:ext cx="5715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p>
        </p:txBody>
      </p:sp>
      <p:sp>
        <p:nvSpPr>
          <p:cNvPr id="2079" name="Text Box 31"/>
          <p:cNvSpPr txBox="1">
            <a:spLocks noChangeArrowheads="1"/>
          </p:cNvSpPr>
          <p:nvPr/>
        </p:nvSpPr>
        <p:spPr bwMode="auto">
          <a:xfrm>
            <a:off x="7092280" y="692696"/>
            <a:ext cx="1826141" cy="707886"/>
          </a:xfrm>
          <a:prstGeom prst="rect">
            <a:avLst/>
          </a:prstGeom>
          <a:solidFill>
            <a:schemeClr val="accent4"/>
          </a:solidFill>
          <a:ln>
            <a:noFill/>
          </a:ln>
          <a:effectLst/>
        </p:spPr>
        <p:txBody>
          <a:bodyPr wrap="none">
            <a:spAutoFit/>
          </a:bodyPr>
          <a:lstStyle/>
          <a:p>
            <a:r>
              <a:rPr lang="en-GB" sz="2000" dirty="0">
                <a:solidFill>
                  <a:srgbClr val="FFFFFF"/>
                </a:solidFill>
                <a:latin typeface="Arial" charset="0"/>
              </a:rPr>
              <a:t>A Emergent</a:t>
            </a:r>
          </a:p>
          <a:p>
            <a:r>
              <a:rPr lang="en-GB" sz="2000" dirty="0">
                <a:solidFill>
                  <a:srgbClr val="FFFFFF"/>
                </a:solidFill>
                <a:latin typeface="Arial" charset="0"/>
              </a:rPr>
              <a:t>    tree canopy</a:t>
            </a:r>
          </a:p>
        </p:txBody>
      </p:sp>
      <p:sp>
        <p:nvSpPr>
          <p:cNvPr id="2080" name="Text Box 32"/>
          <p:cNvSpPr txBox="1">
            <a:spLocks noChangeArrowheads="1"/>
          </p:cNvSpPr>
          <p:nvPr/>
        </p:nvSpPr>
        <p:spPr bwMode="auto">
          <a:xfrm>
            <a:off x="7006127" y="3068960"/>
            <a:ext cx="2146742" cy="707886"/>
          </a:xfrm>
          <a:prstGeom prst="rect">
            <a:avLst/>
          </a:prstGeom>
          <a:solidFill>
            <a:schemeClr val="accent4"/>
          </a:solidFill>
          <a:ln>
            <a:noFill/>
          </a:ln>
          <a:effectLst/>
        </p:spPr>
        <p:txBody>
          <a:bodyPr wrap="none">
            <a:spAutoFit/>
          </a:bodyPr>
          <a:lstStyle/>
          <a:p>
            <a:r>
              <a:rPr lang="en-GB" sz="2000" dirty="0">
                <a:solidFill>
                  <a:srgbClr val="FFFFFF"/>
                </a:solidFill>
                <a:latin typeface="Arial" charset="0"/>
              </a:rPr>
              <a:t>B Large trees</a:t>
            </a:r>
          </a:p>
          <a:p>
            <a:r>
              <a:rPr lang="en-GB" sz="2000" dirty="0">
                <a:solidFill>
                  <a:srgbClr val="FFFFFF"/>
                </a:solidFill>
                <a:latin typeface="Arial" charset="0"/>
              </a:rPr>
              <a:t>    of Middle layer</a:t>
            </a:r>
          </a:p>
        </p:txBody>
      </p:sp>
      <p:sp>
        <p:nvSpPr>
          <p:cNvPr id="2081" name="Text Box 33"/>
          <p:cNvSpPr txBox="1">
            <a:spLocks noChangeArrowheads="1"/>
          </p:cNvSpPr>
          <p:nvPr/>
        </p:nvSpPr>
        <p:spPr bwMode="auto">
          <a:xfrm>
            <a:off x="6934200" y="4645025"/>
            <a:ext cx="1706563" cy="701675"/>
          </a:xfrm>
          <a:prstGeom prst="rect">
            <a:avLst/>
          </a:prstGeom>
          <a:solidFill>
            <a:schemeClr val="accent4"/>
          </a:solidFill>
          <a:ln>
            <a:noFill/>
          </a:ln>
          <a:effectLst/>
        </p:spPr>
        <p:txBody>
          <a:bodyPr wrap="none">
            <a:spAutoFit/>
          </a:bodyPr>
          <a:lstStyle/>
          <a:p>
            <a:r>
              <a:rPr lang="en-GB" sz="2000">
                <a:solidFill>
                  <a:srgbClr val="FFFFFF"/>
                </a:solidFill>
                <a:latin typeface="Arial" charset="0"/>
              </a:rPr>
              <a:t>C Lower tree </a:t>
            </a:r>
          </a:p>
          <a:p>
            <a:r>
              <a:rPr lang="en-GB" sz="2000">
                <a:solidFill>
                  <a:srgbClr val="FFFFFF"/>
                </a:solidFill>
                <a:latin typeface="Arial" charset="0"/>
              </a:rPr>
              <a:t>    layer</a:t>
            </a:r>
          </a:p>
        </p:txBody>
      </p:sp>
      <p:sp>
        <p:nvSpPr>
          <p:cNvPr id="2082" name="Text Box 34"/>
          <p:cNvSpPr txBox="1">
            <a:spLocks noChangeArrowheads="1"/>
          </p:cNvSpPr>
          <p:nvPr/>
        </p:nvSpPr>
        <p:spPr bwMode="auto">
          <a:xfrm>
            <a:off x="6858000" y="5407025"/>
            <a:ext cx="1849438" cy="701675"/>
          </a:xfrm>
          <a:prstGeom prst="rect">
            <a:avLst/>
          </a:prstGeom>
          <a:solidFill>
            <a:schemeClr val="accent4"/>
          </a:solidFill>
          <a:ln>
            <a:noFill/>
          </a:ln>
          <a:effectLst/>
        </p:spPr>
        <p:txBody>
          <a:bodyPr wrap="none">
            <a:spAutoFit/>
          </a:bodyPr>
          <a:lstStyle/>
          <a:p>
            <a:r>
              <a:rPr lang="en-GB" sz="2000">
                <a:solidFill>
                  <a:srgbClr val="FFFFFF"/>
                </a:solidFill>
                <a:latin typeface="Arial" charset="0"/>
              </a:rPr>
              <a:t>D Shrub/small </a:t>
            </a:r>
          </a:p>
          <a:p>
            <a:r>
              <a:rPr lang="en-GB" sz="2000">
                <a:solidFill>
                  <a:srgbClr val="FFFFFF"/>
                </a:solidFill>
                <a:latin typeface="Arial" charset="0"/>
              </a:rPr>
              <a:t>     tree layer</a:t>
            </a:r>
          </a:p>
        </p:txBody>
      </p:sp>
      <p:sp>
        <p:nvSpPr>
          <p:cNvPr id="2083" name="Text Box 35"/>
          <p:cNvSpPr txBox="1">
            <a:spLocks noChangeArrowheads="1"/>
          </p:cNvSpPr>
          <p:nvPr/>
        </p:nvSpPr>
        <p:spPr bwMode="auto">
          <a:xfrm>
            <a:off x="6632575" y="6248400"/>
            <a:ext cx="2537323" cy="400110"/>
          </a:xfrm>
          <a:prstGeom prst="rect">
            <a:avLst/>
          </a:prstGeom>
          <a:solidFill>
            <a:schemeClr val="accent4"/>
          </a:solidFill>
          <a:ln>
            <a:noFill/>
          </a:ln>
          <a:effectLst/>
        </p:spPr>
        <p:txBody>
          <a:bodyPr wrap="none">
            <a:spAutoFit/>
          </a:bodyPr>
          <a:lstStyle/>
          <a:p>
            <a:r>
              <a:rPr lang="en-GB" sz="2000">
                <a:solidFill>
                  <a:srgbClr val="FFFFFF"/>
                </a:solidFill>
                <a:latin typeface="Arial" charset="0"/>
              </a:rPr>
              <a:t>E Ground vegetation</a:t>
            </a:r>
          </a:p>
        </p:txBody>
      </p:sp>
      <p:grpSp>
        <p:nvGrpSpPr>
          <p:cNvPr id="2097" name="Group 49"/>
          <p:cNvGrpSpPr>
            <a:grpSpLocks/>
          </p:cNvGrpSpPr>
          <p:nvPr/>
        </p:nvGrpSpPr>
        <p:grpSpPr bwMode="auto">
          <a:xfrm>
            <a:off x="6400800" y="304800"/>
            <a:ext cx="596900" cy="6324600"/>
            <a:chOff x="4128" y="192"/>
            <a:chExt cx="376" cy="3984"/>
          </a:xfrm>
          <a:solidFill>
            <a:schemeClr val="accent4"/>
          </a:solidFill>
        </p:grpSpPr>
        <p:sp>
          <p:nvSpPr>
            <p:cNvPr id="2051" name="Line 3"/>
            <p:cNvSpPr>
              <a:spLocks noChangeShapeType="1"/>
            </p:cNvSpPr>
            <p:nvPr/>
          </p:nvSpPr>
          <p:spPr bwMode="auto">
            <a:xfrm>
              <a:off x="4128" y="240"/>
              <a:ext cx="0" cy="3936"/>
            </a:xfrm>
            <a:prstGeom prst="line">
              <a:avLst/>
            </a:prstGeom>
            <a:grp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53" name="Line 5"/>
            <p:cNvSpPr>
              <a:spLocks noChangeShapeType="1"/>
            </p:cNvSpPr>
            <p:nvPr/>
          </p:nvSpPr>
          <p:spPr bwMode="auto">
            <a:xfrm>
              <a:off x="4128" y="336"/>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62" name="Text Box 14"/>
            <p:cNvSpPr txBox="1">
              <a:spLocks noChangeArrowheads="1"/>
            </p:cNvSpPr>
            <p:nvPr/>
          </p:nvSpPr>
          <p:spPr bwMode="auto">
            <a:xfrm>
              <a:off x="4272" y="3600"/>
              <a:ext cx="198"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5</a:t>
              </a:r>
            </a:p>
          </p:txBody>
        </p:sp>
        <p:sp>
          <p:nvSpPr>
            <p:cNvPr id="2063" name="Text Box 15"/>
            <p:cNvSpPr txBox="1">
              <a:spLocks noChangeArrowheads="1"/>
            </p:cNvSpPr>
            <p:nvPr/>
          </p:nvSpPr>
          <p:spPr bwMode="auto">
            <a:xfrm>
              <a:off x="4224" y="3168"/>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10</a:t>
              </a:r>
            </a:p>
          </p:txBody>
        </p:sp>
        <p:sp>
          <p:nvSpPr>
            <p:cNvPr id="2064" name="Text Box 16"/>
            <p:cNvSpPr txBox="1">
              <a:spLocks noChangeArrowheads="1"/>
            </p:cNvSpPr>
            <p:nvPr/>
          </p:nvSpPr>
          <p:spPr bwMode="auto">
            <a:xfrm>
              <a:off x="4224" y="2736"/>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15</a:t>
              </a:r>
            </a:p>
          </p:txBody>
        </p:sp>
        <p:sp>
          <p:nvSpPr>
            <p:cNvPr id="2065" name="Text Box 17"/>
            <p:cNvSpPr txBox="1">
              <a:spLocks noChangeArrowheads="1"/>
            </p:cNvSpPr>
            <p:nvPr/>
          </p:nvSpPr>
          <p:spPr bwMode="auto">
            <a:xfrm>
              <a:off x="4224" y="2304"/>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20</a:t>
              </a:r>
            </a:p>
          </p:txBody>
        </p:sp>
        <p:sp>
          <p:nvSpPr>
            <p:cNvPr id="2066" name="Text Box 18"/>
            <p:cNvSpPr txBox="1">
              <a:spLocks noChangeArrowheads="1"/>
            </p:cNvSpPr>
            <p:nvPr/>
          </p:nvSpPr>
          <p:spPr bwMode="auto">
            <a:xfrm>
              <a:off x="4224" y="1872"/>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25</a:t>
              </a:r>
            </a:p>
          </p:txBody>
        </p:sp>
        <p:sp>
          <p:nvSpPr>
            <p:cNvPr id="2067" name="Text Box 19"/>
            <p:cNvSpPr txBox="1">
              <a:spLocks noChangeArrowheads="1"/>
            </p:cNvSpPr>
            <p:nvPr/>
          </p:nvSpPr>
          <p:spPr bwMode="auto">
            <a:xfrm>
              <a:off x="4224" y="1440"/>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30</a:t>
              </a:r>
            </a:p>
          </p:txBody>
        </p:sp>
        <p:sp>
          <p:nvSpPr>
            <p:cNvPr id="2068" name="Text Box 20"/>
            <p:cNvSpPr txBox="1">
              <a:spLocks noChangeArrowheads="1"/>
            </p:cNvSpPr>
            <p:nvPr/>
          </p:nvSpPr>
          <p:spPr bwMode="auto">
            <a:xfrm>
              <a:off x="4224" y="1008"/>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35</a:t>
              </a:r>
            </a:p>
          </p:txBody>
        </p:sp>
        <p:sp>
          <p:nvSpPr>
            <p:cNvPr id="2069" name="Text Box 21"/>
            <p:cNvSpPr txBox="1">
              <a:spLocks noChangeArrowheads="1"/>
            </p:cNvSpPr>
            <p:nvPr/>
          </p:nvSpPr>
          <p:spPr bwMode="auto">
            <a:xfrm>
              <a:off x="4224" y="576"/>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40</a:t>
              </a:r>
            </a:p>
          </p:txBody>
        </p:sp>
        <p:sp>
          <p:nvSpPr>
            <p:cNvPr id="2070" name="Text Box 22"/>
            <p:cNvSpPr txBox="1">
              <a:spLocks noChangeArrowheads="1"/>
            </p:cNvSpPr>
            <p:nvPr/>
          </p:nvSpPr>
          <p:spPr bwMode="auto">
            <a:xfrm>
              <a:off x="4224" y="192"/>
              <a:ext cx="280" cy="25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2000">
                  <a:solidFill>
                    <a:srgbClr val="FFFFFF"/>
                  </a:solidFill>
                </a:rPr>
                <a:t>45</a:t>
              </a:r>
            </a:p>
          </p:txBody>
        </p:sp>
        <p:sp>
          <p:nvSpPr>
            <p:cNvPr id="2087" name="Line 39"/>
            <p:cNvSpPr>
              <a:spLocks noChangeShapeType="1"/>
            </p:cNvSpPr>
            <p:nvPr/>
          </p:nvSpPr>
          <p:spPr bwMode="auto">
            <a:xfrm>
              <a:off x="4128" y="720"/>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88" name="Line 40"/>
            <p:cNvSpPr>
              <a:spLocks noChangeShapeType="1"/>
            </p:cNvSpPr>
            <p:nvPr/>
          </p:nvSpPr>
          <p:spPr bwMode="auto">
            <a:xfrm>
              <a:off x="4128" y="1152"/>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89" name="Line 41"/>
            <p:cNvSpPr>
              <a:spLocks noChangeShapeType="1"/>
            </p:cNvSpPr>
            <p:nvPr/>
          </p:nvSpPr>
          <p:spPr bwMode="auto">
            <a:xfrm>
              <a:off x="4128" y="1584"/>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0" name="Line 42"/>
            <p:cNvSpPr>
              <a:spLocks noChangeShapeType="1"/>
            </p:cNvSpPr>
            <p:nvPr/>
          </p:nvSpPr>
          <p:spPr bwMode="auto">
            <a:xfrm>
              <a:off x="4128" y="1584"/>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1" name="Line 43"/>
            <p:cNvSpPr>
              <a:spLocks noChangeShapeType="1"/>
            </p:cNvSpPr>
            <p:nvPr/>
          </p:nvSpPr>
          <p:spPr bwMode="auto">
            <a:xfrm>
              <a:off x="4128" y="2448"/>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3" name="Line 45"/>
            <p:cNvSpPr>
              <a:spLocks noChangeShapeType="1"/>
            </p:cNvSpPr>
            <p:nvPr/>
          </p:nvSpPr>
          <p:spPr bwMode="auto">
            <a:xfrm>
              <a:off x="4128" y="2016"/>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4" name="Line 46"/>
            <p:cNvSpPr>
              <a:spLocks noChangeShapeType="1"/>
            </p:cNvSpPr>
            <p:nvPr/>
          </p:nvSpPr>
          <p:spPr bwMode="auto">
            <a:xfrm>
              <a:off x="4128" y="2880"/>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5" name="Line 47"/>
            <p:cNvSpPr>
              <a:spLocks noChangeShapeType="1"/>
            </p:cNvSpPr>
            <p:nvPr/>
          </p:nvSpPr>
          <p:spPr bwMode="auto">
            <a:xfrm>
              <a:off x="4128" y="3312"/>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sp>
          <p:nvSpPr>
            <p:cNvPr id="2096" name="Line 48"/>
            <p:cNvSpPr>
              <a:spLocks noChangeShapeType="1"/>
            </p:cNvSpPr>
            <p:nvPr/>
          </p:nvSpPr>
          <p:spPr bwMode="auto">
            <a:xfrm>
              <a:off x="4128" y="3744"/>
              <a:ext cx="96"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GB">
                <a:solidFill>
                  <a:srgbClr val="FFFFFF"/>
                </a:solidFill>
              </a:endParaRPr>
            </a:p>
          </p:txBody>
        </p:sp>
      </p:grpSp>
    </p:spTree>
    <p:extLst>
      <p:ext uri="{BB962C8B-B14F-4D97-AF65-F5344CB8AC3E}">
        <p14:creationId xmlns:p14="http://schemas.microsoft.com/office/powerpoint/2010/main" val="14208827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1086</Words>
  <Application>Microsoft Macintosh PowerPoint</Application>
  <PresentationFormat>On-screen Show (4:3)</PresentationFormat>
  <Paragraphs>172</Paragraphs>
  <Slides>18</Slides>
  <Notes>5</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Misodi</dc:creator>
  <cp:lastModifiedBy>sarah woodhead</cp:lastModifiedBy>
  <cp:revision>31</cp:revision>
  <dcterms:created xsi:type="dcterms:W3CDTF">2010-05-11T20:46:13Z</dcterms:created>
  <dcterms:modified xsi:type="dcterms:W3CDTF">2012-02-27T21:07:15Z</dcterms:modified>
</cp:coreProperties>
</file>