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0" r:id="rId5"/>
    <p:sldId id="266" r:id="rId6"/>
    <p:sldId id="264" r:id="rId7"/>
    <p:sldId id="265" r:id="rId8"/>
    <p:sldId id="267" r:id="rId9"/>
    <p:sldId id="269" r:id="rId10"/>
    <p:sldId id="259" r:id="rId11"/>
    <p:sldId id="262" r:id="rId12"/>
    <p:sldId id="263" r:id="rId13"/>
    <p:sldId id="261" r:id="rId14"/>
    <p:sldId id="270" r:id="rId15"/>
    <p:sldId id="272" r:id="rId16"/>
    <p:sldId id="271"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1" d="100"/>
          <a:sy n="91" d="100"/>
        </p:scale>
        <p:origin x="-157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GB"/>
          </a:p>
        </p:txBody>
      </p:sp>
      <p:sp>
        <p:nvSpPr>
          <p:cNvPr id="4" name="Date Placeholder 3"/>
          <p:cNvSpPr>
            <a:spLocks noGrp="1"/>
          </p:cNvSpPr>
          <p:nvPr>
            <p:ph type="dt" sz="half" idx="10"/>
          </p:nvPr>
        </p:nvSpPr>
        <p:spPr/>
        <p:txBody>
          <a:bodyPr/>
          <a:lstStyle/>
          <a:p>
            <a:fld id="{CAB7C5E3-E494-F049-A4FB-21233092E3CE}" type="datetimeFigureOut">
              <a:rPr lang="en-US" smtClean="0"/>
              <a:t>09/02/2012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858C65-41D1-8F46-9D6E-FC4EF3DA364B}" type="slidenum">
              <a:rPr lang="en-GB" smtClean="0"/>
              <a:t>‹#›</a:t>
            </a:fld>
            <a:endParaRPr lang="en-GB"/>
          </a:p>
        </p:txBody>
      </p:sp>
    </p:spTree>
    <p:extLst>
      <p:ext uri="{BB962C8B-B14F-4D97-AF65-F5344CB8AC3E}">
        <p14:creationId xmlns:p14="http://schemas.microsoft.com/office/powerpoint/2010/main" val="319643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p>
            <a:fld id="{CAB7C5E3-E494-F049-A4FB-21233092E3CE}" type="datetimeFigureOut">
              <a:rPr lang="en-US" smtClean="0"/>
              <a:t>09/02/2012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858C65-41D1-8F46-9D6E-FC4EF3DA364B}" type="slidenum">
              <a:rPr lang="en-GB" smtClean="0"/>
              <a:t>‹#›</a:t>
            </a:fld>
            <a:endParaRPr lang="en-GB"/>
          </a:p>
        </p:txBody>
      </p:sp>
    </p:spTree>
    <p:extLst>
      <p:ext uri="{BB962C8B-B14F-4D97-AF65-F5344CB8AC3E}">
        <p14:creationId xmlns:p14="http://schemas.microsoft.com/office/powerpoint/2010/main" val="3159043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p>
            <a:fld id="{CAB7C5E3-E494-F049-A4FB-21233092E3CE}" type="datetimeFigureOut">
              <a:rPr lang="en-US" smtClean="0"/>
              <a:t>09/02/2012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858C65-41D1-8F46-9D6E-FC4EF3DA364B}" type="slidenum">
              <a:rPr lang="en-GB" smtClean="0"/>
              <a:t>‹#›</a:t>
            </a:fld>
            <a:endParaRPr lang="en-GB"/>
          </a:p>
        </p:txBody>
      </p:sp>
    </p:spTree>
    <p:extLst>
      <p:ext uri="{BB962C8B-B14F-4D97-AF65-F5344CB8AC3E}">
        <p14:creationId xmlns:p14="http://schemas.microsoft.com/office/powerpoint/2010/main" val="1964540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p>
            <a:fld id="{CAB7C5E3-E494-F049-A4FB-21233092E3CE}" type="datetimeFigureOut">
              <a:rPr lang="en-US" smtClean="0"/>
              <a:t>09/02/2012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858C65-41D1-8F46-9D6E-FC4EF3DA364B}" type="slidenum">
              <a:rPr lang="en-GB" smtClean="0"/>
              <a:t>‹#›</a:t>
            </a:fld>
            <a:endParaRPr lang="en-GB"/>
          </a:p>
        </p:txBody>
      </p:sp>
    </p:spTree>
    <p:extLst>
      <p:ext uri="{BB962C8B-B14F-4D97-AF65-F5344CB8AC3E}">
        <p14:creationId xmlns:p14="http://schemas.microsoft.com/office/powerpoint/2010/main" val="2818040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CAB7C5E3-E494-F049-A4FB-21233092E3CE}" type="datetimeFigureOut">
              <a:rPr lang="en-US" smtClean="0"/>
              <a:t>09/02/2012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858C65-41D1-8F46-9D6E-FC4EF3DA364B}" type="slidenum">
              <a:rPr lang="en-GB" smtClean="0"/>
              <a:t>‹#›</a:t>
            </a:fld>
            <a:endParaRPr lang="en-GB"/>
          </a:p>
        </p:txBody>
      </p:sp>
    </p:spTree>
    <p:extLst>
      <p:ext uri="{BB962C8B-B14F-4D97-AF65-F5344CB8AC3E}">
        <p14:creationId xmlns:p14="http://schemas.microsoft.com/office/powerpoint/2010/main" val="3264306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Date Placeholder 4"/>
          <p:cNvSpPr>
            <a:spLocks noGrp="1"/>
          </p:cNvSpPr>
          <p:nvPr>
            <p:ph type="dt" sz="half" idx="10"/>
          </p:nvPr>
        </p:nvSpPr>
        <p:spPr/>
        <p:txBody>
          <a:bodyPr/>
          <a:lstStyle/>
          <a:p>
            <a:fld id="{CAB7C5E3-E494-F049-A4FB-21233092E3CE}" type="datetimeFigureOut">
              <a:rPr lang="en-US" smtClean="0"/>
              <a:t>09/02/2012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858C65-41D1-8F46-9D6E-FC4EF3DA364B}" type="slidenum">
              <a:rPr lang="en-GB" smtClean="0"/>
              <a:t>‹#›</a:t>
            </a:fld>
            <a:endParaRPr lang="en-GB"/>
          </a:p>
        </p:txBody>
      </p:sp>
    </p:spTree>
    <p:extLst>
      <p:ext uri="{BB962C8B-B14F-4D97-AF65-F5344CB8AC3E}">
        <p14:creationId xmlns:p14="http://schemas.microsoft.com/office/powerpoint/2010/main" val="3796780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7" name="Date Placeholder 6"/>
          <p:cNvSpPr>
            <a:spLocks noGrp="1"/>
          </p:cNvSpPr>
          <p:nvPr>
            <p:ph type="dt" sz="half" idx="10"/>
          </p:nvPr>
        </p:nvSpPr>
        <p:spPr/>
        <p:txBody>
          <a:bodyPr/>
          <a:lstStyle/>
          <a:p>
            <a:fld id="{CAB7C5E3-E494-F049-A4FB-21233092E3CE}" type="datetimeFigureOut">
              <a:rPr lang="en-US" smtClean="0"/>
              <a:t>09/02/2012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858C65-41D1-8F46-9D6E-FC4EF3DA364B}" type="slidenum">
              <a:rPr lang="en-GB" smtClean="0"/>
              <a:t>‹#›</a:t>
            </a:fld>
            <a:endParaRPr lang="en-GB"/>
          </a:p>
        </p:txBody>
      </p:sp>
    </p:spTree>
    <p:extLst>
      <p:ext uri="{BB962C8B-B14F-4D97-AF65-F5344CB8AC3E}">
        <p14:creationId xmlns:p14="http://schemas.microsoft.com/office/powerpoint/2010/main" val="903457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Date Placeholder 2"/>
          <p:cNvSpPr>
            <a:spLocks noGrp="1"/>
          </p:cNvSpPr>
          <p:nvPr>
            <p:ph type="dt" sz="half" idx="10"/>
          </p:nvPr>
        </p:nvSpPr>
        <p:spPr/>
        <p:txBody>
          <a:bodyPr/>
          <a:lstStyle/>
          <a:p>
            <a:fld id="{CAB7C5E3-E494-F049-A4FB-21233092E3CE}" type="datetimeFigureOut">
              <a:rPr lang="en-US" smtClean="0"/>
              <a:t>09/02/2012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858C65-41D1-8F46-9D6E-FC4EF3DA364B}" type="slidenum">
              <a:rPr lang="en-GB" smtClean="0"/>
              <a:t>‹#›</a:t>
            </a:fld>
            <a:endParaRPr lang="en-GB"/>
          </a:p>
        </p:txBody>
      </p:sp>
    </p:spTree>
    <p:extLst>
      <p:ext uri="{BB962C8B-B14F-4D97-AF65-F5344CB8AC3E}">
        <p14:creationId xmlns:p14="http://schemas.microsoft.com/office/powerpoint/2010/main" val="3951129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B7C5E3-E494-F049-A4FB-21233092E3CE}" type="datetimeFigureOut">
              <a:rPr lang="en-US" smtClean="0"/>
              <a:t>09/02/2012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858C65-41D1-8F46-9D6E-FC4EF3DA364B}" type="slidenum">
              <a:rPr lang="en-GB" smtClean="0"/>
              <a:t>‹#›</a:t>
            </a:fld>
            <a:endParaRPr lang="en-GB"/>
          </a:p>
        </p:txBody>
      </p:sp>
    </p:spTree>
    <p:extLst>
      <p:ext uri="{BB962C8B-B14F-4D97-AF65-F5344CB8AC3E}">
        <p14:creationId xmlns:p14="http://schemas.microsoft.com/office/powerpoint/2010/main" val="3092964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AB7C5E3-E494-F049-A4FB-21233092E3CE}" type="datetimeFigureOut">
              <a:rPr lang="en-US" smtClean="0"/>
              <a:t>09/02/2012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858C65-41D1-8F46-9D6E-FC4EF3DA364B}" type="slidenum">
              <a:rPr lang="en-GB" smtClean="0"/>
              <a:t>‹#›</a:t>
            </a:fld>
            <a:endParaRPr lang="en-GB"/>
          </a:p>
        </p:txBody>
      </p:sp>
    </p:spTree>
    <p:extLst>
      <p:ext uri="{BB962C8B-B14F-4D97-AF65-F5344CB8AC3E}">
        <p14:creationId xmlns:p14="http://schemas.microsoft.com/office/powerpoint/2010/main" val="4098864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CAB7C5E3-E494-F049-A4FB-21233092E3CE}" type="datetimeFigureOut">
              <a:rPr lang="en-US" smtClean="0"/>
              <a:t>09/02/2012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858C65-41D1-8F46-9D6E-FC4EF3DA364B}" type="slidenum">
              <a:rPr lang="en-GB" smtClean="0"/>
              <a:t>‹#›</a:t>
            </a:fld>
            <a:endParaRPr lang="en-GB"/>
          </a:p>
        </p:txBody>
      </p:sp>
    </p:spTree>
    <p:extLst>
      <p:ext uri="{BB962C8B-B14F-4D97-AF65-F5344CB8AC3E}">
        <p14:creationId xmlns:p14="http://schemas.microsoft.com/office/powerpoint/2010/main" val="30596011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5000"/>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B7C5E3-E494-F049-A4FB-21233092E3CE}" type="datetimeFigureOut">
              <a:rPr lang="en-US" smtClean="0"/>
              <a:t>09/02/2012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858C65-41D1-8F46-9D6E-FC4EF3DA364B}" type="slidenum">
              <a:rPr lang="en-GB" smtClean="0"/>
              <a:t>‹#›</a:t>
            </a:fld>
            <a:endParaRPr lang="en-GB"/>
          </a:p>
        </p:txBody>
      </p:sp>
    </p:spTree>
    <p:extLst>
      <p:ext uri="{BB962C8B-B14F-4D97-AF65-F5344CB8AC3E}">
        <p14:creationId xmlns:p14="http://schemas.microsoft.com/office/powerpoint/2010/main" val="25814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AS Health: Communicable and Non- Communicable Disease</a:t>
            </a:r>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281479586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AIDs</a:t>
            </a:r>
            <a:endParaRPr lang="en-GB" dirty="0"/>
          </a:p>
        </p:txBody>
      </p:sp>
      <p:sp>
        <p:nvSpPr>
          <p:cNvPr id="3" name="Content Placeholder 2"/>
          <p:cNvSpPr>
            <a:spLocks noGrp="1"/>
          </p:cNvSpPr>
          <p:nvPr>
            <p:ph idx="1"/>
          </p:nvPr>
        </p:nvSpPr>
        <p:spPr/>
        <p:txBody>
          <a:bodyPr/>
          <a:lstStyle/>
          <a:p>
            <a:r>
              <a:rPr lang="en-GB" dirty="0" smtClean="0"/>
              <a:t>P.4 in health booklet</a:t>
            </a:r>
            <a:endParaRPr lang="en-GB" dirty="0"/>
          </a:p>
        </p:txBody>
      </p:sp>
    </p:spTree>
    <p:extLst>
      <p:ext uri="{BB962C8B-B14F-4D97-AF65-F5344CB8AC3E}">
        <p14:creationId xmlns:p14="http://schemas.microsoft.com/office/powerpoint/2010/main" val="42760700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AIDs</a:t>
            </a:r>
            <a:endParaRPr lang="en-GB" dirty="0"/>
          </a:p>
        </p:txBody>
      </p:sp>
      <p:sp>
        <p:nvSpPr>
          <p:cNvPr id="3" name="Content Placeholder 2"/>
          <p:cNvSpPr>
            <a:spLocks noGrp="1"/>
          </p:cNvSpPr>
          <p:nvPr>
            <p:ph idx="1"/>
          </p:nvPr>
        </p:nvSpPr>
        <p:spPr>
          <a:xfrm>
            <a:off x="0" y="1032800"/>
            <a:ext cx="9144000" cy="6001404"/>
          </a:xfrm>
        </p:spPr>
        <p:txBody>
          <a:bodyPr>
            <a:noAutofit/>
          </a:bodyPr>
          <a:lstStyle/>
          <a:p>
            <a:r>
              <a:rPr lang="en-GB" sz="1550" b="1" dirty="0"/>
              <a:t>AIDS can be transmitted in several ways.</a:t>
            </a:r>
          </a:p>
          <a:p>
            <a:r>
              <a:rPr lang="en-GB" sz="1550" b="1" dirty="0"/>
              <a:t>Sexual contact.</a:t>
            </a:r>
            <a:r>
              <a:rPr lang="en-GB" sz="1550" dirty="0"/>
              <a:t> Persons at greatest risk are those who do not practice safe sex, those who are not monogamous, those who participate in anal intercourse, and those who have sex with a partner with symptoms of advanced HIV infection and/or other sexually transmitted diseases (STDs). In the United States and Europe, most cases of sexually transmitted HIV infection have resulted from homosexual contact, whereas in Africa, the disease is spread primarily through sexual intercourse among heterosexuals.</a:t>
            </a:r>
          </a:p>
          <a:p>
            <a:r>
              <a:rPr lang="en-GB" sz="1550" b="1" dirty="0"/>
              <a:t>Transmission in pregnancy.</a:t>
            </a:r>
            <a:r>
              <a:rPr lang="en-GB" sz="1550" dirty="0"/>
              <a:t> High-risk mothers include women married to bisexual men or men who have an abnormal blood condition called </a:t>
            </a:r>
            <a:r>
              <a:rPr lang="en-GB" sz="1550" dirty="0" err="1"/>
              <a:t>hemophilia</a:t>
            </a:r>
            <a:r>
              <a:rPr lang="en-GB" sz="1550" dirty="0"/>
              <a:t> and require blood transfusions, intravenous drug users, and women living in </a:t>
            </a:r>
            <a:r>
              <a:rPr lang="en-GB" sz="1550" dirty="0" err="1"/>
              <a:t>neighborhoods</a:t>
            </a:r>
            <a:r>
              <a:rPr lang="en-GB" sz="1550" dirty="0"/>
              <a:t> with a high rate of HIV infection among heterosexuals. The chances of transmitting the disease to the child are higher in women in advanced stages of the disease. Breast feeding increases the risk of transmission by 10-20%. The use of </a:t>
            </a:r>
            <a:r>
              <a:rPr lang="en-GB" sz="1550" dirty="0" err="1"/>
              <a:t>zidovudine</a:t>
            </a:r>
            <a:r>
              <a:rPr lang="en-GB" sz="1550" dirty="0"/>
              <a:t> (AZT) during pregnancy, however, can decrease the risk of transmission to the baby.</a:t>
            </a:r>
          </a:p>
          <a:p>
            <a:r>
              <a:rPr lang="en-GB" sz="1550" b="1" dirty="0"/>
              <a:t>Exposure to contaminated blood or blood products.</a:t>
            </a:r>
            <a:r>
              <a:rPr lang="en-GB" sz="1550" dirty="0"/>
              <a:t> With the introduction of blood product screening in the mid-1980s, the incidence of HIV transmission in blood transfusions has dropped to one in every 100,000 transfused. With respect to HIV transmission among drug abusers, risk increases with the duration of using injections, the frequency of needle sharing, the number of persons who share a needle, and the number of AIDS cases in the local population.</a:t>
            </a:r>
          </a:p>
          <a:p>
            <a:r>
              <a:rPr lang="en-GB" sz="1550" b="1" dirty="0"/>
              <a:t>Needle sticks among health care professionals.</a:t>
            </a:r>
            <a:r>
              <a:rPr lang="en-GB" sz="1550" dirty="0"/>
              <a:t> Present studies indicate that the risk of HIV transmission by a needle stick is about one in 250. This rate can be decreased if the injured worker is given AZT, an anti-retroviral medication, in combination with other medication</a:t>
            </a:r>
            <a:r>
              <a:rPr lang="en-GB" sz="1550" dirty="0" smtClean="0"/>
              <a:t>.</a:t>
            </a:r>
          </a:p>
          <a:p>
            <a:endParaRPr lang="en-GB" sz="1550" dirty="0"/>
          </a:p>
          <a:p>
            <a:r>
              <a:rPr lang="en-GB" sz="1550" i="1" dirty="0"/>
              <a:t>HIV is not transmitted by handshakes or other casual non-sexual contact, coughing or sneezing, or by bloodsucking insects such as mosquitoes.</a:t>
            </a:r>
            <a:endParaRPr lang="en-GB" sz="1550" dirty="0"/>
          </a:p>
        </p:txBody>
      </p:sp>
    </p:spTree>
    <p:extLst>
      <p:ext uri="{BB962C8B-B14F-4D97-AF65-F5344CB8AC3E}">
        <p14:creationId xmlns:p14="http://schemas.microsoft.com/office/powerpoint/2010/main" val="3068112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Mapping AIDs</a:t>
            </a:r>
            <a:endParaRPr lang="en-GB" dirty="0"/>
          </a:p>
        </p:txBody>
      </p:sp>
      <p:pic>
        <p:nvPicPr>
          <p:cNvPr id="5" name="Content Placeholder 4"/>
          <p:cNvPicPr>
            <a:picLocks noGrp="1" noChangeAspect="1"/>
          </p:cNvPicPr>
          <p:nvPr>
            <p:ph idx="1"/>
          </p:nvPr>
        </p:nvPicPr>
        <p:blipFill>
          <a:blip r:embed="rId2"/>
          <a:srcRect t="5232" b="5232"/>
          <a:stretch>
            <a:fillRect/>
          </a:stretch>
        </p:blipFill>
        <p:spPr/>
      </p:pic>
    </p:spTree>
    <p:extLst>
      <p:ext uri="{BB962C8B-B14F-4D97-AF65-F5344CB8AC3E}">
        <p14:creationId xmlns:p14="http://schemas.microsoft.com/office/powerpoint/2010/main" val="20410825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Homework</a:t>
            </a:r>
            <a:endParaRPr lang="en-GB" dirty="0"/>
          </a:p>
        </p:txBody>
      </p:sp>
      <p:sp>
        <p:nvSpPr>
          <p:cNvPr id="3" name="Content Placeholder 2"/>
          <p:cNvSpPr>
            <a:spLocks noGrp="1"/>
          </p:cNvSpPr>
          <p:nvPr>
            <p:ph idx="1"/>
          </p:nvPr>
        </p:nvSpPr>
        <p:spPr>
          <a:xfrm>
            <a:off x="0" y="1600200"/>
            <a:ext cx="9144000" cy="4917604"/>
          </a:xfrm>
        </p:spPr>
        <p:txBody>
          <a:bodyPr>
            <a:normAutofit fontScale="85000" lnSpcReduction="10000"/>
          </a:bodyPr>
          <a:lstStyle/>
          <a:p>
            <a:pPr marL="0" indent="0" algn="ctr">
              <a:buNone/>
            </a:pPr>
            <a:r>
              <a:rPr lang="en-GB" b="1" dirty="0" smtClean="0"/>
              <a:t>Critically examine the following statement, “The problems associated with AIDs are growing”.</a:t>
            </a:r>
          </a:p>
          <a:p>
            <a:endParaRPr lang="en-GB" dirty="0"/>
          </a:p>
          <a:p>
            <a:r>
              <a:rPr lang="en-GB" dirty="0" smtClean="0"/>
              <a:t>Your report should be </a:t>
            </a:r>
            <a:r>
              <a:rPr lang="en-GB" u="sng" dirty="0" smtClean="0"/>
              <a:t>at least</a:t>
            </a:r>
            <a:r>
              <a:rPr lang="en-GB" dirty="0" smtClean="0"/>
              <a:t> 1 page long</a:t>
            </a:r>
          </a:p>
          <a:p>
            <a:r>
              <a:rPr lang="en-GB" dirty="0" smtClean="0"/>
              <a:t>It should include a map which is referred to</a:t>
            </a:r>
          </a:p>
          <a:p>
            <a:r>
              <a:rPr lang="en-GB" dirty="0" smtClean="0"/>
              <a:t>It should examine social, economic, political and environmental factors which link with the epidemic</a:t>
            </a:r>
            <a:endParaRPr lang="en-GB" b="1" dirty="0"/>
          </a:p>
          <a:p>
            <a:r>
              <a:rPr lang="en-GB" dirty="0" smtClean="0"/>
              <a:t>It should be a </a:t>
            </a:r>
            <a:r>
              <a:rPr lang="en-GB" u="sng" dirty="0" smtClean="0"/>
              <a:t>balanced</a:t>
            </a:r>
            <a:r>
              <a:rPr lang="en-GB" dirty="0" smtClean="0"/>
              <a:t> argument</a:t>
            </a:r>
          </a:p>
          <a:p>
            <a:r>
              <a:rPr lang="en-GB" dirty="0" smtClean="0"/>
              <a:t>It should refer to specific theories/knowledge (e.g. models (e.g. epidemic, theorists (e.g. Brandt) case studies (e.g. Zambia) and key statistics (e.g. from PowerPoint</a:t>
            </a:r>
            <a:r>
              <a:rPr lang="en-GB" dirty="0" smtClean="0"/>
              <a:t>)</a:t>
            </a:r>
            <a:endParaRPr lang="en-GB" dirty="0" smtClean="0"/>
          </a:p>
        </p:txBody>
      </p:sp>
    </p:spTree>
    <p:extLst>
      <p:ext uri="{BB962C8B-B14F-4D97-AF65-F5344CB8AC3E}">
        <p14:creationId xmlns:p14="http://schemas.microsoft.com/office/powerpoint/2010/main" val="13224503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Video- Dispatches</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802847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Objectives</a:t>
            </a:r>
            <a:endParaRPr lang="en-GB" dirty="0"/>
          </a:p>
        </p:txBody>
      </p:sp>
      <p:sp>
        <p:nvSpPr>
          <p:cNvPr id="3" name="Content Placeholder 2"/>
          <p:cNvSpPr>
            <a:spLocks noGrp="1"/>
          </p:cNvSpPr>
          <p:nvPr>
            <p:ph idx="1"/>
          </p:nvPr>
        </p:nvSpPr>
        <p:spPr/>
        <p:txBody>
          <a:bodyPr/>
          <a:lstStyle/>
          <a:p>
            <a:r>
              <a:rPr lang="en-GB" dirty="0" smtClean="0"/>
              <a:t>Enhance our Geography of Health Language- Learn new key terms</a:t>
            </a:r>
          </a:p>
          <a:p>
            <a:r>
              <a:rPr lang="en-GB" dirty="0" smtClean="0"/>
              <a:t>Be able to give examples of diseases and measures for each key term</a:t>
            </a:r>
          </a:p>
          <a:p>
            <a:r>
              <a:rPr lang="en-GB" dirty="0" smtClean="0"/>
              <a:t>Begin to look at the case study of AIDs- a communicable disease</a:t>
            </a:r>
            <a:endParaRPr lang="en-GB" dirty="0"/>
          </a:p>
        </p:txBody>
      </p:sp>
    </p:spTree>
    <p:extLst>
      <p:ext uri="{BB962C8B-B14F-4D97-AF65-F5344CB8AC3E}">
        <p14:creationId xmlns:p14="http://schemas.microsoft.com/office/powerpoint/2010/main" val="41058064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Plenary</a:t>
            </a:r>
            <a:endParaRPr lang="en-GB" dirty="0"/>
          </a:p>
        </p:txBody>
      </p:sp>
      <p:sp>
        <p:nvSpPr>
          <p:cNvPr id="3" name="Content Placeholder 2"/>
          <p:cNvSpPr>
            <a:spLocks noGrp="1"/>
          </p:cNvSpPr>
          <p:nvPr>
            <p:ph idx="1"/>
          </p:nvPr>
        </p:nvSpPr>
        <p:spPr/>
        <p:txBody>
          <a:bodyPr/>
          <a:lstStyle/>
          <a:p>
            <a:r>
              <a:rPr lang="en-GB" dirty="0" smtClean="0"/>
              <a:t>Without using your notes, create the longest sentence you can (that still makes sense) using as many different geographical key words (about the health topic) as possible</a:t>
            </a:r>
          </a:p>
          <a:p>
            <a:r>
              <a:rPr lang="en-GB" dirty="0" smtClean="0"/>
              <a:t>Sweets for the winner!</a:t>
            </a:r>
            <a:endParaRPr lang="en-GB" dirty="0"/>
          </a:p>
        </p:txBody>
      </p:sp>
    </p:spTree>
    <p:extLst>
      <p:ext uri="{BB962C8B-B14F-4D97-AF65-F5344CB8AC3E}">
        <p14:creationId xmlns:p14="http://schemas.microsoft.com/office/powerpoint/2010/main" val="3250767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Starter	</a:t>
            </a:r>
            <a:endParaRPr lang="en-GB" dirty="0"/>
          </a:p>
        </p:txBody>
      </p:sp>
      <p:sp>
        <p:nvSpPr>
          <p:cNvPr id="3" name="Content Placeholder 2"/>
          <p:cNvSpPr>
            <a:spLocks noGrp="1"/>
          </p:cNvSpPr>
          <p:nvPr>
            <p:ph idx="1"/>
          </p:nvPr>
        </p:nvSpPr>
        <p:spPr/>
        <p:txBody>
          <a:bodyPr/>
          <a:lstStyle/>
          <a:p>
            <a:r>
              <a:rPr lang="en-GB" dirty="0" smtClean="0"/>
              <a:t>A couple more graph analysis groups from Monday…</a:t>
            </a:r>
            <a:endParaRPr lang="en-GB" dirty="0"/>
          </a:p>
        </p:txBody>
      </p:sp>
    </p:spTree>
    <p:extLst>
      <p:ext uri="{BB962C8B-B14F-4D97-AF65-F5344CB8AC3E}">
        <p14:creationId xmlns:p14="http://schemas.microsoft.com/office/powerpoint/2010/main" val="2329174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Objectives</a:t>
            </a:r>
            <a:endParaRPr lang="en-GB" dirty="0"/>
          </a:p>
        </p:txBody>
      </p:sp>
      <p:sp>
        <p:nvSpPr>
          <p:cNvPr id="3" name="Content Placeholder 2"/>
          <p:cNvSpPr>
            <a:spLocks noGrp="1"/>
          </p:cNvSpPr>
          <p:nvPr>
            <p:ph idx="1"/>
          </p:nvPr>
        </p:nvSpPr>
        <p:spPr/>
        <p:txBody>
          <a:bodyPr/>
          <a:lstStyle/>
          <a:p>
            <a:r>
              <a:rPr lang="en-GB" dirty="0" smtClean="0"/>
              <a:t>Enhance our Geography of Health Language- Learn new key terms</a:t>
            </a:r>
          </a:p>
          <a:p>
            <a:r>
              <a:rPr lang="en-GB" dirty="0" smtClean="0"/>
              <a:t>Be able to give examples of diseases and measures for each key term</a:t>
            </a:r>
          </a:p>
          <a:p>
            <a:r>
              <a:rPr lang="en-GB" dirty="0" smtClean="0"/>
              <a:t>Begin to look at the case study of AIDs- a communicable disease</a:t>
            </a:r>
            <a:endParaRPr lang="en-GB" dirty="0"/>
          </a:p>
        </p:txBody>
      </p:sp>
    </p:spTree>
    <p:extLst>
      <p:ext uri="{BB962C8B-B14F-4D97-AF65-F5344CB8AC3E}">
        <p14:creationId xmlns:p14="http://schemas.microsoft.com/office/powerpoint/2010/main" val="3060876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Hand out Booklets and Register</a:t>
            </a:r>
            <a:endParaRPr lang="en-GB" dirty="0"/>
          </a:p>
        </p:txBody>
      </p:sp>
      <p:sp>
        <p:nvSpPr>
          <p:cNvPr id="3" name="Content Placeholder 2"/>
          <p:cNvSpPr>
            <a:spLocks noGrp="1"/>
          </p:cNvSpPr>
          <p:nvPr>
            <p:ph idx="1"/>
          </p:nvPr>
        </p:nvSpPr>
        <p:spPr/>
        <p:txBody>
          <a:bodyPr/>
          <a:lstStyle/>
          <a:p>
            <a:r>
              <a:rPr lang="en-GB" dirty="0" smtClean="0"/>
              <a:t>Page numbers </a:t>
            </a:r>
            <a:r>
              <a:rPr lang="en-GB" smtClean="0"/>
              <a:t>on booklets</a:t>
            </a:r>
            <a:endParaRPr lang="en-GB"/>
          </a:p>
        </p:txBody>
      </p:sp>
    </p:spTree>
    <p:extLst>
      <p:ext uri="{BB962C8B-B14F-4D97-AF65-F5344CB8AC3E}">
        <p14:creationId xmlns:p14="http://schemas.microsoft.com/office/powerpoint/2010/main" val="4238102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Matchup Activity</a:t>
            </a:r>
            <a:endParaRPr lang="en-GB" dirty="0"/>
          </a:p>
        </p:txBody>
      </p:sp>
      <p:sp>
        <p:nvSpPr>
          <p:cNvPr id="3" name="Content Placeholder 2"/>
          <p:cNvSpPr>
            <a:spLocks noGrp="1"/>
          </p:cNvSpPr>
          <p:nvPr>
            <p:ph idx="1"/>
          </p:nvPr>
        </p:nvSpPr>
        <p:spPr/>
        <p:txBody>
          <a:bodyPr/>
          <a:lstStyle/>
          <a:p>
            <a:r>
              <a:rPr lang="en-GB" dirty="0" smtClean="0"/>
              <a:t>Match up the correct health term with its meaning and stick them down on some paper to keep as a reference</a:t>
            </a:r>
            <a:endParaRPr lang="en-GB" dirty="0"/>
          </a:p>
        </p:txBody>
      </p:sp>
    </p:spTree>
    <p:extLst>
      <p:ext uri="{BB962C8B-B14F-4D97-AF65-F5344CB8AC3E}">
        <p14:creationId xmlns:p14="http://schemas.microsoft.com/office/powerpoint/2010/main" val="1471218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Page 3 of Health Booklet</a:t>
            </a:r>
            <a:endParaRPr lang="en-GB" dirty="0"/>
          </a:p>
        </p:txBody>
      </p:sp>
      <p:pic>
        <p:nvPicPr>
          <p:cNvPr id="4" name="Content Placeholder 3"/>
          <p:cNvPicPr>
            <a:picLocks noGrp="1" noChangeAspect="1"/>
          </p:cNvPicPr>
          <p:nvPr>
            <p:ph idx="1"/>
          </p:nvPr>
        </p:nvPicPr>
        <p:blipFill>
          <a:blip r:embed="rId2"/>
          <a:srcRect t="7093" b="7093"/>
          <a:stretch>
            <a:fillRect/>
          </a:stretch>
        </p:blipFill>
        <p:spPr/>
      </p:pic>
    </p:spTree>
    <p:extLst>
      <p:ext uri="{BB962C8B-B14F-4D97-AF65-F5344CB8AC3E}">
        <p14:creationId xmlns:p14="http://schemas.microsoft.com/office/powerpoint/2010/main" val="1146699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Definitions</a:t>
            </a:r>
            <a:endParaRPr lang="en-GB" dirty="0"/>
          </a:p>
        </p:txBody>
      </p:sp>
      <p:sp>
        <p:nvSpPr>
          <p:cNvPr id="3" name="Content Placeholder 2"/>
          <p:cNvSpPr>
            <a:spLocks noGrp="1"/>
          </p:cNvSpPr>
          <p:nvPr>
            <p:ph idx="1"/>
          </p:nvPr>
        </p:nvSpPr>
        <p:spPr/>
        <p:txBody>
          <a:bodyPr/>
          <a:lstStyle/>
          <a:p>
            <a:r>
              <a:rPr lang="en-GB" dirty="0" smtClean="0"/>
              <a:t>Communicable= </a:t>
            </a:r>
            <a:r>
              <a:rPr lang="en-GB" dirty="0" smtClean="0"/>
              <a:t>Transmittable/</a:t>
            </a:r>
            <a:r>
              <a:rPr lang="en-GB" dirty="0" smtClean="0"/>
              <a:t>Infectious</a:t>
            </a:r>
            <a:r>
              <a:rPr lang="en-GB" dirty="0" smtClean="0"/>
              <a:t> </a:t>
            </a:r>
            <a:r>
              <a:rPr lang="en-GB" dirty="0" smtClean="0"/>
              <a:t>e.g. AIDs</a:t>
            </a:r>
          </a:p>
          <a:p>
            <a:r>
              <a:rPr lang="en-GB" dirty="0" smtClean="0"/>
              <a:t>Non-Communicable= Non </a:t>
            </a:r>
            <a:r>
              <a:rPr lang="en-GB" dirty="0" smtClean="0"/>
              <a:t>transmittable/Non Infectious </a:t>
            </a:r>
            <a:r>
              <a:rPr lang="en-GB" dirty="0" smtClean="0"/>
              <a:t>e.g. CHD (Coronary Heart Disease)</a:t>
            </a:r>
            <a:endParaRPr lang="en-GB" dirty="0"/>
          </a:p>
        </p:txBody>
      </p:sp>
    </p:spTree>
    <p:extLst>
      <p:ext uri="{BB962C8B-B14F-4D97-AF65-F5344CB8AC3E}">
        <p14:creationId xmlns:p14="http://schemas.microsoft.com/office/powerpoint/2010/main" val="563399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Objectives</a:t>
            </a:r>
            <a:endParaRPr lang="en-GB" dirty="0"/>
          </a:p>
        </p:txBody>
      </p:sp>
      <p:sp>
        <p:nvSpPr>
          <p:cNvPr id="3" name="Content Placeholder 2"/>
          <p:cNvSpPr>
            <a:spLocks noGrp="1"/>
          </p:cNvSpPr>
          <p:nvPr>
            <p:ph idx="1"/>
          </p:nvPr>
        </p:nvSpPr>
        <p:spPr/>
        <p:txBody>
          <a:bodyPr/>
          <a:lstStyle/>
          <a:p>
            <a:r>
              <a:rPr lang="en-GB" dirty="0" smtClean="0"/>
              <a:t>Enhance our Geography of Health Language- Learn new key terms</a:t>
            </a:r>
          </a:p>
          <a:p>
            <a:r>
              <a:rPr lang="en-GB" dirty="0" smtClean="0"/>
              <a:t>Be able to give examples of diseases and measures for each key term</a:t>
            </a:r>
          </a:p>
          <a:p>
            <a:r>
              <a:rPr lang="en-GB" dirty="0" smtClean="0"/>
              <a:t>Begin to look at the case study of AIDs- a communicable disease</a:t>
            </a:r>
            <a:endParaRPr lang="en-GB" dirty="0"/>
          </a:p>
        </p:txBody>
      </p:sp>
    </p:spTree>
    <p:extLst>
      <p:ext uri="{BB962C8B-B14F-4D97-AF65-F5344CB8AC3E}">
        <p14:creationId xmlns:p14="http://schemas.microsoft.com/office/powerpoint/2010/main" val="4292851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fig1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2838" y="1550988"/>
            <a:ext cx="6918325" cy="375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Rectangle 6"/>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GB" dirty="0" smtClean="0">
                <a:latin typeface="Arial" charset="0"/>
                <a:ea typeface="ＭＳ Ｐゴシック" charset="0"/>
              </a:rPr>
              <a:t>What is an Epidemic?</a:t>
            </a:r>
            <a:endParaRPr lang="en-GB" dirty="0">
              <a:latin typeface="Arial" charset="0"/>
              <a:ea typeface="ＭＳ Ｐゴシック" charset="0"/>
            </a:endParaRPr>
          </a:p>
        </p:txBody>
      </p:sp>
      <p:sp>
        <p:nvSpPr>
          <p:cNvPr id="27652" name="Rectangle 7"/>
          <p:cNvSpPr>
            <a:spLocks noGrp="1" noChangeArrowheads="1"/>
          </p:cNvSpPr>
          <p:nvPr>
            <p:ph type="body" idx="1"/>
          </p:nvPr>
        </p:nvSpPr>
        <p:spPr bwMode="auto">
          <a:xfrm>
            <a:off x="611188" y="1125538"/>
            <a:ext cx="8013700" cy="4751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eaLnBrk="1" hangingPunct="1"/>
            <a:endParaRPr lang="en-GB" dirty="0">
              <a:latin typeface="Arial" charset="0"/>
              <a:ea typeface="ＭＳ Ｐゴシック" charset="0"/>
            </a:endParaRPr>
          </a:p>
        </p:txBody>
      </p:sp>
    </p:spTree>
    <p:extLst>
      <p:ext uri="{BB962C8B-B14F-4D97-AF65-F5344CB8AC3E}">
        <p14:creationId xmlns:p14="http://schemas.microsoft.com/office/powerpoint/2010/main" val="265422713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119</TotalTime>
  <Words>710</Words>
  <Application>Microsoft Macintosh PowerPoint</Application>
  <PresentationFormat>On-screen Show (4:3)</PresentationFormat>
  <Paragraphs>47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AS Health: Communicable and Non- Communicable Disease</vt:lpstr>
      <vt:lpstr>Starter </vt:lpstr>
      <vt:lpstr>Lesson Objectives</vt:lpstr>
      <vt:lpstr>Hand out Booklets and Register</vt:lpstr>
      <vt:lpstr>Matchup Activity</vt:lpstr>
      <vt:lpstr>Page 3 of Health Booklet</vt:lpstr>
      <vt:lpstr>Definitions</vt:lpstr>
      <vt:lpstr>Lesson Objectives</vt:lpstr>
      <vt:lpstr>What is an Epidemic?</vt:lpstr>
      <vt:lpstr>AIDs</vt:lpstr>
      <vt:lpstr>AIDs</vt:lpstr>
      <vt:lpstr>Mapping AIDs</vt:lpstr>
      <vt:lpstr>Homework</vt:lpstr>
      <vt:lpstr>Video- Dispatches</vt:lpstr>
      <vt:lpstr>Lesson Objectives</vt:lpstr>
      <vt:lpstr>Plenary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 Health: Communicable and Non- Communicable Disease</dc:title>
  <dc:creator>sarah woodhead</dc:creator>
  <cp:lastModifiedBy>sarah woodhead</cp:lastModifiedBy>
  <cp:revision>12</cp:revision>
  <dcterms:created xsi:type="dcterms:W3CDTF">2012-02-08T06:43:59Z</dcterms:created>
  <dcterms:modified xsi:type="dcterms:W3CDTF">2012-02-09T08:30:57Z</dcterms:modified>
</cp:coreProperties>
</file>