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62"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16/03/2013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74669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16/03/2013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408303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16/03/2013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443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16/03/2013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2649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5B41B-767F-4169-867C-8AADDB096DDF}" type="datetimeFigureOut">
              <a:rPr lang="en-GB" smtClean="0"/>
              <a:t>16/03/2013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7451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95B41B-767F-4169-867C-8AADDB096DDF}" type="datetimeFigureOut">
              <a:rPr lang="en-GB" smtClean="0"/>
              <a:t>16/03/2013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6815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95B41B-767F-4169-867C-8AADDB096DDF}" type="datetimeFigureOut">
              <a:rPr lang="en-GB" smtClean="0"/>
              <a:t>16/03/2013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305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95B41B-767F-4169-867C-8AADDB096DDF}" type="datetimeFigureOut">
              <a:rPr lang="en-GB" smtClean="0"/>
              <a:t>16/03/2013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24899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5B41B-767F-4169-867C-8AADDB096DDF}" type="datetimeFigureOut">
              <a:rPr lang="en-GB" smtClean="0"/>
              <a:t>16/03/2013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41435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16/03/2013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0923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16/03/2013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7807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95B41B-767F-4169-867C-8AADDB096DDF}" type="datetimeFigureOut">
              <a:rPr lang="en-GB" smtClean="0"/>
              <a:t>16/03/2013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7FB-7F43-4572-9D53-DF69CC343818}" type="slidenum">
              <a:rPr lang="en-GB" smtClean="0"/>
              <a:t>‹#›</a:t>
            </a:fld>
            <a:endParaRPr lang="en-GB"/>
          </a:p>
        </p:txBody>
      </p:sp>
    </p:spTree>
    <p:extLst>
      <p:ext uri="{BB962C8B-B14F-4D97-AF65-F5344CB8AC3E}">
        <p14:creationId xmlns:p14="http://schemas.microsoft.com/office/powerpoint/2010/main" val="362886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1115616"/>
            <a:ext cx="5829300" cy="1960033"/>
          </a:xfrm>
        </p:spPr>
        <p:txBody>
          <a:bodyPr/>
          <a:lstStyle/>
          <a:p>
            <a:r>
              <a:rPr lang="en-GB" dirty="0" smtClean="0"/>
              <a:t>Coasts</a:t>
            </a:r>
            <a:endParaRPr lang="en-GB" dirty="0"/>
          </a:p>
        </p:txBody>
      </p:sp>
      <p:sp>
        <p:nvSpPr>
          <p:cNvPr id="3" name="Subtitle 2"/>
          <p:cNvSpPr>
            <a:spLocks noGrp="1"/>
          </p:cNvSpPr>
          <p:nvPr>
            <p:ph type="subTitle" idx="1"/>
          </p:nvPr>
        </p:nvSpPr>
        <p:spPr>
          <a:xfrm>
            <a:off x="1081015" y="2343212"/>
            <a:ext cx="4800600" cy="2336800"/>
          </a:xfrm>
        </p:spPr>
        <p:txBody>
          <a:bodyPr/>
          <a:lstStyle/>
          <a:p>
            <a:r>
              <a:rPr lang="en-GB" dirty="0" smtClean="0"/>
              <a:t>Revision Workbook</a:t>
            </a:r>
            <a:endParaRPr lang="en-GB" dirty="0"/>
          </a:p>
        </p:txBody>
      </p:sp>
      <p:sp>
        <p:nvSpPr>
          <p:cNvPr id="4" name="AutoShape 2" descr="data:image/jpeg;base64,/9j/4AAQSkZJRgABAQAAAQABAAD/2wCEAAkGBhQREBQSEhQWFBUVFxYXFhcYFx0TGBoaGBMWFxcVHBUYJygeGBkkGRYVHzAgJycpLC0sFh8xNTAqNSYrLCkBCQoKDgwOGg8PGjQkHCQ1LCkvLC4pNS82KSksKjUwLSksKi8yKSksLC0qKTUpLCosMCw1LS8tLDQpLCwpLTQsLP/AABEIAKEBOAMBIgACEQEDEQH/xAAcAAEAAgMBAQEAAAAAAAAAAAAABQcDBAYCAQj/xABLEAACAQMBAwQNCQYGAQQDAAABAgMABBESBhMhBSIxMgcIFUFRU2FxcpGTsdEUGCMzVIGhstJCc4KSs8EkNENSYqLCFmOD4WTD8P/EABoBAQACAwEAAAAAAAAAAAAAAAAEBQECAwb/xAAzEQABAwEEBgoDAAMBAAAAAAAAAQIDEQQFITESFFGBkfATMkFCYXGhscHhItHxFVLSBv/aAAwDAQACEQMRAD8A7Lsn9lBuSHgVYBNvlc8ZDHjQVHeU561cP85Z/sKe3P6K+dsr9bZehN+aOrasbOHcISkaqkaFm0LnO7BI6PAR66Aqb5yz/YU9uf0U+cs/2FPbn9FW5HDASoMBj1cFZo1AJ7w7+CfKK2rexhOcxRc04JCLgjvGgKZ+cs/2FPbn9FPnLP8AYU9uf0Vc3ya38XH592MevGK9tYQAajHHjw6FP9qApb5yz/YU9uf0U+cs/wBhT25/RVzfJ7bvRxnzRgn7xjhWReT4CMiOLHh0L8KApX5yz/YU9uf0U+cs/wBhT25/RVzfJrfxaefdjHrxXie0hyqrHFlzwO7VgBgnPAeSgKc+cs/2FPbn9FPnLP8AYU9uf0VcMFtDlw0cfNbAzGoyNIOejj01lW3tj0Rx+X6McPPw4UBTPzln+wp7c/op85Z/sKe3P6KudLS3Y4EcefQHwp8kt9Wndx59Ae/FAUx85Z/sKe3P6KfOWf7Cntz+iroksrdeBjjz4AgJ9QFeWtrcAndx8O9oGfVjNAUz85Z/sKe3P6KfOWf7Cntz+irdW2jBjLRx4kyfqgNI05APDprWjEWpV3Sg6ueTGugrzug9GeigKr+cs/2FPbn9FPnLP9hT25/RV0RWVu3VjjP8AHvFfBaW5Ondx59Ae/FAUx85Z/sKe3P6KfOWf7Cntz+irna0tx/px/dGD7hWROTYCMiKMj0F+FAUp85Z/sKe3P6KfOWf7Cntz+irplsbdemOMfwA/wBq+PZ24AJjjwejmA/2oCl/nLP9hT25/RT5yz/YU9uf0VdDWluBndx4P/AfChs7fAO7j49HMGfVjNAUv85Z/sKe3P6KfOWf7Cntz+irnSztz/pxjzxge8UjtLdjgRx59AfCgKY+cs/2FPbn9FPnLP8AYU9uf0Vc72luDgxx59AfCvr2duDgxx58AjB9woCl/nLP9hT25/RT5yz/AGFPbn9FXVHydA3RHGf4F+Fe+5UPio/5F+FAUl85Z/sKe3P6KfOWf7Cntz+irt7lQ+Kj/kX4U7lQ+Kj/AJF+FAUl85Z/sKe3P6KfOWf7Cntz+irt7lQ+Kj/kX4U7lQ+Kj/kX4UBSXzln+wp7c/op85Z/sKe3P6Ku3uVD4qP+RfhUbtLyZELK5IijBEE37C+KbyUBA9i/slNywLgtAIdzu+hzJq16/CBjGj8a+Vxfaz9W/wDPb+6alAa3bK/W2XoTfmjq27L/ACUfkMWrzCRCfwqpO2V+tsvQm/NHVxWMJEMZC61aNNaf/GBkZ4HhwI8lASF0V04cZBIAHTk94VrMVLJGoAXiWXGnqgYBHnP4ViiIBGmKUkdXXwVe90k8PxrKbFsB8gyBi3gByMFPIMcPxoDXnuJAjTB+arECPSMFVbScnp1HBPTjo4VmuBpcKOgsjY8ByQfXw/GsTYLcYpck6ivShbw5zjprLLC+N4wy2pTpXjhVzhR4TxJ++gNe5dw8jo2kI8Y0hVw+oJqLEjJ4MAMEdFZbpsSN/tG7Zh099hnHf6AfupuWZJTpI1srAHp5oQH8poY2kZnCEcFGlxjVgsSO/wCHpoDwY5WcyQ3CuM50HGkDHVyvHy+GlvGVkQ5wzMVkXHDqMwx0444PCsPySPeBtzKGDBgAABkf8h3vJnFbbWz5EpHO1htIP7OkrjPfOCT56AxSqWfUzE6ZlVRgDAIXPR01kdGkllQNoQAAgAZYsvE6u9wwKwyoxYMiSAaw7hh0kAAaR91btiCWkcqVDlcBuB4LigNa3GFth5T+Rq+avowf/wAj/wDea+vGVVUZZOYcoycfD6uBxxrxEGIWPdMuJAwOdQwHDEs3+48T99AenZisSo2hpjlnABONBbAzkZ6B5hXi4tHYBXdSYzq1jg50nIyo4d4Z73Cs0kRQBGV2VTlGTiw6eGPICR5qRQF9KhWRASSW67E/2yck0B9LM6wKW4Op18Bzvo8/dxPerSaLVBbqScNJjy9EtbLAhUXQ+uMEKy9Xq6QSfB0cKxwQPiGMowMb6mbHNPB+g/xCgPst2VRZf21Jicf8idKn+bSfM1fblcFIwTiPTk/8nIUHz4LN94rZlzHIzBGdXwSFGSGHDOD5MeqkNkWjfVwZyWJ8BzzPUAvqoDW5ReQPpjljjCqCqllBJyesCCdOAOgjv1t284MnNKkMuW0nIDAjweEH8K1LqEM2ZI5NWArGPiGAORx7w4nwHia2+T7bSWbQsYPQoxnyk44Z8lAL/mtHJ3g2lvM/D82k1oC8ELTu4OiDABH/ALrBz6srUtdwa42Xwgj7+8fXWhKrThY3RgMgyEjmnCno8POxQHmN9E02erGDIP8A5AScfejeusKQyop0soLDLu3ShPOPE8O+e8a2BrdUiKMMFdbEc0hTk4Pfzges19vIOEkbozI51ApxIPA4I8hAPfoDDDMdxLqlWYq3AjB09UhSQACfLjv16MmiNwemBtY9DBI/66h/DXkoQjoIpOfxDcCScdLAdUcAMVuXKFWWQKW5pV1HEkHiOHfwfeaA1JmO7UftPqlfzLhsfkXzV7uiwWMLIseoFmJYKxOB0agRjJ4/dWzbQly7uCNQChT0hQPeST+Fa80GAqursUyFdME4xjBHeOAM+agPVtcE7olkaTqyaGBB4HB9YHrNSdRljac8Mse7UDHEDWx8Jx3vPxNSdAKUpQClKUAqM2n/AMjdfuJv6TVJ1GbT/wCRuv3E39JqAqPtZ+rf+e3901KdrP1b/wA9v7pqUBrdsr9bZehN+aOru5K+oi/dp+QVSPbK/W2XoTfmjq4rDlNFFtBxLyRagAM4VEXLt4BllXzt58AS1K8hweg+T/6pvB4R04+/weegPVK8lxnGeJ6BUPDtbC04gGvWZ5bfq8NcUImbjnq6TwPhoCapXwOOPHo6a+aunv48FAeqVgtLsPGjlWTWAdLjS4z+yy95u9isPLHKyWsDzyZ0IATpGTxYLwHnIoDdpXwMD0VgubzQoYKz5ZV5g1HnMF1H/iM5J7wBoDYpXzUM4rS5I5YjuYhLHnSS4AYYPMkaNuHg1KaA3qVqcmcpx3EQlibUhLAHBGdLsh4Hj1lNbdAKUpQClKUApSlAKUpQClKUApSlAKUpQClKUApSlAKUpQCozaf/ACN1+4m/pNUnUZtP/kbr9xN/SagKj7Wfq3/nt/dNSnaz9W/89v7pqUBrdsr9bZehN+aOu+gjJupwwkJfkuARbsgSEBphIIycDXl4+/0la4HtlfrbL0JvzR1YF/tbbW5jEiEz29vE8Zzp1CdWUrn/AGjdAnIx1ccRWzGK9dFuZo97WNVzloiHHvb7uzuo0jG7NvCGnW3lsXytxGBFJETpebSXbeJxGk56RUftRf2qvygttbKytDFuGClFjkCvrliUD6wkRc4YPMGfL65a2pe8O9kkBQZ0gH6NfN3vvPGow3KhdRZdPhyMevoq8huxiJWRcTz897PV1Im4GhtLtBcXEs8hAEuqNlKxFpOYE0sk3+koweCnpz3zW1bcvXUdxvEZiwubp1LAkantN2Hz5egHo4Vsg56K8LcKc4ZTjpwQcefwVL1KPt9iD/kJc0rVPHaTey300amEtvVtLlbhI7UxMxMBAE8xc75mlwykBiSD0AmrN2T5GS25PiWOPds0SNJwwzSGJQzPniXJHEnjVRckctNDKJIXGpDxwcjyqwHePgq3dmdtbe8iLK6K643ilhwOQMg98ZI9dU1rsSw/k3FvsX1it6T/AIuSjvc4rkTZcTQ/4m3ZynJFqqCRG5suLnUFBHCUc3o5wz3s10PL9tJLs/oKu0rW0AZcMZC2I9WR1tXTnv11HdmDCNvosOSEO8XDEHBCnPOIPgrMl4hBIdSFALEMCACuoEnvDSc+aq8syudpdnnie9jsoTHE8FkzrFGdLhbqTf4Vca3MIwwBDMMDPEVrW/JrYkMAYxG55NOmOzazh1JdqZHSNmLZCY1tpC4VeJwcWNZcrrJNLDghotB7xDJIuUkUj9kkOvnQ+St+gKlmtkRrUSwSC97poZZt2wDK10xU7/qvGY9ACZOMYwMVtckbNCOGwmW3Kztfzb592de6d7sEOcZ3RXRwPN4jw8epuuTOT7WUTSMEYO0qoZWZFkbOqRbfJUOdTcQv7R8NR/KXZSiXIhjaQ+FuYv8Acn1Cu8dmll6jSNLaoYeu5E52H3sdzRWtpDbNG0MrzXCFdy0YLo8knFsAH6IDDZwQuAeFdbecoxwjMsioP+TAerPTVR8qbcXM7AllTTnToXBGRg4Y5YZHDpqClmLEsxJPfJOT95NWUd1OXrup5FVLfTEwjbXzLYvuyTaR8ELyn/iuB62xUDddlZz9XAo9Ji34DFVTyhtZBFwB3jeBOI/m6Kg59vX/AGI0HpEt7sVusdhhwctV4+2BzSW8J8Wpopw98S4JOyXdnoMa+ZM+80TslXg6TGfOnwNU7Ft5L+1Gh82of3NZb3bQOgKKySKwYcdSnvFT0cCD4K36aw0wROBp0F4I5EVy8S7rTsrSA/Swqw8KMVPqOa6bkzb60mwNZiY96Qaf+3V/GqO5G5YS5j1LwI6y98H4eWt+uy2CzzN0mYV2HBt5WqB2jJjTsU/QisCMg5B6CONfaozkraKe2P0UhUf7TzlP8J4V23JHZSU4W5jKn/enEfep4j1mq2a7ZWYtxTnsLaC9oZMH/ivpxO9pWlydyzDcDMUiv5AeI86niPvFbtVqtVq0VC0a5HJVq1QUpSsGwpSlAKUpQClKUApSlAKjNp/8jdfuJv6TVJ1GbT/5G6/cTf0moCo+1n6t/wCe3901KdrP1b/z2/umpQGt2yv1tl6E35o653l6Sa6keRsnMdqMAAgrGzEooPA4BBwen766LtlvrbL0JvzR1H2/UX0V/KKtrtibJpV5rUpb2mdEjKePpQgjZEh20ykFoz1EQ5XPPEOOdjIBBHH7qfJW0qSjDEjlWWIZ4qOc8Bz0nI4YxjPDNdBSrjVk281rz2+JQ62uzmlOezwI6GBzaFNIjco4UDmgZzp4cdPeOO9moz5AxRsJICIHTBjWMZIGE5vFzkdPR666SlbOgR1McsDVlpc1VVEzWpB8ocmMciJdObcrwAUEh1Onz41dPhrDLYsyy6Vk4xouDGsWfpFONK9JAzx8tdFSsOszVVTZtrc1E8Ofgy/+p901yJrWO5R7dY1ARF3ajelhgDCBmbUWwMlfCK9PtV9HDEkRC3VrbW9xzgNQt9JZxw/ahLx/evgrQuOT45CC6KxHDJHe8HlHkrILZQ+vSNWMZ7+PB5qiuu6NzlWnNeUJjL0la1Erj5eHKnRz9kSU8oGaGJE02wiIJLjjKXTgMcQA381Yb/a+7m4PMwHgXmD/AK4zUIkYGSBjJyfKcAe4CvVSYrJFHk1CJNbZpc3LTnYfS2eJr5SlSiGKiNqOTnmgxGTqB6oOAwPAg+/11L0rnJGkjVYvadIpFiej25oclybsMODTt/Cv92+HrroLfkSCMc2JPvGo+s1u0rlFZYok/Fp2mtk0y/k7casvJULdaJD/AAiuZvtjmkkzGqRJ4NTMT5cdA8wrsKUlsscqUcghtksK1avPlkczyVsjJBIJBOAR0gLkEd8HJ4iumpSt4oWQposTA0ntD53aUi4+QpSldiOekcg5BII6CDg+up3k/bi7h4CUuPA41/ieP41AUrR8bHpRyVOscr41qxVQsCz7K7f6sAPlRsfg2ffU1adkq0frF4/SXI9a5qpaE46ahPu6B3ZTyUnsvW0tzWvmn8LytdpbaTqTxnyagD6jg1IpICMggjyca/OsnKEa9aRB52FYhtVDH1bgL6LH/wAagyXbGmUlPPlCxjvWV2cVfKv2fpGlfnaPsstH1buY/wAz/m4VmXs+TL0O7+eOMe7BqE+ytblI3iT47Y52cTk3fw/QdK/Pp7Yy4HRCjefm+6vnzj7w8BbQetz7jUZzETvIvH9Exr1d3VTh+z9B0r8/Hs2csS/U2afwwSyf3r4dtdppupDKnmtVH9QGuKvamanQ/QWajNpv8jdfuJv6TVR5g2pn6WnX+OKH3YrV5Q2E5faGR7i5k0Kjs4e7ZsqFJYaVJB4A8K06aP8A2TiZopPdrP1b/wA9v7pqU7Wfq3/nt/dNSupg1u2W+tsvQm/NHUfb9RfRX8oqQ7Zb62y9Cb80dR9v1F9Ffyiru6M37vk8/feTN/we6UpV6ebFKUoBSlKAUpSgFKUoBSlKAUpWhe8sQoCGmVTjvEMw8uBn3Vq57WpVym7GOetGpUkKxS3KJ1mVfOQPfXLzbT24GMzTEeElR58ZHurWj2rcnFvbKD5FLt/1wagvt8Te1Pf69SxZdszu6vt9+h1ndBT1QzeijEesgD8afKHPREf4mVfdk/hURa8hct3X1dvMoPQSggH80mM+upa27B/Kk310scYPSHlZz6lBH41AkvqFvb7J+yay5nrmqeq/8mCblAr15II/Oxc+rK1ozbQwjrXJPkRB78H3119j2uA6Zrw+URxf+TH+1dHY9gLk6PrmeX0pAo9UYU/jUCS/291Pf6QmMuZidZfRPmqlS/8ArOFM6RK/lbH/APD1Vry7fH9mH1tn8AP71+gLPsWcmRdWziOO++ZPzk1O2nIVvF9VBFH6Mar+IFQ3f+gl7vx9kht02dMVSu/+H5kg5bv5/qLZm9CF5PjW/Ds3y5N1beZfOixfnxX6apUR99Wh3b6/wkNsFnbkxOB+c4uxLy1L1iEz/unA/BM1uw9r1evxluYB5i8h/ED31f8ASojrwndmpIbExvVShSlr2tw/1L0nyLDj8Wc+6pe27XiyHXmuH+9FH4Ln8atSlcVtUq946aKFf2/YM5LXpikf0pW/8cVJwdijktOizjPpFn/MTXW0rms0i5uXiKIQ1vsZYx9Sztl8ohTPrxmpOGzRBhEVfRUL7qzUrmrlXNTIpSlYAqN2l/yVz+4m/pNUlUbtL/krn9xN/Satm5oCq+1n6t/57f3TUp2s/Vv/AD2/umpXpTia3bLfW2XoTfmjqPt+ovor+UVIdst9bZehN+aOo+36i+iv5RV3dGb93yefvvJm/wCD3SlKvTzYpSlAKUpQCla15ylHEMyOq+Qnj6umoC+26QcIkLeVuaPV0n8K4S2mKLruJUNkmm6jefM6ite65Rji+sdV8hPH1dNQvJ3IPK/KPGKGRYz+1jcJjw62wWHmzXX8h9rqxw15dY8KQjUfaP8Ap++qa0X7DHg3nchbw3I5cZHU8v2cfd7cQrwRWkPh6o9Z4/hWrbcr394dNrAzfu4zJ/2PAVfPIvYm5NtcFbZZGH7U30x9Tc0fcK66OIKAFAAHQAMD1CqOe/pn9XD0+/UtYrqs8fdr54/R+drDsN8rXfG4ZYVPjZNRx5Ejz6jiur5K7XOBcG4uZJPCI1EY9bajVwUqokt0z1qqli2NrUoiHH8l9iTkyDGLVXPhlJl/Bjp9QFdRacnxxDEUaRjwIoQfhWxSornudmpuKUpWoFKUoBSlKAUqG5V5UeG8tEyNzNvkbI4iRY97GdXeGlJRjzVy1ptzcNa3bsEEpEUlmNPTHdSGK31D9ohxx89dEjVUqgqWFSufk2ziR2VllZI5FhknCfQrKSq6S2c9ZgCQCATgkcce5tr40lCNFOEMywCYx4i3jNpC5J1EFiF1BdOe/WOjdsFSdpXM7NbWb87p8vMZbkEIvCOOO4ljjaQ5wuQgA77EEgYzj7yxtLJBfxwCKSZHt5JNESBn1LLGurLEALpZu/xJFOjWtBU6Wlc+22cbJG8MU9wJIzL9HH1VB0nUXKgNqBGjOrKnhXmXbiHSjRJNOGhW4O6j1FInzpdgSOJw2FGWOk8KdG7YKnRUrluT9sg1zNC2XJnRIERefu2tYZWdgcaVUyHLHGMgdOBW1bbbW8j2yAsGut7uwVxgxatYf/acqw86mixuTsFSfpXNPt3HuhKkFzIm63zMsYwseWw5LEA5Clgq5OMHHEVkfbeHeaI45pgFiZ3jj1hBMA0ZK51kFSDzVOB006N2wVOhqN2l/wAlc/uJv6TVA2G3JEtwk8chSO8NuJVj+iQMY1iV2zkks4BIBA1DOKl+W7rXZXnMdNEc6c4Y1YhJ1r4VOenyGs6CtclQVl2s/Vv/AD2/umpTtZ+rf+e3901K9GcTW7Zb62y9Cb80dR9v1F9FfyipDtlvrbL0JvzR1H2/UX0V/KKu7ozfu+Tz995M3/B7pStW+5UihGZHC+TpJ8yjjV25yNSqrRDzrWuctGpVTarzJIFGWIAHSScD1muUuts3dtFtGSx4AkamPmQf/dTvIvYe5SvyHum+TofG8Xx5IR1fv01VWm94IUwxLiz3PNJi/wDFPU0L/bOGPITMp8nBf5j/AGFavJ8fKfKR02sL6Ogsg0oPPM3DP3/dV0bNdhbk+0wzobmQftS8Vz5IhzR9+T5a7uKIKAqgADgABgDyADorzVpv2WTBmXD7L2C64IsaVXxx+ikdn+15diHvrjGeJSLnN98r8B9ynz1ZnIHY6sLLBht01j/Uf6R8+HU2cfdiukpVHJaJJM1LJERBSlK4GRSlKAUpSgFKUoBSlKAUpSgFKUoCD2x2fa9tjFHJupAyOj4zpIOG4Dwozr/FWpfbFh7mylRtMdsoVkx11jAMAz3tMgDV09K3R7kSiChw0/Y6/wARIyi2KSzmdnkh3k66nDyRqTzGBYHDEc0N0HANeJ+x9K8+8Z4WK3aXKysrvMVWcSCDJOmNQo0Ar0gDgONd5StumeYoclyNsSbWZZ4nVXaWc3HAgTRyzPIgP/uR5UBvBqHQeG7yxyPcG7S6tniBWF4SkqsQdUiOGyhBGCn35I4dIjdptopILmZd46xpbW7gIqFg8l60RYax31wCD3s441ozbaXYdwIQQOUltQdSfV6FOnj+0enUf91dEa935DAySdjpwIkEkUyLEUInRmVZGleSS4SJToYsZDzW6AqjPTnY5N2PurRE+TzRBzbQ28pdGIBh1iOZAD0gSNlTwOBx8Py024MalJBvZnuL1UBdIVEUFwyAs7YAABRR0knzE10HJW0cU9qboHSiiTXnBKGIsJASpIOCrcQSD0ijnSImOQwINdhXS4e7jlX5SZYmEpXi8awRxSwyY6VfSz8OhipHRWtyj2OGc3Zjn0NLIkludOdzz2kmHl1NJN/PW3a9keJuLRlA8Mk0P0kbl1jj3jKyoSY30c7B8vHIxWa321eQRqlnLvZkMqRmSNTuQE+lZskJkuFC9Oc9AGaVlQYGjy32P2mcqjQmEwJBGsyvJuNKMuuOMEIxII4nBBUdPRWG/wCx9NIsS64AUigjWcRslxCY0VWMciEFwSCQHPAk9I4Vvy9kVDuhFC7vIkjmNnSFgYpDFJENZw8ocEaR4M5wRWSXbARzTArM7f4RY4SqKdc6yFUBOCp5pLFjhdPCsosqDA+z7IO0FzFvFzPdrcg4OABNBJoPhOIiM+WpDlsSfIr3eFD9HPu9IIwm6OA2SctnPEYHRwqOm27Ccx7eUTiaKAwhkY5mRnicSZ0lDoIzkYwcjhWSflz5TY3waNopIUmjkRiGwfk+sEMvBlKupz5a0o/CoK/7Wfq3/nt/dNSnaz9W/wDPb+6alegORrdst9bZehN+aOuautpYYUUFtTaV5q8T0DpPQK7rs97K3V5JaG2gkmCLKGKDOMsmM+o1VUfYy5TBB+QzHBzgpkfeKlWe1OgR2imKkO1WNlpVumuCVM1vylfcoPurOFz4dA1EelIeC/hXcbNdr674k5QnxniY4jqbzNKeAPmB89aFjd7SQII4bZ40HQqW0aKPuArY7tbUeKm9hH8KgWmW1Tri7ngSIYIoUoxtC39ntjrSwXTbQJGe+2NTnzyNlj68VM1Q/drajxU3sI/hTu1tR4qb2EfwqsWxSqtVVCRpIXxSqH7tbUeKm9hH8Kd2tqPFTewj+FY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V5f2OF1JK5kKbyGGLGnON1c7/V09/q4rBc7FOWlKT6dV3HeR5j1aJFUKynnDWhAHDgR4TVY92tqPFTewj+FO7W1HipvYR/CuiWWZMKpzuMVQsqbYAZWRJE3iyXL/AEkImjK3M29ZDGSOqwGGBB4Hw4qZsOQFS0NtI28DK6udKx6t5q1AKgAUYYgAdAx01TndrajxU3sI/hTu1tR4qb2EfwrC2SZc1TncNJCyLPYBlQxtOhQQSQJot0jch00B5HHF2VfBpBJJNSE+zDhoJYJhHLDDuCWj3iPHzDgpkEEMgIIPhHHNVP3a2o8VN7CP4U7tbUeKm9hH8KytlmXtTncNJCyLjYAmFYVmV1Ik3ongSdXeWRpHnC83RJqZugkYwMcM16HY+C8UncOotN05UOVa1jeNWbPXDq7Bhw6Tg1WvdrajxU3sI/hTu1tR4qb2EfwrOrT7U53CqFoLsUWlE8s+ub5RDMxCaExBG6JEqZOkfSMckk5JrLylyPubflKTVq+UJJJjGNOm0WLGe/8AV5++qq7tbUeKm9hH8KxXXKW00iNG8MxV1ZWG4QZDAgjOPAaxqktcVTncNJCX7Wfq3/nt/dNSpTsBbMXNkLz5VA8OswaNYxq0iXOPNkeuvlWpoW5SlKAV8bor7XmSMMCrDIIIIPQQeBFAVrybPLDJB8slvYLgyoJJXJnsp9T43a6Du4lfOEyEKnHT393k/a+8XUhijmklv7m3iBlKKojWR+cdHVUR46CTx7/Cpa32CVVjia5uHtomRkt2KFBu2DRoZAu8eNSFwpb9kZzitm22MjScS7yQ4uJLlUOnSryxSRyAEDUVO8JwScEDFAR8m28qrJObdfk0M24lfenealcRyyJHpw0ayEjiwJCk46AS7bTayxt0EAvDZl96TJq325WQR6cadRGRqz09OOO5cbDxu7jeyiCWXfyW4K7tpNQcnUV1hWdQxUNgnPhIrYOyUW7Mep8G6+V9IzvN+J9PR1dQx4cd+gIpNt5m3Mot0NtPci3jfe/SYMjR71o9ONJKnADZ6M4zw39rdqTZbkBYwJSwMsztFCmkAgNIqtpLZ4ZAHA8e8edTZS4a4hQJLFBDeG4wZontwA7uN2oG/JYsDofmoS2M8K7DljkUzlGSeWFk1DKaWVlYDUrxyBkYcAQcZHroCAveyC0UUjGAGQW8M0KLKJBK0shiMaugIOH084ZyHB4Vll271JI8McZjQW30ssywRgzx706mYcAqGI8MkmQDHDNbNvsBbIbMrr/wZcpxHPLnUdeBx5/PAGAD0DHCsMPY7gjt44InkQxTm4jfmuwcqyAFXBVlCNoAI4ADvjNAR69ksm3Mm7iytybd5RKzWy/QrKJjKE1BCGVeK9Y9OONfTtHdTXVkYEjYy210zJ8oDQcyaBVl3satrGOjAz9Jxxg1KxbFaA5S6uFkebftJlCS5hWJgyadDIVUc0rgEDGMVm5H2NitpI5EZyyLcAk6RqNxKksjlVAAOpBgKAAO9QGTZ7l57uKCYRBEkV95l8sjo+jQABh1JV+dkdA4ceGDlTl+4W7NrbwJIwgE5aSUxLxkdBHwVjqJXgejpz0cdvkfZ0WqxJHLJojEvMJXDGSQyam4ZypJAwRwPHNRfKmzU03KRnSaSCP5KsWuMoSW37sy6XDY5pBDAcD3+kUB75L24W4V3SMhVs47oZbjzzODGQBwIMJGePTUfL2RWDxLuok3kNvKBLPuTJvhkpCzLocp0EFlJPDFSE2wEWFWGWaBPk62rrGV58SlyoLOpKtl356kHnGvl5sEkke4384hMUcUkWUZXWNNAI1qTExUYJQjPkPGgIu22puYHvHaMS28d8IizSkOqybhAI49JBVWcEgsOk4rJJ2TkFwyBYjGtx8mI33+IyJN00og04MYfP7WdILY71TkuyMTRTxan0zzrcNxGQytEwA4dX6JfWa8LsgFlJS4nSJpt+0CsoQyFtbc7TvAjPzigbBJPeJFAaXI+27T3htzHEmHlQoZtNwoj1YkMDqNSNpyChbAZT4cbnLm0E0dyltbwpK7wyzanlMSgRuikcFYkkuMUj2OXfxyvPNIsMjyxRuUYI7hwfpNO8KjW2FLYGR04GJGbkZGuVuSW1rDJCBw06ZHRifDnKD8aA57kvbqWXcM9sFS6t5Z4AJQz/RKjFHDBUXUHGDqx4cVGXXZFleK5jjFvvVs57iN4bjfqhjA1I50Y1jUCMZBK44dNT82wUDwQQM0hSC3ltl4gEpLGsbEkDrYQYIrwuwaMczXE0v+HltcHdooilChgFjUANzRzv7AAAQ8/ZIaELEwgMsUEUs28uN1rZ0LCOLKc9yoySdIywFZ+UNt5JY7owwfQw2qzvIZjDLiW2eVVRQp0uNOM54Zz3sVJDYfTxju7iNmiSGZ03YaVUyEJ5mEkCsVDqAceYGtqTZCIpdJqfF1EkL87JCpE0YIJ46tLHic8aAhOX+yEbMElIdEaRuVe5AnkDKCxjiUEnGcZfTkg97jUzsxdu83KAdiwS70ICc6V+S27aR4BlmP3mtK/wCx5HKLhN/NHHchRMiaBqKxrGDrKlwNKLlQccPKQZ3k3khYHndSSZ5d6+ccG3cceBjvYjHrNAREW2OqG3l3X1921rjV1dMsya844/VZx/y6eFanJe28sgt5ZbdY4LmUwIwlLuHy4RmTSBoYxkcDkZGRx4bUewiLIh3827iuDcxw5TQsjM7Nx062Ul2IBY4zwrS2T2IeOK3+UySMYXklSAlDGkjPJh9SjU2FckAsQCx8mANvaC/uU5RtI7ZQ+uC6LI8hjj5r22HbAYkjUQMD9uo6fsnL9EgWGKVllaQTzbqNDDO0DIHCsXYyK+MADC5PgroeWdnN/NFOk0sEsKyIjJoIxIULBlkVg3UHvrTXYdIxEbeaaCSNHQyqVdpFkk3j7wSKVZjIS+cDBY44HFAR9x2QyYIJo0hQSxs/+IuBDzlYqYkVQzyNkHnBdOMcTnFZrXbWa5CGztlkJtobp1kl3eBMGKQqQpDOdDcThRw48eGy2w6h0eO4nRhCLd21LI7oGZ8mSRWKvqd+cuOnyDHhNgkRESG4nh0wJbOyFCZIk1aAdSnS66mw64POPkwBEHay5gk5QmaLXBBNCXDy6XjV7a3LpGgDKSpYsecASTg1YFc/JsVCYLmAM4S50a+dkroiiiUKTk9WJenJzmugoBSlKAUpSgFKUoBSlKAUpSgFKUoBSlKAUpSgFKUoBSlKAUpSgFKUoBSlKAUpSgFKUoBSlKAUpSgFKUoBSlKAUpSgFKUoBSl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0701" cy="169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data:image/jpeg;base64,/9j/4AAQSkZJRgABAQAAAQABAAD/2wCEAAkGBhQSEBUUEhQWFBUWFx8XGRcWFBsYGBcYFxUVFxUcHBkZHCYgHRkjGhQbHzAgLycqLywsGh8xNjA2NSctLCkBCQoKDgwOGg8PGikkHyQuLDExLSwvNSksMCwsLCksLCwvKSotLiosLSwsLCwsLCksLCwsLCwsKiwsLCwvLC8sLP/AABEIAKEBOAMBIgACEQEDEQH/xAAcAAEAAgMBAQEAAAAAAAAAAAAABQcDBAYCAQj/xABREAACAQIDBAIMCgcHAwIHAAABAgMAEQQSIQUGEzEiQQcUFTJRU2FxgZSh0wgYIzVSVHKRkrMzQnN0orHRFjZigrTBwiRDspPSFyUmNGPD8f/EABoBAQACAwEAAAAAAAAAAAAAAAABBAIDBQb/xAAzEQACAQIDBAgGAgMBAAAAAAAAAQIDEQQSIQUxgfAyQVFxkaHB0RMUImGx4UPxFSNSM//aAAwDAQACEQMRAD8A6XskdmFtl4tcOMMswMSyZjKU75nW1sh+h4euuV+Ms/1FPWD7utTszj/6iwn2IP8AUSVci4WLhh2jzFpCgCaf9xlGlwOQoCpvjLP9RT1g+7p8ZZ/qKesH3dW9DBEWyCPI4FwJEBDAWvY63Go5G+tbUUEJXMY0FtDdV0INiOXhoCl/jLP9RT1g+7p8ZZ/qKesH3dXSsEJ/UQeeMC/3ivUmFhXmifgFz6LUBSnxln+op6wfd0+Ms/1FPWD7urpSCEm2RAfLHa/3itTFxLllZI0+TB04QOZgt/By6tKAqH4yz/UU9YPu6fGWf6inrB93VzBILC6py+gNPPppX3JB9BPJ8nz82mtAUx8ZZ/qKesH3dPjLP9RT1g+7q6VggIJyJYc+gNPZXqLCwtyRPwAfzFAUp8ZZ/qKesH3dPjLP9RT1g+7q6OFB9BD5RHcfeBavM8EXRCpHdzYHICBoTfQeS3nNAUz8ZZ/qKesH3dPjLP8AUU9YPu6tt4kyuCiko4H6MAlOgTawFzqeVMAITmJjAXTKHj6XLW+hNr0BUnxln+op6wfd0+Ms/wBRT1g+7q6+1IbXyJbw5B/SvKQQEE5EsOd0A/mKApb4yz/UU9YPu6fGWf6inrB93V0rDATbInpjtfzEisvc+LxafgH9KApH4yz/AFFPWD7unxln+op6wfd1dPAgzZciX+wP52tQwQXtkS/2B/O1qApb4yz/AFFPWD7unxln+op6wfd1dLQQA2KJf7A/pRoYQbZFPmjv/IUBS3xln+op6wfd0+Ms/wBRT1g+7q6eDBa+RPB3gv8Ada9ekwsJFwiWH+AaeygKU+Ms/wBRT1g+7p8ZZ/qKesH3dXTHBAxsET8AH8xXzhQfQTz8PT77WoCl/jLP9RT1g+7p8ZZ/qKesH3dXd3Pi8Wn4B/Snc+LxafgH9KApH4yz/UU9YPu6fGWf6inrB93V3dz4vFp+Af0p3Pi8Wn4B/SgKR+Ms/wBRT1g+7p8ZZ/qKesH3dXd3Pi8Wn4B/Snc+LxafgH9KApH4yz/UU9YPu6fGWf6inrB93V3dz4vFp+Af0p3Pi8Wn4B/SgKR+Ms/1FPWD7uvnxln+op6wfd1d/c+LxafgH9K5TsqYKMbGxhCICIuYUA98vkoDN2NN+TtXCvO0QhySmLKHz3skb3uVHjLW8lK5b4OPzZN+9N+Th6UByvZm/vFg/sQf6iSrnT9FH+3/AP3PVMdmb+8WD+xB/qJKupYyEyPFI1nLAoVAvnZlIOcHroDYxo+Wg8N2+7htf2kVhwbBppR1I2YecgAn0FT95r2oa90iYMRbPKwOUehmPo0v4a99pmPKydIgWYE6uCbk35Zr3PpNAaOCxLXHFmidWU5hxFIB0tksoOW1xqfBWVZbBg0mQsuVJdCBYsBqejfk2vO/kouDUaLCxsLKrhci638/8zWSTBECzLxVItpYMptra55em48tAYu1plU5pBJGdbkXYW6xa3gv1nwV7kkZIsRlbvAShsDlvGG8GupvrXyHD2zcON1LgAswVVW19cq8zqerXTWsk2Gy51KsyOoHRtcdHIesHkBrQHjDRhHmzdIcNWa9tb8XNpy1rwkDkQySPmOYEAKFC5xqNOduQvrzoscgMl0Yh1Cr3twAH767f4uq9b0mHPDUC2ZcpHgJW1xfy6igI/F97iP2kf8A4w1s4lvlsvU4RT5rysfvy29NYcUrHMUicsSCVZlVCy2ykkEk2sNBzsKzmFpCzZShsuXNbvlZj+qToc1ufhoDx8o0j5ZMgjYKFyrlIyqzZiRfXNbQi1hXxFYSI2ZRmcqVQ5lIyO3MjQ3AOlvbX11uSWikBJBYKQVYry1uPAPBe2temgfR7DMHDZAR3uVlIvyLdIn2eWgMMmYszMxOWZVUWACgmInkLnXw0mbLM8n0Cub7DLZvuNm/y19kiYtdEcAuHYNbUqU73XnZfNWxhoSxkLqVD2GVrXsFsb2JFAYV/TGP9VTxvQ17D8eY/wCWmA6b5j+sOIPMTlj+5Vv52NDHIY+EVa9ghk6NioNied7lfJzNbc8JDB0FyBlK8rrodPKCNPTQEZg8U2YGWaJ1YHMvEUgE97ksoNuY1NSmBkunhsSL+EAkA+kCtAYRQLLCxsLKrhAi3N+f/wDbdVSWGiKoATcgam1tfN4KA0JgV4yjnpMvn6wP8yfxVjjnDRrFrxJYmmHkOZSPTdx+E1vYuMhkdQWy3BAtcqw6rkDvlXr8NarQOX42Q3BAC6ZsmUhuu17sTz6hQGCObPFGe94x4zeRAA+vm6Arxi3lVdZkgUA5Tot/KQ4Ym3g0561vdrtIXJBS6ZFBtcXuWOhI1Nuv9WsOJizm7RSZ8pQ5SuUgnUZidB5dDQHvHqxKlNWyFwR+sUZCo8xzEeY14nmBZQp6OIAI/wAou/3pYeis0BdpEJjKZUIYXBFzkPRINyAVPUK+APGGVULakxnSwza2Nze2YnkDpagMebPNc96SUA6iEBZvvfQ+RKxNiXEpJmiCh7ZOItgnI3GXNn6+fPSt3tHLGgXvo9RfrNiGv57nXy1rNh1uSYXuTmK9AqWta5N/9/LagNzAuDmCkFQeiQbixAJGngN62q1sDhyi2IAub5V5KOoD+tbNAKUpQClKUApSlAK5Psr/ADNjP2X/ACWusrk+yv8AM2M/Zf8AJaA5X4OPzZN+9N+Th6U+Dj82TfvTfk4elAcr2Zv7xYP7EH+okr9AV+f+zN/eLB/Yg/1ElXPtneqHDcXOHPBi40mRb5EZ8iXuR0mIew8CNy0uBM0ry0gGpIHXr4Bzqvd6eyObmPCHyGW3Pw5Af/L7vDW+hh515ZYIrYjE08PHNN+52m1N4IMMPlpFU9S82P8AlFz6ahoOyRhGbKWdR9Jk6PsJI+6qmklLEsxLE6kk3J8pJ514rtw2VTS+pts4E9s1XL6EkvE/QUUysoZSGUi4INwR5CK91TW6u+T4JwGDPCzAMgFyuYgZ18Fr3PhFXBh8SsiqyMGVhcEdYPXXIxWFlh5We7tO3g8ZHEwutH1oy0rRxe2Ejnhha+ebPlsNPklDNc300NbpNVC6faVgbFWlEeV9ULZ8vQGUoMpbqY57gdYVvBWDbO10w0DzyXyRi7ZRc8wNB5zQG9So7be34cJC007hEX0km9gABqTfqrhdrdlGQkjDxqi/SfpMfQDYe2rNDDVK7+hFXEYulh19bLLpVO//ABBxvjh/6cf/ALaldm9lKZSBPGsi+Fei3+4Pm0q1LZldK6s+fuU4bXw8nZ3Xeva5ZtKj9jbdhxSZ4Wvbmp0ZT4CP9+VSFc6UXF2ktTqRkprNF3QpSlYmQpSlAKUqC2tvrhcOSrSZmHNYxmI855A+Qms4U5Tdoq5rqVIU1ebSRO0riD2VoL/oZbeHo3+6/wDvU1sffXDYlgqOVc8kcZSfMdQT5Aa3TwlaCvKLNMMZQm8sZq5O0pSqxaFKUoBSlKAUpSgFKUoBXJ9lf5mxn7L/AJLXWVyfZX+ZsZ+y/wCS0Byvwcfmyb96b8nD0p8HH5sm/em/Jw9KA5Xszf3iwf2IP9RJXc7yQFotuIFZpW4TKACSYjhoVSwGts8c3pDVw3Zm/vFg/sQf6iSuy7JG8UQn4UTKJSnDlYPYspIcRWv0rXzciRmIHfMDvoUXWmoIr4ivGhTc2cJv/twYnEz8KFFInBEnCeSaRUKKGE5No4soJCKLam+pNQsmA6MrZCScQc2hzNDxFLKOsqbXsOevhqbXEKQWDKQOZDAgW53PKsU5jePpFSh681hprcMDzFr3B6q9FDCQpxtF9XLPLVMbUqSvJdftp5EBJECZhChVM0JZeG1inymb5PQlb2JXS9j4dciYLMALFozOhsITGlgjZyFLE5ToDoBfz1NYZI00Vhd+lq+Zn00N2JLaCth3ABJIAHMk2H31nHDp6t86v1MJYprSKfVv37kvHQ0towWjRUXQSR6AcgsidQ6gBW5uliRDJhyyBW7eDGbLaRIzLKrjPa/BZG1W+Xr6zf4MQts2Zcp5HMLHn18uo/dTthcubMuX6WYZfv5VNbDwq3zdnLMaGKqUbZV1+P2Lb3r2MuJx2zxJFxol45cMmaP9EuTPplsTyB0JHkrk8VsiRVw6yRgYSKXGqElwUmKiQ9tntYmBHU5eDmCObqoNh3wNbe5fZCSJVhxUiiP/ALcpYWUdQJ+h4D1eblYS7YgL5BNEXsDl4i5rMQFNr3sSRbw3FeZr0JUZZZeJ63DYmGIhmj4dhWcmx8V2uiwibN2hilQtE0LBXxmFZIlDO5jJiDKilswAW9iDaJ3rfCo2KXCwNh1fZ+UJ2u8GeQ4qPvY2VTmCrq9uoanLpae8m2MKuFbthkkilUqEuDxgw71ddb+Hq51SjYxZ3Myhxm6NpJZJnQISMmeVmbom/Xa9z11uwmEdeWui53GjG42OGjpq+z3IreSMSSYjJCqI0aMI44wEDLK17ADV8gFzzPXUhh50JKpplCm2UqArA5bAgdQ5dVrVmr4EFybanmfDblXpKdFU39O7+/c8pUruqvr3/wBL0PtKUreVjc2VtWTDyiSJrMPuYdYI6waufd/bqYuESJoeTL1q3WP6HrFUZUxuxvE+DmzjVDo6fSX/ANw6j5/DXPxuEVeN49Jc2Ops/GvDzyy6L8vuXbStbZ20Y54xJEwZT1j2gjqI8FbNeYaadmevTTV0K1tobQjgjMkrBFHWf5AdZ8lR28O9cOEXpnNJbSNT0j4L/RHlPovVS7x7xT4ti7kG3eJchFv6D6TzP8r2FwUq31PSPO452M2hCh9MdZdnZ3kxvX2Q3mDKjcGDr1szD/EeoH6I9tcbxXfvBkX6TjpHzJpbzm3mr7FhNQznO45EiwX7K9Xn1PlrYr0VKioRyxVl58Xz3nl61eVSWaTu/Lgue41u0v8A8kl/Dm/4gZfRaveDnLLc6MCVa3LMpsSPIbXHnFZq1sJ38o/xg/fFFWdsrVjVfMnfqLt3F202JwgLm7oTGxPM2AIJ8uVh6Qa6GuJ7FSHtaU9Rlt9yLf8AnXbV5TFxUa0ku09pgpudCEpb7ClKVWLYpSlAKUpQClKUArk+yv8AM2M/Zf8AJa6yuT7K/wAzYz9l/wAloDlfg4/Nk37035OHpT4OPzZN+9N+Th6UBx3Z0mKbdw7DmsURHnE8pFRO1ME0pxTsmd5JUbMRcsBwsxv583tqT7Pfz3B+wi/OlrMa7WzaUakZX50a9TgbWrSpzhbnVP0ITF4E8VyI7x8SJioAs4VHDWHIkEqbf4a8NgS8mbhkRtOjZWW2ixOGcr1AsV587VO0rrPDxfjf8+5xVipJcLfjz0OexOznzSrZ+m4K5I0tlAUL8oRdMtvZpzqR21h2ZUy3IWQMwADEgBuSto1iQbeSpClSqCSavv8A7IeJk3F2Wnsl6EFFs8kqSrFTOHIdFXQROM2QAZQWtz1J1668z4Bw1wrBBOzWVAxs0SBWCEWIDZuq+pIqfpWPy0bWMvmpXvb7EFhdmkvFmRiueViHVdMyqF6IFluQTbwmkeIeMRKFbMuMWQSC2XNxiQwYG+a3RtzGXXlU7WBdnxh84RQ175ra3PM+fy1jLDK1l58PYyji3e78uPv+jQwsbHEFG1SEl1165tVHky5pPxCtjZI0kPU0zlfNcKT6WUmtqHDKgIVQtzc20uTzPnr3HGFACiwAsAOQA5Vsp0stuP68EaqlbPfh+/F6n2lKVvKwpSlAKUpQG5s3a82HbNDIyE87HQ+cHQ+kVJ4jfrGutjMQP8Kqp+9RcVAUrXKjTk7yim+43Rr1YLLGTS7z07kkkkknUkm5J8przSlbDUKVhnxWUhQCznUKPB4SeQXy/dc6VikmkQFmCFRqQubMAOZBPfWGtrCsHNIzUGzbrDBhyryEm+dgQLcrIq+nvazA1s7OwRmmSJebsF81zYn0DX0VMrb31ERu3lXXoW3uFgeFgIrixe8h/wAx6P8ACFroa8QxBVCqLBQAB4ABYV7rxtWeebl2s97Sp/DhGC6kKUpWs2ClKxzTqilnYKo5liAB5ydKAyUrjts9lzZmGuGxSSMP1Ybyk+S6XUHzkVwu2fhJILjCYRm8DTOF/gS9/wAQoC661cftOKBc80qRL9KRwg+9iBVBHerePaf6BJIY264oxAnolkOb7nrPgewJjcQ3Ex2LVSedi08nmLMQL+k1qnWpw3smzO/232dNmYe4SR8Qw6oUJH43yqR5iarPfTs6S47Dy4aLCrHFItmZmLvluDcZcoXl5asLY3YM2bBYuj4hvDK+l/splFvIb1u9kPZUOH2JjFgijiXhco0VB3y9SgVW+dg5KMUTlIf4OPzXN+9N+Th6U+Dj82TfvTfk4elXjE4vs9/PcH7CL86WsxrD2e/nuD9hF+dLWY13tk9GfD1PN7b6UOPofKUpXaPPilKUApSlAKUpQClKUApSlAKV9rDPi0Tv3VftMB/OobS1ZKTbsjLSonEb14ZP+5m+ypPttb21GYjf1B3kbN9ohf5XqvPF0Ib5L8/gtwwOInug/wAfk6mlcJiN+J271UT0En2m3srxh8XjpXVvlWAIOgKqbG/VYVW/yVNu0E3wLX+KqpXnKK73yjvqw4nEFbBRd270dWnMnwKL6+cAams9fK6LV1octNJ6mLDYYIDrdjqzHmx/2HUB1CvOPlCxOTyCMf4TWcmwudBWhidu4dLh5U8oBzexb1hJxhGzaXebIRnOV0m+43MOLIo8CgewV2vYw2bnxTSkaRLp9p7qP4Q1VZiN+IR3od/QFH3k39lb+wOzBi4UaLBYaNnds1yryvyAACqV5WPUedc3GYykqThCV29Dq4HA1fjKpUjZLXXyP0vWvjdoxQrmmkSNfpSOEH3sQKoEvvPj/HwqfsYUAfwuR99ZsH8H7FzNnxmMQE8yueZ/SXy6+k15eVenHfJHqrMsna/Zm2XBcdsiVh+rCrSX8zAZP4q4va/wk0FxhcIzeBppAv8AAma/4hUvsrsBbPjsZTNiD1hnyL90YB/iNdnsnc7B4W3Aw0MZH6wjGf8AGbt7arSx0FuTZOVlNf283h2h/wDbRPGjdcMGRf8A1Zb29DCvsPYW2rjGD47FBf2krzuPMAcv8VX5Sq0sdN9FWMsqKu2P8H3BR2M8kuIPWLiND6F6X8VdxsbczBYW3a+GijI/WCAv+Nrt7amaVVnWnPpMmyFKUrUSK5Tsp/M+M/Zf8lrq65Tsp/M+M/Zf8lrZS6a70HuOd+Dj82TfvTfk4elPg4/Nk37035OHpXozScX2e/nuD9hF+dLWY1h7Pfz3B+wi/OlrMa72yejPh6nm9t9KHH0PlKUrtHnxSlKAUpSgFYcZjUiQvIwUDw9fkA6zWauS27uxiJXL8RZfAp6Fh4ANR7ar4ipOnC9ON2WsLSp1J2qSyrnh4m9gt7Y2zs7CNAbKpuXPWWNgbdQA89fJ994F73O/mWw9pH8q53Z+7LNJknLQn9W6XDeEBr2vXQwbjwDvi7+kAewX9tc+lVxlSOiS+73+H6OpWo4ClL6m39lu8evxNGff4/qRelnv7AB/Oo+XfHEvouVfspc/xXrpu5uCh75Yh9tgT9zE15benCxiyt6I0P8AQCk4Vv5ayXdyhCdD+HDuXfyzmeDjpufGI8pKr7bCssG5E7d8UTztc/wg/wA6k8Rv6g7yJj5WYL/K9YsPt/HYg2w2HZ/2cTyH2XHsqrJYOOs5uXPPWW4vGvSnTjFc87j3h9wl/XlY+RVA9pJ/lUjHurhYxdlv5ZHNv5gV6wu4O3MTa8ckanrd0ht51BDeypnA/B4xchviMVEn2Q8rfxZB7ary2lgqXRgn36+5n8li6n/pVt3cohu6uDh71ol+woJ+9Aa1cRvzCO9V39AUfeTf2V1W1uxBhME8CSTZjMWHFxD8HDoUCkKQnSMjZuivEUdFudrGfwG7GAwYw4m2bEzzYjgB14mJjdOE0glQMHsDbLkNiLMdQpNap7dnb/XFcF7+xnHY9G95tvjz+Sp/7aTSNlhhBJ5DpO33LapLC7t7bxXeYeZAfpKsA++TKavfB71YGNG4PRRX4QEeGkAeTMy5Iwsfyjgo1wt7WJOlbDb6YUIrZ2Od2jCCGUycRBd0MQTOHA1ykA215Vzau18VPt57rF2ngMPDdFfn8lM4PsB7QmIOJnijHld5XHoAy/xV0+zPg6YVf0+JmlPgRViHtzn21YLb4YbhxuHdhKWCKkMryHhHLLeJULrkOjXUWNgdSK+4neRG2fLjMMRKqwySISCAxjV/CAbZktXOnia8t5bUYrRETszsTbMg1XCI58MpaW/oclfZXU4TBRxLliRY1+iihR9ygCobAb7YaSMu0mTLCJ2zxyRjh2F3Quozx30zLcajwi+VN8MNllZnePhKrOJYZYmCuSqEJIgZgzKVFgbnTnpVeXxJdK5loTVK5yTfOIyQrGbBpmimEqPE8QGFmxALLIFKgiIakWIJ8FbP9scLw3kMtkSETsWjdfkmZ1VwCoLAmNrWBvp9IXxyS7Cbk1SojF714aM2aS5tGQqo7s3Hz8IKqKSzNw2OUXNluRbWsY3ywxQMGckyGIRiCUzcRFzOphCcQELZjdeRB6xeMkuwE3SuVl3/AIVxCKLvDJhjOrxxSyPcS5GuiKWCqBrcCx0Pgqewm1opSojYtmiWZWCtkaN+9Ie2W58F721tapcJLegblK5PbG9EwxrYaFsLCyorr20zKZy5boxBSNFyWLdIgnvfDITb2xwpH2yrxStFxXhVHnaJRbOWMKtZFOmc2BtT4ctBcnKVCT754RWymW46F3WN2iTihTHnmVTGmYMpF2GjA8iK2v7QQZWbPokww7HK2krOkYXl9KRRflrzqMkuwEjXKdlP5nxn7L/ktb39t8LdgHdikhi6MEzZpQzK0aWTpuMjEqt7AE8tah+yDtOPEbDxckRJXhldVZWDJIFZWVgGVgwIIIBrZTi1NXXWiGQ/wcfmyb96b8nD0p8HH5sm/em/Jw9K9Caji+z389wfsIvzpazGsHZ7P/zuD9hF+dLWDEbbgS+aVPQ1z9y3rubLnGMZ5nbced2zCU5wUU3v3cDdpUFPvph15F3+ytv/ACIrpty9qxYgwHhBhLM8b5yp4SoiMpsXXvix6ibLZbnSrmI2jQoxzXv3HOo7NxFV2y279DWpWHGQT4iKKSJ1w5khWQ8SGNYuhDG2IYMsjstlLSgGJbqDlubBtaTcHGYho0ixT55UMirNkhDRjLmYcKWSxGdbowVrNy0IFR7bw6W5luOxazerRuyzKouxCj/EQP51Hz7yYdOcqn7N2/8AEGtzaXY6tG2GlQ58LFHNNiMPEshs3bJkzGSSNn6KoQACfkzYeHaTsb7LgZjI2LxMcWUyyo0SRIHRZAct+KwCOrHLmsG8NwKc9vf8x9fYtw2HBdOb4ae5zM+/MI71Xb0BR7Tf2VoPvzIxtFCLnkCS5+5bVcS7sbKwcoU7MYpxUh40oV0LyFFXKk0ud0zOAWVCOfUCR0WD25EmZcNhHSLO8SzRxRiHiRZw3RRs4QPGy5ygW452IJ59TbleXR9F7l2GycNHer97KKw2zNs4n9FhplB6+Dw1/FIB/OpXDdhXa8/6aRIx4JJy3sjDD21b26G97Tx4VJ4pElmwwlWRhGEmKpFxSoRyy6yAgFVuDpU9tray4XDyTyBikSl2CgFiBzsCRr6a51baWJk8rfncu08NRh0YpcCodnfBwGhnxhPhWKK38TMf/Gun2d2CNmR9+ks37SUj2RhK6F99kQss0M0LrwiEfhlmSedYEcZJCLB2AYEgjwai+Pbu9BSZYYrh1xOGjkJUFSmIZrhdb3sh1sLdVVHVrydr88DfZG3s7cbAQW4WEgUjk3CVm/EwLe2ptVtoK4PZm/hSETYlnfLBLKyRxJYhMZwVIOYHMAQMtrHU3vpU02+qLxBLBPFInDAibhl5e2HaOHIUkK3Z0YWLC1jfTWtM4TvrqTdHR0qI2LvEMRJNGYpYZIModZMn/cUsuUo7BhYc79fhuBg2fvcs0zRpDKVWR4jKOGyh4s4YMquZEF0IBZADp9Jb68kiTLt/CYhijQcGRLMsmHnuqSBspVg4RyrKVIsVIIY+AGoDCbmTxqjouHRlxoxQw6MywRp2u0DIjcO+Y5jITkALEiw51I/27RWIlgnhvDJOnEEeZ0hUM4yCQsjZSCA4X0EEUTf6IKzSwzwrwDiUMioeLECi9EI7EPmlQZGsemPLbcviJWSI0MEO6k8UGG4ZjabDYmaYKzMsciztiQVLBSVbJiL3ymzLaxBvTB7qz9sx4mUxBjiJJ5EQsQofCLhY1RiozEBFJYheZsK2dj7wTTbQkhkieBFw0cgjk4ZbM0syls0bsCMqgWvoQfS2xv8A4XDYqPDySICc3EJa3CyorLcW1zZvDT672W/0GhBYzDts+eOZnhDM2LHypkWEx4jFDEJ8qsbZZRp0CvT6Vj0b1I7vbHlk2GYGGSWaGYdIFADO0xUlbEqPlAbWuOVTu394EwkSyOC2d1jQKVGZ3vlGZ2VVGh1JH3kAwmN3umGIwgTDz2lE4aArGJC0PCynOzhMnSY5g9iCLXNhUpyklZce67BixO7mOlW5eGCWLCtBE0Tu2ZpGhMjklBwxlgCgAOVzk3NhfUTcXEF5pPk42ZYCitiJ8T8phcT2wvEklAYq56Jt3vUD1yEu/wBEAJ/lRGMLNM0XDTMDBPHFJc57h1Ylcoup1N9BfcbfZE4olgnikjEZEbCNnlE8jRQ5MkjDM0ilbEi3XprS9RdXN/caGjtjdKbH5BjRCIhNmMUUjkqna08X6XIhZzJKrWygALbXW/nFbnYidsI08kbNEeHiGAP/AFEKSxTRG2WwcvAhZeXTksdRXvHb6OXWNYpIJUxOGjlWURm6Yh2HRZHYG6odQdL+EEDcwO/UMskahJBHK5jimJjySOufQKHMihuG2UsoBt5Rd/sSuhoQ+B3HxMGFEayq78dS+WaSDiYeGHgQR8aNS6EKiObDVs4vY3rHDuJOsbBo8PJmxTThO2MQjoGgijGTFAGRZFZDc2OcH9XkOp2rvCIZVhSKSeVkMhSLJdY1YKWJkdRqTYAEkm+mhqE2Dvs74XDkwzYmdsMs8vBWMZVcsFPTdBmYo1kFz0Tp4SlUauNDY2BuziIpkknlEpGFaEkszNdsQ0qjMygsFQhM5sWy3I1qR3a2fNh8Ph4H4ZSLDRxllZixlRQrWBUDJYAg3v5Kj5+yNhUieU5yimK1l1dMRGJEkUE3yBc5N7EcJ9NNc2K32jWbgxwzTScR4lCCMBniiikk6TuoCgS2ubaqw8F8Wqkt655Y0PG3Nk4mSSQCPC4uCQAiLFEpwWC5TlKwyZ0a2axsQb2NrW0tm7rYvBhDA0M7dqrh24zOgUxySvGykK5ZBx2XIbGyr0udTcO3hNgXxEQZCEk6LgBkeIujKwBIuHQjmQbVE7I38XteN8WkkJOF7Y4jqmWVY40aYqsbsQemCFIBIIsOYErPa1ga+J3SxXCxWHVoXjxhBkmYsrxl4Yop8sQUq1xHmXprlzWNwuvqfdbFZpI04HBkx0eMzs7iSyzQyvHkCWveI2bNroLDmJHD76oxdWgnSRYuMsWVJHkTMFOQQu4zBmUFSQRmBOmtfBvzGBKJIZY5IjGOFeJ3c4h2SEIY5GXMzqRYsLczprS9TsGhrYndSQ4PglIJT21LPld5EBWTETyrklQZ4pQJV6YB5MORvUVvXs2aDd/GJPIXbKzKDI0vDQyLkTiuA8mUfrEA626qktpb3zLNhlXDTqWmeOSFljzPbDNKhSTPwyt7EsH0ysDqLVrb87XXE7BxkiqyWV42R7ZkeKbhupyki4ZTqCQayjnvG/b6kEX8HH5sm/em/Jw9KfBx+bJv3pvycPSu6azjOzzhOLtuCO9s8MSXte2aaVb29NdFs/4OeHX9PippP2arGP4s9aXZp3Vx0+1Yp8Jh5ZAkMdnRMwDpJK3XpcXBtUf3b3p8XP6pD7uq9aNWVvhuxKt1lh7P7DGy4rf9PxCOuSR2/hBC+ypZ9y4klw74VYsNwZCxVIRlkV0yODlK2e3J9beA1U3dvenxc/qkPu6d296fFz+qQ+7qm8LXe+Xn+jLMi0juGjYfCQPIWTDQPA1lymRZMPwGPfdA2N+uvW7m5vasoctAckfDXhYOOBmvbpyOCxZ7C3RyLqdOVqr7t70+Ln9Uh93Tu3vT4uf1SH3dR8rWatdc8BmRau1d1JZJsQ8eJES4mJYZFMOdgqCQEo3EGVyJCLlWA00Nq0sX2N0MjmJoUSTJm4mEjmlThokfyUrmy3SNdGV7G5HOq37t70+Ln9Uh93Tu3vT4uf1SH3dSsLWW5rngMyLHxfY6LzO/Fj6eIXEB2woecZJI5BFxi/6EGOwUKCBYXte8hh91ZUJjTE5cNxZJRGIrPeVndkaXPYxcSQtbIDyGa3OqO7e9Pi5/VIfd07t70+Ln9Uh93R4Ws+tc8BmRbGG3VMS4PJJdsHhmgXoDplo4UDWLWFjDfLfr5jnXnefBTy7IljIz4hsPlYRjvpcozZR4M17VVPdvenxc/qkPu6d296fFz+qQ+7qPlKt021zwGZFoYzcqSfiPPiA0zJGkbpDkWMQzriFJQu2YtIiltQCAAAOdBuVI0rTTYgPI00Exyw5FHapeyqDIxAYNzJJBueuwq/u3vT4uf1SH3dO7e9Pi5/VIfd1PytbtXPAXRYz9jYGHh8c/oHhvw/p4oYnNbP1Wy29Pkra3r3eLGXELxGe2HyLGql0bDTyyiQBiA/6Y3j0JCkA3ItV/dvenxc/qkPu6d296fFz+qQ+7p8tWvdtc8BdFoblYOfjYvET5vlmjCF4uCSsceUkRFmZFuxADG5sT1ivku45fFCd5kuruyumHCYmzo6CNp1bpRrxNBkv0VudDesO7e9Pi5vVIfd07t70+Ln9Uh93R4WrdtNc8BmR3+F7GGUKOLEuWCWC8WEEbSCaLhmSVuIS8twGvcA9LQXuJfae5KzqivIQEwrYborY3Z8O6yA30Kthwctje/k1qnu3vT4uf1SH3dO7e9Pi5/VIfd0eGrt3zLngLot/ZOwZkxL4iedZXaJYbJDwlAR3e9jI5uS5vr/SpLEbNR5Y5WBzxZshuQBxAFa45HQVR3dvenxc/qkPu6d296fFz+qQ+7rF4Oq3e654E5kXTt7ZbYiLIjqhzAkPEssbgXukkbEZkN+oqbgG+msPsLcYYaSGQSD5MztkSPJEO2OF0Y0znhovC727XLE3qru7e9Pi5/VIfd07t70+Ln9Uh93UrCVkrJrngRmRZGI7HIaJk45GaHEQ34fLtrFDE5rZ/1bZbdfPTlWxvXu4XaXELxHfhwBEiVS6Nh8S86yLnNnsZLmPTMFIBuwqr+7e9Pi5/VIfd07t70+Ln9Uh93U/K1r71zwF0d7sfd2fEzSzzsygz4aRC8HCLDCl2IERcsiEvYFiTfMbWtW/sXsfLhpYyjQ8OJiyWwiCcg5sqvOSSyrm0IVWNlu3O9Z9296fFzeqQ+7p3b3p8XP6pD7upeGrPrXPAXRcO1NgyPiFxGHlWGURmFs8XFVoywcdHOtnVrkG5HSNweqNwG5cuGSMYbFBHGHTDyM8HEDiIuY3VRIuWQcV+ZZTcXGlVh3b3p8XP6pD7undvenxc/qkPu6xWErJWuueAzIs2TsbwloRnbhRYU4YxnXiARyxI7HTpKmImHLXidVq2dkbmcA4QmYu2H4xdiusz4k5pHOvROa5trzt1VVPdvenxc/qkPu6d296fFz+qQ+7qXha70zLngMyLkwOwOHhZMPnvnaZs2W1u2JZZOV9cvFtz1t1VDL2PzJEsWKxHFSPDNho8kXDZRIqIzsS7BpMsYA0AGuhvVad296fFz+qQ+7p3b3p8XP6pD7uoWErLc1zwGZFj/wDw7JilRpYUMkYjBw+CSBTaRXYyAMWfPkCsoZVKlhbW4+w9jy3FbixRs/BZBBhVijikwssksbBA5zAlyGBNzrqNAtb9296fFz+qQ+7p3b3p8XP6pD7usvlq/aueAui2ot2ZWnhnnxHEeKRpMqxZIwGw7QhUUuxUdIuSSxJ8GloXfjZHa+xNoLmzZ2lmva1uNiDLl5nlntfrtVf9296fFz+qQ+7rU2rPvLiYXhmhnaOQZWXtaIXF781QEcvDSOFq5k21zwGZHc/Bx+bJv3pvycPSt/sFbCnwmz5Y8TE8LnEswVxYlTFCAfNdSPRSumYFj0tSlALUtSlALUtSlAQ+98MrYHEcBmSYRM0ZQ2bOgzoPMSoU+QmuVfeeSXHQ4iJ37TUwQOg7xnxsTyKx8qmXCAH/ABtVhVzOG7H+HTASYJTII5GLF8w4itdTGVNrDII0C6aBFoDn8Fv4YYoi7xmTGNNiUOKxHBijw/FywKGyObmMoQgX6ZPLWRfsiZsPBMiYdFlD3bE4xYkDxScNkQqrtKSwJBC2ygG+oFTGK3SQ8AwSyYZ4IuCjxhD8kQl0ZZEZSvyakaXBHnB1juOA8ckeKxKSpEYWkLJI8iM5kN2lRsrZiTdbWFhawUADnI+yLfFQSKGPbWCjMOGMllM8mIddXtlUACxe3IAAEkKez3h202FwjTmMOVygqC2VczqrMzBGYRrmLFgpOVSbVFYfsb4ZYuEWkZe1hhhdluEWVpUYEKLSKxBDf4QbX1qbxmyjJhxEZpVYZflkKrJmQghjZchuV1XLlNyLWoCB2fv1mELSJBwpJXiM0GKWaIFMOZ1IIUGxCOpBClSo0IINYtkdkM4iKJlwxEjpPJJEZVBiXD5bXZgFu5litfKAHJJ6OufE9jmGXDzxTSyu2IkWWSUZEfNGFVcoRAijIuU9G5DNc61nxG4GHd8Yxz/9bGsbgMAEVUyHh6dEsApN7glRp1UBEYfsm3444UMzRYc4gDB4nthSFdUZGYRLZgXBJAbS5tpY6+0N85p8Mjw8EsMZh0Bw2LEkcokkGaNmyK8f0WDJyNxfkJ0bjAuZJMXiXkMBgDq0cRRTIkilBFGoVg0Y11vcggiwH1NxULmSWaWWVpYZTIViQntV2eJcscara7tc2ub89BYDNsnb80pmjaCMTQTJHIFnJTJIkcmdXMQJIR+8Ki5Fr63rJvDimSfABWKh8UVcA2DL2ninsfCMyKbeECs0e7wWWaVJZEaaSOR7ZLfJIiZBdT0GVLHr1NiK2cfspZXgdiwMEhlW1rFjFLFY3HLLKT1agUBW/wDa/F8Bng0jXY/bK8WbPIr2f5QsYflHGS1jYG19LkCTbfJ8K874kgngYMLGZrRCWd8UpJkZRlUhVZmy6BeRsLzCdjyFURBLMEGDOCYXT5SEqwGY5LhgXJBW2vPTSsh3EjKtnmmeQrCol+TDo2FeR4XXKgUODKQdCCALjU3A97p73rjGmT5IvDlJaCbjRMsgYqVfKpuCjAqVFrDmCKhNn71YiE4qSWMSYaPHPEZGmPERWkjjXJHkIMaFxfpg99Yaa9ZsjZDQl2eebEPIRdpWWyhRYBI0VUQakmwuSdSdLRR3DQu955zDLP2y8B4fDaTOrjXh5wmZFOUNY5deZuBGjsnx9sZLQ8Ptjta3bI7ZzcXg8TtfJ+j4n+PNl6VuqszdkDLjI4HSC0k5gypi1fEIenkeSFUKqpyjTPcBhcXuBJw7o5JbpicQkPGM/a6soj4jOZG6QTicMuSxjzWJJHI2rUw3Y9ROEoxE/Chn7Yii+Syq+dnOZhHncdNhqxNjzuAaA1ZN6sRPg5J48OEw8kMzRTLP8qgWOQxyPHkAUNlFsrsRdbjnbY3T3inftaHExKpmwvGSQTGRm4YgD8QGNcrnjK2hYcxfTXLHuEipwhiJ+ABII4LoEi4qSIbEJnYKJGyqzMBcc7C0nht3kR8O4ZicPA0CXIsVfg3Lad98gvKw1OngAhdobWxabRxCYeJZ0TCQyZHnMaqTJiwQgCNeRwgGth0NTyr3Fv6rw4qZIiUgwceLW7WMizQyzBSLHKQI7X15+TXd2runxp3mTEzwNJEsLiIx2ZEaRh38bEP8q3SBuOqtTHdj2Jw6RTTYeKTDrhpI4jGQ8USukYvIjMpCyFbgi45+GgIfG7xO2KUIZU/63CKw4xZSk2FaQqFyjKvK4ucxF9OVbC70YjESbOkWIRYbEYg5WExMjx9rYpkEseQABsokADNbKL61L/2Gh4okzyXEsM1rrbNhoTEg73kVNz5eVq8YLcVIngIxE5iw0hkhgJj4ceZJEy3yZ2ULKQt2NhpQEPsPfOeSKGPD4fit2kmKLYjFm9meRMhcQks54ejWA53tYX3F37klQvhcMJVTDR4mQSTcNgJo2lSNAI2DSZFublRqBfXST2HuZFhcuR5Gy4ZMKMxXvI3kcHRR0ryHyaDSua21ujNEphwkeIKnBphuJFPh1EnCR40GIEqhlsG/SRdIhmFhZaA7jY2P4+Ghmy5eLGkmW97Z0DWvYXtfnYVuWrS2LgDBhoYSbmKJI7jkciKt/ZW7QC1LUpQC1LUpQClKUApSlAKUpQClKUApSlAKUpQClKUApSlAKUpQClKUApSlAKUpQClKUApSlAKUpQClKUApSlAKUpQClKUApSlAKUp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341" y="-1"/>
            <a:ext cx="3436659" cy="169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http://www.geogonline.org.uk/images/holdernes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752" y="4984834"/>
            <a:ext cx="4696904" cy="37843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urved Connector 8"/>
          <p:cNvCxnSpPr/>
          <p:nvPr/>
        </p:nvCxnSpPr>
        <p:spPr>
          <a:xfrm rot="5400000" flipH="1" flipV="1">
            <a:off x="4617132" y="4752020"/>
            <a:ext cx="1440160" cy="648072"/>
          </a:xfrm>
          <a:prstGeom prst="curvedConnector3">
            <a:avLst>
              <a:gd name="adj1" fmla="val 13718"/>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6200000" flipV="1">
            <a:off x="966822" y="4225866"/>
            <a:ext cx="2736304" cy="2420460"/>
          </a:xfrm>
          <a:prstGeom prst="curvedConnector3">
            <a:avLst>
              <a:gd name="adj1" fmla="val 27432"/>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6200000" flipV="1">
            <a:off x="2199572" y="5142770"/>
            <a:ext cx="3610986" cy="1440162"/>
          </a:xfrm>
          <a:prstGeom prst="curved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084" name="Picture 12" descr="http://www.thebeachfiley.co.uk/Yorkshire%20Holiday%20cottage_files/Flamborough%20He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635" y="3062411"/>
            <a:ext cx="2025338" cy="9949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0.geograph.org.uk/photos/52/79/527955_dd17f1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3483" y="2910601"/>
            <a:ext cx="1543123" cy="115734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encrypted-tbn0.gstatic.com/images?q=tbn:ANd9GcTxQLL0LCZO9bgRnSRtu2KCKjOmxivZA2df3IVW7ElLEbGQAdGPl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0365" y="3455693"/>
            <a:ext cx="1746582" cy="81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4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1- Map Skills</a:t>
            </a:r>
            <a:endParaRPr lang="en-GB" dirty="0"/>
          </a:p>
        </p:txBody>
      </p:sp>
      <p:sp>
        <p:nvSpPr>
          <p:cNvPr id="13" name="Content Placeholder 12"/>
          <p:cNvSpPr>
            <a:spLocks noGrp="1"/>
          </p:cNvSpPr>
          <p:nvPr>
            <p:ph idx="1"/>
          </p:nvPr>
        </p:nvSpPr>
        <p:spPr>
          <a:xfrm>
            <a:off x="188640" y="5292080"/>
            <a:ext cx="6326460" cy="3528392"/>
          </a:xfrm>
        </p:spPr>
        <p:txBody>
          <a:bodyPr>
            <a:normAutofit/>
          </a:bodyPr>
          <a:lstStyle/>
          <a:p>
            <a:pPr marL="0" indent="0">
              <a:buNone/>
            </a:pPr>
            <a:r>
              <a:rPr lang="en-GB" sz="1400" dirty="0" smtClean="0"/>
              <a:t>Match up the following definitions with the landform. You’ll need to write your own for a bar.</a:t>
            </a:r>
            <a:endParaRPr lang="en-GB" sz="1400" dirty="0"/>
          </a:p>
        </p:txBody>
      </p:sp>
      <p:pic>
        <p:nvPicPr>
          <p:cNvPr id="20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9632"/>
            <a:ext cx="3924300" cy="3181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3924300" y="1259632"/>
            <a:ext cx="2745060" cy="3181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the 6 figure grid references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A) __________________ </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B) </a:t>
            </a: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a:t>
            </a: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6 figure grid reference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triangle___________________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castle____________________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church  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2- Depositional Landforms</a:t>
            </a:r>
            <a:endParaRPr lang="en-GB" dirty="0"/>
          </a:p>
        </p:txBody>
      </p:sp>
      <p:sp>
        <p:nvSpPr>
          <p:cNvPr id="14" name="Rectangle 13"/>
          <p:cNvSpPr/>
          <p:nvPr/>
        </p:nvSpPr>
        <p:spPr>
          <a:xfrm>
            <a:off x="1772816" y="5652120"/>
            <a:ext cx="5085184" cy="2031325"/>
          </a:xfrm>
          <a:prstGeom prst="rect">
            <a:avLst/>
          </a:prstGeom>
          <a:solidFill>
            <a:schemeClr val="accent4">
              <a:lumMod val="40000"/>
              <a:lumOff val="60000"/>
            </a:schemeClr>
          </a:solidFill>
        </p:spPr>
        <p:txBody>
          <a:bodyPr wrap="square">
            <a:spAutoFit/>
          </a:bodyPr>
          <a:lstStyle/>
          <a:p>
            <a:r>
              <a:rPr lang="en-GB" i="1" dirty="0"/>
              <a:t>Longshore drift</a:t>
            </a:r>
            <a:r>
              <a:rPr lang="en-GB" dirty="0"/>
              <a:t> moves material along the coastline.</a:t>
            </a:r>
          </a:p>
          <a:p>
            <a:r>
              <a:rPr lang="en-GB" dirty="0"/>
              <a:t>A </a:t>
            </a:r>
            <a:r>
              <a:rPr lang="en-GB" b="1" dirty="0"/>
              <a:t>spit</a:t>
            </a:r>
            <a:r>
              <a:rPr lang="en-GB" dirty="0"/>
              <a:t> forms when the material is deposited.</a:t>
            </a:r>
          </a:p>
          <a:p>
            <a:r>
              <a:rPr lang="en-GB" dirty="0"/>
              <a:t>Over time, the spit grows and develops </a:t>
            </a:r>
            <a:r>
              <a:rPr lang="en-GB" b="1" dirty="0"/>
              <a:t>a hook</a:t>
            </a:r>
            <a:r>
              <a:rPr lang="en-GB" dirty="0"/>
              <a:t> if wind direction changes further out.</a:t>
            </a:r>
          </a:p>
          <a:p>
            <a:r>
              <a:rPr lang="en-GB" dirty="0"/>
              <a:t>Waves cannot get past a spit, which creates a sheltered area where silt is deposited and mud flats </a:t>
            </a:r>
            <a:r>
              <a:rPr lang="en-GB" dirty="0" smtClean="0"/>
              <a:t>or </a:t>
            </a:r>
            <a:r>
              <a:rPr lang="en-GB" b="1" dirty="0" smtClean="0"/>
              <a:t>salt </a:t>
            </a:r>
            <a:r>
              <a:rPr lang="en-GB" b="1" dirty="0"/>
              <a:t>marshes</a:t>
            </a:r>
            <a:r>
              <a:rPr lang="en-GB" dirty="0"/>
              <a:t> form.</a:t>
            </a:r>
          </a:p>
        </p:txBody>
      </p:sp>
      <p:sp>
        <p:nvSpPr>
          <p:cNvPr id="16" name="TextBox 15"/>
          <p:cNvSpPr txBox="1"/>
          <p:nvPr/>
        </p:nvSpPr>
        <p:spPr>
          <a:xfrm>
            <a:off x="1772816" y="7947018"/>
            <a:ext cx="5085184" cy="1196981"/>
          </a:xfrm>
          <a:prstGeom prst="rect">
            <a:avLst/>
          </a:prstGeom>
          <a:solidFill>
            <a:schemeClr val="accent5">
              <a:lumMod val="40000"/>
              <a:lumOff val="60000"/>
            </a:schemeClr>
          </a:solidFill>
        </p:spPr>
        <p:txBody>
          <a:bodyPr wrap="square" rtlCol="0">
            <a:spAutoFit/>
          </a:bodyPr>
          <a:lstStyle/>
          <a:p>
            <a:endParaRPr lang="en-GB" dirty="0"/>
          </a:p>
        </p:txBody>
      </p:sp>
      <p:sp>
        <p:nvSpPr>
          <p:cNvPr id="15" name="Rectangle 14"/>
          <p:cNvSpPr/>
          <p:nvPr/>
        </p:nvSpPr>
        <p:spPr>
          <a:xfrm>
            <a:off x="1772816" y="7683445"/>
            <a:ext cx="5085184" cy="369332"/>
          </a:xfrm>
          <a:prstGeom prst="rect">
            <a:avLst/>
          </a:prstGeom>
          <a:solidFill>
            <a:schemeClr val="accent2">
              <a:lumMod val="40000"/>
              <a:lumOff val="60000"/>
            </a:schemeClr>
          </a:solidFill>
        </p:spPr>
        <p:txBody>
          <a:bodyPr wrap="square">
            <a:spAutoFit/>
          </a:bodyPr>
          <a:lstStyle/>
          <a:p>
            <a:r>
              <a:rPr lang="en-GB" dirty="0"/>
              <a:t>is a </a:t>
            </a:r>
            <a:r>
              <a:rPr lang="en-GB" i="1" dirty="0"/>
              <a:t>spit</a:t>
            </a:r>
            <a:r>
              <a:rPr lang="en-GB" dirty="0"/>
              <a:t> connecting an island to the mainland.</a:t>
            </a:r>
          </a:p>
        </p:txBody>
      </p:sp>
      <p:sp>
        <p:nvSpPr>
          <p:cNvPr id="17" name="TextBox 16"/>
          <p:cNvSpPr txBox="1"/>
          <p:nvPr/>
        </p:nvSpPr>
        <p:spPr>
          <a:xfrm>
            <a:off x="342900" y="6052810"/>
            <a:ext cx="1102432" cy="369332"/>
          </a:xfrm>
          <a:prstGeom prst="rect">
            <a:avLst/>
          </a:prstGeom>
          <a:solidFill>
            <a:schemeClr val="accent6">
              <a:lumMod val="40000"/>
              <a:lumOff val="60000"/>
            </a:schemeClr>
          </a:solidFill>
        </p:spPr>
        <p:txBody>
          <a:bodyPr wrap="square" rtlCol="0">
            <a:spAutoFit/>
          </a:bodyPr>
          <a:lstStyle/>
          <a:p>
            <a:r>
              <a:rPr lang="en-GB" dirty="0" smtClean="0"/>
              <a:t>Spit</a:t>
            </a:r>
            <a:endParaRPr lang="en-GB" dirty="0"/>
          </a:p>
        </p:txBody>
      </p:sp>
      <p:sp>
        <p:nvSpPr>
          <p:cNvPr id="25" name="TextBox 24"/>
          <p:cNvSpPr txBox="1"/>
          <p:nvPr/>
        </p:nvSpPr>
        <p:spPr>
          <a:xfrm>
            <a:off x="342900" y="6806282"/>
            <a:ext cx="1102432" cy="369332"/>
          </a:xfrm>
          <a:prstGeom prst="rect">
            <a:avLst/>
          </a:prstGeom>
          <a:solidFill>
            <a:schemeClr val="accent3">
              <a:lumMod val="40000"/>
              <a:lumOff val="60000"/>
            </a:schemeClr>
          </a:solidFill>
        </p:spPr>
        <p:txBody>
          <a:bodyPr wrap="square" rtlCol="0">
            <a:spAutoFit/>
          </a:bodyPr>
          <a:lstStyle/>
          <a:p>
            <a:r>
              <a:rPr lang="en-GB" dirty="0" smtClean="0"/>
              <a:t>Bar</a:t>
            </a:r>
            <a:endParaRPr lang="en-GB" dirty="0"/>
          </a:p>
        </p:txBody>
      </p:sp>
      <p:sp>
        <p:nvSpPr>
          <p:cNvPr id="26" name="TextBox 25"/>
          <p:cNvSpPr txBox="1"/>
          <p:nvPr/>
        </p:nvSpPr>
        <p:spPr>
          <a:xfrm>
            <a:off x="342900" y="7575022"/>
            <a:ext cx="1102432" cy="369332"/>
          </a:xfrm>
          <a:prstGeom prst="rect">
            <a:avLst/>
          </a:prstGeom>
          <a:solidFill>
            <a:schemeClr val="accent1">
              <a:lumMod val="40000"/>
              <a:lumOff val="60000"/>
            </a:schemeClr>
          </a:solidFill>
        </p:spPr>
        <p:txBody>
          <a:bodyPr wrap="square" rtlCol="0">
            <a:spAutoFit/>
          </a:bodyPr>
          <a:lstStyle/>
          <a:p>
            <a:r>
              <a:rPr lang="en-GB" dirty="0" smtClean="0"/>
              <a:t>Tombolo</a:t>
            </a:r>
            <a:endParaRPr lang="en-GB" dirty="0"/>
          </a:p>
        </p:txBody>
      </p:sp>
    </p:spTree>
    <p:extLst>
      <p:ext uri="{BB962C8B-B14F-4D97-AF65-F5344CB8AC3E}">
        <p14:creationId xmlns:p14="http://schemas.microsoft.com/office/powerpoint/2010/main" val="4228065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smtClean="0"/>
              <a:t>Section 3- Geological Landforms</a:t>
            </a:r>
            <a:endParaRPr lang="en-GB" dirty="0"/>
          </a:p>
        </p:txBody>
      </p:sp>
      <p:sp>
        <p:nvSpPr>
          <p:cNvPr id="13" name="Content Placeholder 12"/>
          <p:cNvSpPr>
            <a:spLocks noGrp="1"/>
          </p:cNvSpPr>
          <p:nvPr>
            <p:ph sz="half" idx="1"/>
          </p:nvPr>
        </p:nvSpPr>
        <p:spPr>
          <a:xfrm>
            <a:off x="316619" y="1763688"/>
            <a:ext cx="3112381" cy="8045451"/>
          </a:xfrm>
        </p:spPr>
        <p:txBody>
          <a:bodyPr>
            <a:normAutofit/>
          </a:bodyPr>
          <a:lstStyle/>
          <a:p>
            <a:pPr marL="0" indent="0" algn="ctr">
              <a:buNone/>
            </a:pPr>
            <a:r>
              <a:rPr lang="en-GB" sz="2000" u="sng" dirty="0" smtClean="0"/>
              <a:t>Hard Rock (e.g. Chalk) Features</a:t>
            </a:r>
          </a:p>
          <a:p>
            <a:pPr marL="0" indent="0">
              <a:buNone/>
            </a:pPr>
            <a:r>
              <a:rPr lang="en-GB" sz="2000" dirty="0" smtClean="0"/>
              <a:t>Order the following words:</a:t>
            </a:r>
          </a:p>
          <a:p>
            <a:pPr marL="457200" indent="-457200">
              <a:buFont typeface="+mj-lt"/>
              <a:buAutoNum type="alphaUcPeriod"/>
            </a:pPr>
            <a:r>
              <a:rPr lang="en-GB" sz="2000" dirty="0" smtClean="0"/>
              <a:t>Wave cut notch</a:t>
            </a:r>
          </a:p>
          <a:p>
            <a:pPr marL="457200" indent="-457200">
              <a:buFont typeface="+mj-lt"/>
              <a:buAutoNum type="alphaUcPeriod"/>
            </a:pPr>
            <a:r>
              <a:rPr lang="en-GB" sz="2000" dirty="0" smtClean="0"/>
              <a:t>Arch</a:t>
            </a:r>
          </a:p>
          <a:p>
            <a:pPr marL="457200" indent="-457200">
              <a:buFont typeface="+mj-lt"/>
              <a:buAutoNum type="alphaUcPeriod"/>
            </a:pPr>
            <a:r>
              <a:rPr lang="en-GB" sz="2000" dirty="0" smtClean="0"/>
              <a:t>Cave</a:t>
            </a:r>
          </a:p>
          <a:p>
            <a:pPr marL="457200" indent="-457200">
              <a:buFont typeface="+mj-lt"/>
              <a:buAutoNum type="alphaUcPeriod"/>
            </a:pPr>
            <a:r>
              <a:rPr lang="en-GB" sz="2000" dirty="0" smtClean="0"/>
              <a:t>Stack</a:t>
            </a:r>
          </a:p>
          <a:p>
            <a:pPr marL="457200" indent="-457200">
              <a:buFont typeface="+mj-lt"/>
              <a:buAutoNum type="alphaUcPeriod"/>
            </a:pPr>
            <a:r>
              <a:rPr lang="en-GB" sz="2000" dirty="0" smtClean="0"/>
              <a:t>Stump</a:t>
            </a:r>
            <a:endParaRPr lang="en-GB" sz="2000" dirty="0"/>
          </a:p>
        </p:txBody>
      </p:sp>
      <p:sp>
        <p:nvSpPr>
          <p:cNvPr id="6" name="Content Placeholder 5"/>
          <p:cNvSpPr>
            <a:spLocks noGrp="1"/>
          </p:cNvSpPr>
          <p:nvPr>
            <p:ph sz="half" idx="2"/>
          </p:nvPr>
        </p:nvSpPr>
        <p:spPr>
          <a:xfrm>
            <a:off x="3343275" y="1763688"/>
            <a:ext cx="3204482" cy="8045451"/>
          </a:xfrm>
        </p:spPr>
        <p:txBody>
          <a:bodyPr>
            <a:normAutofit/>
          </a:bodyPr>
          <a:lstStyle/>
          <a:p>
            <a:pPr marL="0" indent="0" algn="ctr">
              <a:buNone/>
            </a:pPr>
            <a:r>
              <a:rPr lang="en-GB" sz="2000" u="sng" dirty="0" smtClean="0"/>
              <a:t>Soft Rock (e.g. Clay) Features</a:t>
            </a:r>
          </a:p>
          <a:p>
            <a:pPr marL="0" indent="0" algn="ctr">
              <a:buNone/>
            </a:pPr>
            <a:endParaRPr lang="en-GB" sz="2000" u="sng" dirty="0"/>
          </a:p>
          <a:p>
            <a:pPr marL="0" indent="0">
              <a:buNone/>
            </a:pPr>
            <a:r>
              <a:rPr lang="en-GB" sz="2000" dirty="0" smtClean="0"/>
              <a:t>Name 2 places along the Holderness coast that experience slumps and mudslides</a:t>
            </a:r>
          </a:p>
          <a:p>
            <a:pPr marL="457200" indent="-457200">
              <a:buAutoNum type="arabicPeriod"/>
            </a:pPr>
            <a:r>
              <a:rPr lang="en-GB" sz="2000" u="sng" dirty="0" smtClean="0"/>
              <a:t>                                        .</a:t>
            </a:r>
          </a:p>
          <a:p>
            <a:pPr marL="457200" indent="-457200">
              <a:buAutoNum type="arabicPeriod"/>
            </a:pPr>
            <a:r>
              <a:rPr lang="en-GB" sz="2000" u="sng" dirty="0"/>
              <a:t> </a:t>
            </a:r>
            <a:r>
              <a:rPr lang="en-GB" sz="2000" u="sng" dirty="0" smtClean="0"/>
              <a:t>                                       .</a:t>
            </a:r>
          </a:p>
          <a:p>
            <a:pPr marL="0" indent="0">
              <a:buNone/>
            </a:pPr>
            <a:endParaRPr lang="en-GB" sz="2000"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3(</a:t>
            </a:r>
            <a:r>
              <a:rPr lang="en-GB" dirty="0" err="1" smtClean="0"/>
              <a:t>i</a:t>
            </a:r>
            <a:r>
              <a:rPr lang="en-GB" dirty="0" smtClean="0"/>
              <a:t>)- Coves and Bays</a:t>
            </a:r>
            <a:endParaRPr lang="en-GB" dirty="0"/>
          </a:p>
        </p:txBody>
      </p:sp>
      <p:sp>
        <p:nvSpPr>
          <p:cNvPr id="7" name="TextBox 6"/>
          <p:cNvSpPr txBox="1"/>
          <p:nvPr/>
        </p:nvSpPr>
        <p:spPr>
          <a:xfrm>
            <a:off x="562473" y="6961038"/>
            <a:ext cx="5544616" cy="646331"/>
          </a:xfrm>
          <a:prstGeom prst="rect">
            <a:avLst/>
          </a:prstGeom>
          <a:noFill/>
        </p:spPr>
        <p:txBody>
          <a:bodyPr wrap="square" rtlCol="0">
            <a:spAutoFit/>
          </a:bodyPr>
          <a:lstStyle/>
          <a:p>
            <a:r>
              <a:rPr lang="en-GB" dirty="0" smtClean="0"/>
              <a:t>Using the diagrams above, explain the differences between coves and bays.</a:t>
            </a:r>
            <a:r>
              <a:rPr lang="en-GB" u="sng" dirty="0" smtClean="0"/>
              <a:t>                                                                                                                                                                                   </a:t>
            </a:r>
          </a:p>
        </p:txBody>
      </p:sp>
      <p:cxnSp>
        <p:nvCxnSpPr>
          <p:cNvPr id="24" name="Straight Connector 23"/>
          <p:cNvCxnSpPr/>
          <p:nvPr/>
        </p:nvCxnSpPr>
        <p:spPr>
          <a:xfrm>
            <a:off x="562473" y="8442715"/>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473" y="8748464"/>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2473" y="7884368"/>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2473" y="8190117"/>
            <a:ext cx="5544616"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Content Placeholder 3"/>
          <p:cNvPicPr>
            <a:picLocks noChangeAspect="1"/>
          </p:cNvPicPr>
          <p:nvPr/>
        </p:nvPicPr>
        <p:blipFill rotWithShape="1">
          <a:blip r:embed="rId2">
            <a:clrChange>
              <a:clrFrom>
                <a:srgbClr val="FBFBFB"/>
              </a:clrFrom>
              <a:clrTo>
                <a:srgbClr val="FBFBFB">
                  <a:alpha val="0"/>
                </a:srgbClr>
              </a:clrTo>
            </a:clrChange>
            <a:grayscl/>
          </a:blip>
          <a:srcRect l="7765" t="15998" r="11866" b="18639"/>
          <a:stretch/>
        </p:blipFill>
        <p:spPr>
          <a:xfrm rot="10630112">
            <a:off x="1213921" y="5586170"/>
            <a:ext cx="2475756" cy="1168745"/>
          </a:xfrm>
          <a:prstGeom prst="rect">
            <a:avLst/>
          </a:prstGeom>
          <a:solidFill>
            <a:schemeClr val="bg1"/>
          </a:solidFill>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35" t="43878" r="87794" b="30357"/>
          <a:stretch/>
        </p:blipFill>
        <p:spPr bwMode="auto">
          <a:xfrm>
            <a:off x="3717032" y="5304423"/>
            <a:ext cx="1267195" cy="170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4- Types of Erosion</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109508" y="5479469"/>
            <a:ext cx="4158385" cy="115212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5 Types of Transportation</a:t>
            </a:r>
            <a:endParaRPr lang="en-GB" dirty="0"/>
          </a:p>
        </p:txBody>
      </p:sp>
      <p:grpSp>
        <p:nvGrpSpPr>
          <p:cNvPr id="2" name="Group 5"/>
          <p:cNvGrpSpPr>
            <a:grpSpLocks/>
          </p:cNvGrpSpPr>
          <p:nvPr/>
        </p:nvGrpSpPr>
        <p:grpSpPr bwMode="auto">
          <a:xfrm>
            <a:off x="109508" y="1650643"/>
            <a:ext cx="1162050" cy="2390064"/>
            <a:chOff x="1455" y="3660"/>
            <a:chExt cx="1830" cy="2685"/>
          </a:xfrm>
          <a:solidFill>
            <a:schemeClr val="accent2">
              <a:lumMod val="20000"/>
              <a:lumOff val="80000"/>
            </a:schemeClr>
          </a:solidFill>
        </p:grpSpPr>
        <p:sp>
          <p:nvSpPr>
            <p:cNvPr id="3" name="Text Box 9"/>
            <p:cNvSpPr txBox="1">
              <a:spLocks noChangeArrowheads="1"/>
            </p:cNvSpPr>
            <p:nvPr/>
          </p:nvSpPr>
          <p:spPr bwMode="auto">
            <a:xfrm>
              <a:off x="1455" y="3660"/>
              <a:ext cx="1830" cy="720"/>
            </a:xfrm>
            <a:prstGeom prst="rect">
              <a:avLst/>
            </a:prstGeom>
            <a:solidFill>
              <a:schemeClr val="tx2">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Hydraulic </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Action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4" name="Text Box 8"/>
            <p:cNvSpPr txBox="1">
              <a:spLocks noChangeArrowheads="1"/>
            </p:cNvSpPr>
            <p:nvPr/>
          </p:nvSpPr>
          <p:spPr bwMode="auto">
            <a:xfrm>
              <a:off x="1455" y="4515"/>
              <a:ext cx="1830" cy="405"/>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Corasion</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(Abrasion)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5" name="Text Box 7"/>
            <p:cNvSpPr txBox="1">
              <a:spLocks noChangeArrowheads="1"/>
            </p:cNvSpPr>
            <p:nvPr/>
          </p:nvSpPr>
          <p:spPr bwMode="auto">
            <a:xfrm>
              <a:off x="1455" y="5055"/>
              <a:ext cx="1830" cy="720"/>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Corrosion (Solution)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6" name="Text Box 6"/>
            <p:cNvSpPr txBox="1">
              <a:spLocks noChangeArrowheads="1"/>
            </p:cNvSpPr>
            <p:nvPr/>
          </p:nvSpPr>
          <p:spPr bwMode="auto">
            <a:xfrm>
              <a:off x="1455" y="5910"/>
              <a:ext cx="1830" cy="435"/>
            </a:xfrm>
            <a:prstGeom prst="rect">
              <a:avLst/>
            </a:prstGeom>
            <a:grp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ea typeface="Calibri" pitchFamily="34" charset="0"/>
                  <a:cs typeface="Times New Roman" pitchFamily="18" charset="0"/>
                </a:rPr>
                <a:t>Attrition</a:t>
              </a:r>
              <a:endParaRPr kumimoji="0" lang="en-US" sz="1200" b="0" i="0" u="none" strike="noStrike" cap="none" normalizeH="0" baseline="0" smtClean="0">
                <a:ln>
                  <a:noFill/>
                </a:ln>
                <a:solidFill>
                  <a:schemeClr val="tx1"/>
                </a:solidFill>
                <a:effectLst/>
                <a:latin typeface="+mj-lt"/>
                <a:cs typeface="Arial" pitchFamily="34" charset="0"/>
              </a:endParaRPr>
            </a:p>
          </p:txBody>
        </p:sp>
      </p:grpSp>
      <p:sp>
        <p:nvSpPr>
          <p:cNvPr id="7" name="Text Box 1"/>
          <p:cNvSpPr txBox="1">
            <a:spLocks noChangeArrowheads="1"/>
          </p:cNvSpPr>
          <p:nvPr/>
        </p:nvSpPr>
        <p:spPr bwMode="auto">
          <a:xfrm>
            <a:off x="1628800" y="1330744"/>
            <a:ext cx="5268855" cy="777099"/>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chemical reaction between certain rock types and other acids in seawater. This is particularly evident on limestone and chalk cliffs where the water is a milky blue at the bottom of the cliffs due to the dissolved lime.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9" name="Text Box 4"/>
          <p:cNvSpPr txBox="1">
            <a:spLocks noChangeArrowheads="1"/>
          </p:cNvSpPr>
          <p:nvPr/>
        </p:nvSpPr>
        <p:spPr bwMode="auto">
          <a:xfrm>
            <a:off x="1628800" y="2050693"/>
            <a:ext cx="5278186" cy="942975"/>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pressure of the water being thrown against the cliffs. It also includes the compression of air in cracks: as the water gets into the cracks in the rock face, it compresses the air in the cracks; this puts even more pressure on the cracks and pieces of rock break off.</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1" name="Text Box 2"/>
          <p:cNvSpPr txBox="1">
            <a:spLocks noChangeArrowheads="1"/>
          </p:cNvSpPr>
          <p:nvPr/>
        </p:nvSpPr>
        <p:spPr bwMode="auto">
          <a:xfrm>
            <a:off x="1628800" y="2911304"/>
            <a:ext cx="5264697" cy="888628"/>
          </a:xfrm>
          <a:prstGeom prst="rect">
            <a:avLst/>
          </a:prstGeom>
          <a:solidFill>
            <a:schemeClr val="accent6">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a slightly different process that involves the wearing away of the rocks which are in the sea. As the boulders in the sea continually roll around, they chip away at each other until smooth pebbles and sand are formed</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8" name="Text Box 3"/>
          <p:cNvSpPr txBox="1">
            <a:spLocks noChangeArrowheads="1"/>
          </p:cNvSpPr>
          <p:nvPr/>
        </p:nvSpPr>
        <p:spPr bwMode="auto">
          <a:xfrm>
            <a:off x="1628800" y="3635895"/>
            <a:ext cx="5243399" cy="809625"/>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Sand and pebbled carried within waves are thrown against the cliff face with considerable force. These particles break off more rocks which, in turn, are thrown against the cliff by the breaking wave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9" name="Rectangle 10"/>
          <p:cNvSpPr>
            <a:spLocks noChangeArrowheads="1"/>
          </p:cNvSpPr>
          <p:nvPr/>
        </p:nvSpPr>
        <p:spPr bwMode="auto">
          <a:xfrm>
            <a:off x="102510" y="1021739"/>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Match the types of erosion to the correct definition</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10"/>
          <p:cNvSpPr>
            <a:spLocks noChangeArrowheads="1"/>
          </p:cNvSpPr>
          <p:nvPr/>
        </p:nvSpPr>
        <p:spPr bwMode="auto">
          <a:xfrm>
            <a:off x="154521" y="6631597"/>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Label on the diagram to show the 4 types</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of coastal transportation (longshore drift)</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5" name="Picture 17" descr="https://encrypted-tbn1.gstatic.com/images?q=tbn:ANd9GcSyfHdeUELDDktu3v7ev_ogSplFTpMut0v6SY68u-_Pk1QNOUsN7g"/>
          <p:cNvPicPr>
            <a:picLocks noChangeAspect="1" noChangeArrowheads="1"/>
          </p:cNvPicPr>
          <p:nvPr/>
        </p:nvPicPr>
        <p:blipFill rotWithShape="1">
          <a:blip r:embed="rId2">
            <a:extLst>
              <a:ext uri="{28A0092B-C50C-407E-A947-70E740481C1C}">
                <a14:useLocalDpi xmlns:a14="http://schemas.microsoft.com/office/drawing/2010/main" val="0"/>
              </a:ext>
            </a:extLst>
          </a:blip>
          <a:srcRect l="6777" t="12895" r="7118" b="13785"/>
          <a:stretch/>
        </p:blipFill>
        <p:spPr bwMode="auto">
          <a:xfrm>
            <a:off x="4163389" y="5426916"/>
            <a:ext cx="2468640" cy="1166292"/>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http://www.school-portal.co.uk/GroupDownloadAttachment.asp?GroupId=986692&amp;AttachmentID=1313332"/>
          <p:cNvPicPr>
            <a:picLocks noChangeAspect="1" noChangeArrowheads="1"/>
          </p:cNvPicPr>
          <p:nvPr/>
        </p:nvPicPr>
        <p:blipFill rotWithShape="1">
          <a:blip r:embed="rId3">
            <a:extLst>
              <a:ext uri="{28A0092B-C50C-407E-A947-70E740481C1C}">
                <a14:useLocalDpi xmlns:a14="http://schemas.microsoft.com/office/drawing/2010/main" val="0"/>
              </a:ext>
            </a:extLst>
          </a:blip>
          <a:srcRect r="27640" b="46017"/>
          <a:stretch/>
        </p:blipFill>
        <p:spPr bwMode="auto">
          <a:xfrm>
            <a:off x="1497869" y="6964940"/>
            <a:ext cx="4068793" cy="2280786"/>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2050"/>
          <p:cNvSpPr/>
          <p:nvPr/>
        </p:nvSpPr>
        <p:spPr>
          <a:xfrm>
            <a:off x="1497869" y="7596336"/>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737883" y="7737525"/>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348880" y="8244408"/>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546698" y="8217831"/>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5- Why Protect an Area?</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97469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6- Hard Engineering</a:t>
            </a:r>
            <a:endParaRPr lang="en-GB" dirty="0"/>
          </a:p>
        </p:txBody>
      </p:sp>
      <p:sp>
        <p:nvSpPr>
          <p:cNvPr id="2" name="TextBox 1"/>
          <p:cNvSpPr txBox="1"/>
          <p:nvPr/>
        </p:nvSpPr>
        <p:spPr>
          <a:xfrm>
            <a:off x="188640" y="1336307"/>
            <a:ext cx="6552728" cy="3754874"/>
          </a:xfrm>
          <a:prstGeom prst="rect">
            <a:avLst/>
          </a:prstGeom>
          <a:noFill/>
        </p:spPr>
        <p:txBody>
          <a:bodyPr wrap="square" rtlCol="0">
            <a:spAutoFit/>
          </a:bodyPr>
          <a:lstStyle/>
          <a:p>
            <a:r>
              <a:rPr lang="en-GB" sz="1700" dirty="0"/>
              <a:t>As things like coastal tourism have become more frequent, humans have found it increasingly necessary to attempt to control the effects of the sea. </a:t>
            </a:r>
            <a:r>
              <a:rPr lang="en-GB" sz="1700" b="1" dirty="0"/>
              <a:t>The main reasons for coastal management are:</a:t>
            </a:r>
            <a:endParaRPr lang="en-GB" sz="1700" dirty="0"/>
          </a:p>
          <a:p>
            <a:r>
              <a:rPr lang="en-GB" sz="1700" dirty="0"/>
              <a:t>to protect the coast from the erosive effects of the sea.</a:t>
            </a:r>
          </a:p>
          <a:p>
            <a:r>
              <a:rPr lang="en-GB" sz="1700" dirty="0"/>
              <a:t>to increase the amount of sand on the beach.</a:t>
            </a:r>
          </a:p>
          <a:p>
            <a:endParaRPr lang="en-GB" sz="1700" dirty="0" smtClean="0"/>
          </a:p>
          <a:p>
            <a:r>
              <a:rPr lang="en-GB" sz="1700" dirty="0" smtClean="0"/>
              <a:t>It is important that when answering a question on this topic, you remember to </a:t>
            </a:r>
            <a:r>
              <a:rPr lang="en-GB" sz="1700" u="sng" dirty="0" smtClean="0"/>
              <a:t>explain</a:t>
            </a:r>
            <a:r>
              <a:rPr lang="en-GB" sz="1700" dirty="0" smtClean="0"/>
              <a:t> your answer if the question asks you to e.g. </a:t>
            </a:r>
          </a:p>
          <a:p>
            <a:endParaRPr lang="en-GB" sz="1700" dirty="0"/>
          </a:p>
          <a:p>
            <a:r>
              <a:rPr lang="en-GB" sz="1700" dirty="0" smtClean="0"/>
              <a:t>“It is important to protect the beach as tourists come to the town to use the beach. They bring with them money to spend in the area.”</a:t>
            </a:r>
          </a:p>
          <a:p>
            <a:endParaRPr lang="en-GB" sz="1700" dirty="0"/>
          </a:p>
          <a:p>
            <a:r>
              <a:rPr lang="en-GB" sz="1700" dirty="0" smtClean="0"/>
              <a:t>The second sentence in the above statement is the extending part of the answer which would give it its second mark.</a:t>
            </a:r>
            <a:endParaRPr lang="en-GB" sz="1700" dirty="0"/>
          </a:p>
        </p:txBody>
      </p:sp>
      <p:sp>
        <p:nvSpPr>
          <p:cNvPr id="4" name="TextBox 3"/>
          <p:cNvSpPr txBox="1"/>
          <p:nvPr/>
        </p:nvSpPr>
        <p:spPr>
          <a:xfrm>
            <a:off x="0" y="5652120"/>
            <a:ext cx="6858000" cy="646331"/>
          </a:xfrm>
          <a:prstGeom prst="rect">
            <a:avLst/>
          </a:prstGeom>
          <a:noFill/>
        </p:spPr>
        <p:txBody>
          <a:bodyPr wrap="square" rtlCol="0">
            <a:spAutoFit/>
          </a:bodyPr>
          <a:lstStyle/>
          <a:p>
            <a:r>
              <a:rPr lang="en-GB" b="1" dirty="0" smtClean="0"/>
              <a:t>Complete the table below to show the advantages and disadvantages of different hard engineering strategies</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923949121"/>
              </p:ext>
            </p:extLst>
          </p:nvPr>
        </p:nvGraphicFramePr>
        <p:xfrm>
          <a:off x="-42292" y="6516216"/>
          <a:ext cx="6900291" cy="2448272"/>
        </p:xfrm>
        <a:graphic>
          <a:graphicData uri="http://schemas.openxmlformats.org/drawingml/2006/table">
            <a:tbl>
              <a:tblPr firstRow="1" bandRow="1">
                <a:tableStyleId>{073A0DAA-6AF3-43AB-8588-CEC1D06C72B9}</a:tableStyleId>
              </a:tblPr>
              <a:tblGrid>
                <a:gridCol w="2300097"/>
                <a:gridCol w="2300097"/>
                <a:gridCol w="2300097"/>
              </a:tblGrid>
              <a:tr h="612068">
                <a:tc>
                  <a:txBody>
                    <a:bodyPr/>
                    <a:lstStyle/>
                    <a:p>
                      <a:pPr algn="ctr"/>
                      <a:r>
                        <a:rPr lang="en-GB" dirty="0" smtClean="0"/>
                        <a:t>Management Strategy</a:t>
                      </a:r>
                      <a:endParaRPr lang="en-GB" dirty="0"/>
                    </a:p>
                  </a:txBody>
                  <a:tcPr/>
                </a:tc>
                <a:tc>
                  <a:txBody>
                    <a:bodyPr/>
                    <a:lstStyle/>
                    <a:p>
                      <a:pPr algn="ctr"/>
                      <a:r>
                        <a:rPr lang="en-GB" dirty="0" smtClean="0"/>
                        <a:t>Advantages</a:t>
                      </a:r>
                      <a:endParaRPr lang="en-GB" dirty="0"/>
                    </a:p>
                  </a:txBody>
                  <a:tcPr/>
                </a:tc>
                <a:tc>
                  <a:txBody>
                    <a:bodyPr/>
                    <a:lstStyle/>
                    <a:p>
                      <a:pPr algn="ctr"/>
                      <a:r>
                        <a:rPr lang="en-GB" dirty="0" smtClean="0"/>
                        <a:t>Disadvantages</a:t>
                      </a:r>
                      <a:endParaRPr lang="en-GB" dirty="0"/>
                    </a:p>
                  </a:txBody>
                  <a:tcPr/>
                </a:tc>
              </a:tr>
              <a:tr h="612068">
                <a:tc>
                  <a:txBody>
                    <a:bodyPr/>
                    <a:lstStyle/>
                    <a:p>
                      <a:pPr algn="ctr"/>
                      <a:r>
                        <a:rPr lang="en-GB" dirty="0" err="1" smtClean="0"/>
                        <a:t>Groynes</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Sea Wall</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Gabions</a:t>
                      </a:r>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3829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7- Soft Engineering</a:t>
            </a:r>
            <a:endParaRPr lang="en-GB" dirty="0"/>
          </a:p>
        </p:txBody>
      </p:sp>
      <p:sp>
        <p:nvSpPr>
          <p:cNvPr id="13" name="Content Placeholder 12"/>
          <p:cNvSpPr>
            <a:spLocks noGrp="1"/>
          </p:cNvSpPr>
          <p:nvPr>
            <p:ph idx="1"/>
          </p:nvPr>
        </p:nvSpPr>
        <p:spPr>
          <a:xfrm>
            <a:off x="188640" y="5292080"/>
            <a:ext cx="6326460" cy="3528392"/>
          </a:xfrm>
        </p:spPr>
        <p:txBody>
          <a:bodyPr>
            <a:normAutofit/>
          </a:bodyPr>
          <a:lstStyle/>
          <a:p>
            <a:pPr marL="0" indent="0">
              <a:buNone/>
            </a:pPr>
            <a:r>
              <a:rPr lang="en-GB" sz="1400" dirty="0" smtClean="0"/>
              <a:t>Fill the spider diagram below with detailed, place specific, information about the Holderness Coast including geology, landforms and land use</a:t>
            </a:r>
            <a:endParaRPr lang="en-GB" sz="1400"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8- Holderness Coast</a:t>
            </a:r>
            <a:endParaRPr lang="en-GB" dirty="0"/>
          </a:p>
        </p:txBody>
      </p:sp>
      <p:sp>
        <p:nvSpPr>
          <p:cNvPr id="18" name="TextBox 17"/>
          <p:cNvSpPr txBox="1"/>
          <p:nvPr/>
        </p:nvSpPr>
        <p:spPr>
          <a:xfrm>
            <a:off x="0" y="1115616"/>
            <a:ext cx="6858000" cy="646331"/>
          </a:xfrm>
          <a:prstGeom prst="rect">
            <a:avLst/>
          </a:prstGeom>
          <a:noFill/>
        </p:spPr>
        <p:txBody>
          <a:bodyPr wrap="square" rtlCol="0">
            <a:spAutoFit/>
          </a:bodyPr>
          <a:lstStyle/>
          <a:p>
            <a:r>
              <a:rPr lang="en-GB" b="1" dirty="0" smtClean="0"/>
              <a:t>Complete the table below to show the advantages and disadvantages of different soft engineering strategies</a:t>
            </a:r>
            <a:endParaRPr lang="en-GB" b="1" dirty="0"/>
          </a:p>
        </p:txBody>
      </p:sp>
      <p:graphicFrame>
        <p:nvGraphicFramePr>
          <p:cNvPr id="19" name="Table 18"/>
          <p:cNvGraphicFramePr>
            <a:graphicFrameLocks noGrp="1"/>
          </p:cNvGraphicFramePr>
          <p:nvPr>
            <p:extLst>
              <p:ext uri="{D42A27DB-BD31-4B8C-83A1-F6EECF244321}">
                <p14:modId xmlns:p14="http://schemas.microsoft.com/office/powerpoint/2010/main" val="2735696749"/>
              </p:ext>
            </p:extLst>
          </p:nvPr>
        </p:nvGraphicFramePr>
        <p:xfrm>
          <a:off x="-21146" y="2051720"/>
          <a:ext cx="6900291" cy="2448272"/>
        </p:xfrm>
        <a:graphic>
          <a:graphicData uri="http://schemas.openxmlformats.org/drawingml/2006/table">
            <a:tbl>
              <a:tblPr firstRow="1" bandRow="1">
                <a:tableStyleId>{073A0DAA-6AF3-43AB-8588-CEC1D06C72B9}</a:tableStyleId>
              </a:tblPr>
              <a:tblGrid>
                <a:gridCol w="2300097"/>
                <a:gridCol w="2300097"/>
                <a:gridCol w="2300097"/>
              </a:tblGrid>
              <a:tr h="612068">
                <a:tc>
                  <a:txBody>
                    <a:bodyPr/>
                    <a:lstStyle/>
                    <a:p>
                      <a:pPr algn="ctr"/>
                      <a:r>
                        <a:rPr lang="en-GB" dirty="0" smtClean="0"/>
                        <a:t>Management Strategy</a:t>
                      </a:r>
                      <a:endParaRPr lang="en-GB" dirty="0"/>
                    </a:p>
                  </a:txBody>
                  <a:tcPr/>
                </a:tc>
                <a:tc>
                  <a:txBody>
                    <a:bodyPr/>
                    <a:lstStyle/>
                    <a:p>
                      <a:pPr algn="ctr"/>
                      <a:r>
                        <a:rPr lang="en-GB" dirty="0" smtClean="0"/>
                        <a:t>Advantages</a:t>
                      </a:r>
                      <a:endParaRPr lang="en-GB" dirty="0"/>
                    </a:p>
                  </a:txBody>
                  <a:tcPr/>
                </a:tc>
                <a:tc>
                  <a:txBody>
                    <a:bodyPr/>
                    <a:lstStyle/>
                    <a:p>
                      <a:pPr algn="ctr"/>
                      <a:r>
                        <a:rPr lang="en-GB" dirty="0" smtClean="0"/>
                        <a:t>Disadvantages</a:t>
                      </a:r>
                      <a:endParaRPr lang="en-GB" dirty="0"/>
                    </a:p>
                  </a:txBody>
                  <a:tcPr/>
                </a:tc>
              </a:tr>
              <a:tr h="612068">
                <a:tc>
                  <a:txBody>
                    <a:bodyPr/>
                    <a:lstStyle/>
                    <a:p>
                      <a:pPr algn="ctr"/>
                      <a:r>
                        <a:rPr lang="en-GB" dirty="0" smtClean="0"/>
                        <a:t>Beach Replenishment</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Managed Retreat</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Salt Marsh Creation</a:t>
                      </a:r>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2" name="Oval 1"/>
          <p:cNvSpPr/>
          <p:nvPr/>
        </p:nvSpPr>
        <p:spPr>
          <a:xfrm>
            <a:off x="2348880" y="6804248"/>
            <a:ext cx="1800200" cy="864096"/>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a:stCxn id="2" idx="6"/>
          </p:cNvCxnSpPr>
          <p:nvPr/>
        </p:nvCxnSpPr>
        <p:spPr>
          <a:xfrm flipV="1">
            <a:off x="4149080" y="6948264"/>
            <a:ext cx="86409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73016" y="6444208"/>
            <a:ext cx="28803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700808" y="6444208"/>
            <a:ext cx="864096"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76872" y="7627787"/>
            <a:ext cx="576064" cy="587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13176" y="6696236"/>
            <a:ext cx="1224136" cy="369332"/>
          </a:xfrm>
          <a:prstGeom prst="rect">
            <a:avLst/>
          </a:prstGeom>
          <a:noFill/>
        </p:spPr>
        <p:txBody>
          <a:bodyPr wrap="square" rtlCol="0">
            <a:spAutoFit/>
          </a:bodyPr>
          <a:lstStyle/>
          <a:p>
            <a:r>
              <a:rPr lang="en-GB" dirty="0" err="1" smtClean="0"/>
              <a:t>Hornsea</a:t>
            </a:r>
            <a:endParaRPr lang="en-GB" dirty="0"/>
          </a:p>
        </p:txBody>
      </p:sp>
      <p:sp>
        <p:nvSpPr>
          <p:cNvPr id="27" name="TextBox 26"/>
          <p:cNvSpPr txBox="1"/>
          <p:nvPr/>
        </p:nvSpPr>
        <p:spPr>
          <a:xfrm>
            <a:off x="1736812" y="8214994"/>
            <a:ext cx="1512168" cy="369332"/>
          </a:xfrm>
          <a:prstGeom prst="rect">
            <a:avLst/>
          </a:prstGeom>
          <a:noFill/>
        </p:spPr>
        <p:txBody>
          <a:bodyPr wrap="square" rtlCol="0">
            <a:spAutoFit/>
          </a:bodyPr>
          <a:lstStyle/>
          <a:p>
            <a:r>
              <a:rPr lang="en-GB" dirty="0" smtClean="0"/>
              <a:t>Spurn Point</a:t>
            </a:r>
            <a:endParaRPr lang="en-GB" dirty="0"/>
          </a:p>
        </p:txBody>
      </p:sp>
      <p:sp>
        <p:nvSpPr>
          <p:cNvPr id="28" name="TextBox 27"/>
          <p:cNvSpPr txBox="1"/>
          <p:nvPr/>
        </p:nvSpPr>
        <p:spPr>
          <a:xfrm>
            <a:off x="3717032" y="6074876"/>
            <a:ext cx="1224136" cy="369332"/>
          </a:xfrm>
          <a:prstGeom prst="rect">
            <a:avLst/>
          </a:prstGeom>
          <a:noFill/>
        </p:spPr>
        <p:txBody>
          <a:bodyPr wrap="square" rtlCol="0">
            <a:spAutoFit/>
          </a:bodyPr>
          <a:lstStyle/>
          <a:p>
            <a:r>
              <a:rPr lang="en-GB" dirty="0" err="1" smtClean="0"/>
              <a:t>Mappleton</a:t>
            </a:r>
            <a:endParaRPr lang="en-GB" dirty="0"/>
          </a:p>
        </p:txBody>
      </p:sp>
      <p:sp>
        <p:nvSpPr>
          <p:cNvPr id="29" name="TextBox 28"/>
          <p:cNvSpPr txBox="1"/>
          <p:nvPr/>
        </p:nvSpPr>
        <p:spPr>
          <a:xfrm>
            <a:off x="692696" y="6006256"/>
            <a:ext cx="1872208" cy="646331"/>
          </a:xfrm>
          <a:prstGeom prst="rect">
            <a:avLst/>
          </a:prstGeom>
          <a:noFill/>
        </p:spPr>
        <p:txBody>
          <a:bodyPr wrap="square" rtlCol="0">
            <a:spAutoFit/>
          </a:bodyPr>
          <a:lstStyle/>
          <a:p>
            <a:r>
              <a:rPr lang="en-GB" dirty="0" err="1" smtClean="0"/>
              <a:t>Flamborough</a:t>
            </a:r>
            <a:r>
              <a:rPr lang="en-GB" dirty="0" smtClean="0"/>
              <a:t> Head</a:t>
            </a:r>
            <a:endParaRPr lang="en-GB" dirty="0"/>
          </a:p>
        </p:txBody>
      </p:sp>
    </p:spTree>
    <p:extLst>
      <p:ext uri="{BB962C8B-B14F-4D97-AF65-F5344CB8AC3E}">
        <p14:creationId xmlns:p14="http://schemas.microsoft.com/office/powerpoint/2010/main" val="3823727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484</Words>
  <Application>Microsoft Office PowerPoint</Application>
  <PresentationFormat>On-screen Show (4:3)</PresentationFormat>
  <Paragraphs>81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Coasts</vt:lpstr>
      <vt:lpstr>Section 1- Map Skills</vt:lpstr>
      <vt:lpstr>Section 3- Geological Landforms</vt:lpstr>
      <vt:lpstr>Section 4- Types of Erosion</vt:lpstr>
      <vt:lpstr>Section 5- Why Protect an Area?</vt:lpstr>
      <vt:lpstr>Section 7- Soft Engineering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Sarah Woodhead</dc:creator>
  <cp:lastModifiedBy>Sarah Woodhead</cp:lastModifiedBy>
  <cp:revision>25</cp:revision>
  <dcterms:created xsi:type="dcterms:W3CDTF">2013-03-14T09:56:37Z</dcterms:created>
  <dcterms:modified xsi:type="dcterms:W3CDTF">2013-03-16T14:57:38Z</dcterms:modified>
</cp:coreProperties>
</file>