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mp3" ContentType="audio/unknown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63" r:id="rId2"/>
    <p:sldId id="287" r:id="rId3"/>
    <p:sldId id="288" r:id="rId4"/>
    <p:sldId id="293" r:id="rId5"/>
    <p:sldId id="294" r:id="rId6"/>
    <p:sldId id="295" r:id="rId7"/>
    <p:sldId id="296" r:id="rId8"/>
    <p:sldId id="285" r:id="rId9"/>
    <p:sldId id="264" r:id="rId10"/>
    <p:sldId id="265" r:id="rId11"/>
    <p:sldId id="266" r:id="rId12"/>
    <p:sldId id="267" r:id="rId13"/>
    <p:sldId id="256" r:id="rId14"/>
    <p:sldId id="257" r:id="rId15"/>
    <p:sldId id="258" r:id="rId16"/>
    <p:sldId id="259" r:id="rId17"/>
    <p:sldId id="260" r:id="rId18"/>
    <p:sldId id="261" r:id="rId19"/>
    <p:sldId id="262" r:id="rId20"/>
    <p:sldId id="297" r:id="rId21"/>
    <p:sldId id="268" r:id="rId22"/>
    <p:sldId id="269" r:id="rId23"/>
    <p:sldId id="270" r:id="rId24"/>
    <p:sldId id="271" r:id="rId25"/>
    <p:sldId id="272" r:id="rId26"/>
    <p:sldId id="273" r:id="rId27"/>
    <p:sldId id="274" r:id="rId28"/>
    <p:sldId id="275" r:id="rId29"/>
    <p:sldId id="276" r:id="rId3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>
        <p:scale>
          <a:sx n="70" d="100"/>
          <a:sy n="70" d="100"/>
        </p:scale>
        <p:origin x="-448" y="-4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notesMaster" Target="notesMasters/notesMaster1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69D52D-14B4-4CAF-86B8-C5A6EC70308F}" type="datetimeFigureOut">
              <a:rPr lang="en-GB" smtClean="0"/>
              <a:t>16/01/2013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6894A8-0A1B-4959-84E3-F05363C221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59563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Erosion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269974-3CDD-3F40-8773-85E665628F98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98314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Weathering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269974-3CDD-3F40-8773-85E665628F98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98314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 smtClean="0"/>
              <a:t>Longshore</a:t>
            </a:r>
            <a:r>
              <a:rPr lang="en-GB" dirty="0" smtClean="0"/>
              <a:t> Drift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269974-3CDD-3F40-8773-85E665628F98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98314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Fetch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269974-3CDD-3F40-8773-85E665628F98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98314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Transportation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269974-3CDD-3F40-8773-85E665628F98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98314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96917D-F242-48F6-84C5-CB7C12E3AC04}" type="datetimeFigureOut">
              <a:rPr lang="en-US"/>
              <a:pPr>
                <a:defRPr/>
              </a:pPr>
              <a:t>16/01/2013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9CB0E9-3A98-4DAD-9CE3-97A8B975FD5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ADAB60-CC91-4CAD-B3BF-6D8D52EC2E14}" type="datetimeFigureOut">
              <a:rPr lang="en-US"/>
              <a:pPr>
                <a:defRPr/>
              </a:pPr>
              <a:t>16/01/2013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17B944-C7C9-4E86-B825-B60773D5004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C5827A-0C92-4937-B94F-74DF432EB11A}" type="datetimeFigureOut">
              <a:rPr lang="en-US"/>
              <a:pPr>
                <a:defRPr/>
              </a:pPr>
              <a:t>16/01/2013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B1A28B-EE64-4DC3-B92A-BFC835696F0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E2EAE0-D42B-4A6E-A853-C6103C3C212A}" type="datetimeFigureOut">
              <a:rPr lang="en-US"/>
              <a:pPr>
                <a:defRPr/>
              </a:pPr>
              <a:t>16/01/2013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ADFB07-D54E-4C6D-B758-BAA9FEF5A5E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1A8EEB-6D6C-4467-A510-669E414DC7A9}" type="datetimeFigureOut">
              <a:rPr lang="en-US"/>
              <a:pPr>
                <a:defRPr/>
              </a:pPr>
              <a:t>16/01/2013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13E875-90DD-4529-9038-6B7BCC146B7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312C1A-E2A3-4339-926D-0B74FAEDB2A5}" type="datetimeFigureOut">
              <a:rPr lang="en-US"/>
              <a:pPr>
                <a:defRPr/>
              </a:pPr>
              <a:t>16/01/2013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29FE98-7328-48B8-A026-76354568AB6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566C24-4E4A-4DB8-A28A-FBE089EE1D3D}" type="datetimeFigureOut">
              <a:rPr lang="en-US"/>
              <a:pPr>
                <a:defRPr/>
              </a:pPr>
              <a:t>16/01/2013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C2E258-0BA8-474D-8365-4D5B1969ADF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76B1F1-32FF-4EF5-BF95-76D6EAF340A6}" type="datetimeFigureOut">
              <a:rPr lang="en-US"/>
              <a:pPr>
                <a:defRPr/>
              </a:pPr>
              <a:t>16/01/2013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0026F6-F2C5-439F-8677-A4E2353522C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D5C4DB-2D03-4B55-919D-DA2DD93FC5ED}" type="datetimeFigureOut">
              <a:rPr lang="en-US"/>
              <a:pPr>
                <a:defRPr/>
              </a:pPr>
              <a:t>16/01/2013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CCA2EC-EB2C-4EF5-A6D2-67801D3A5AD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853B87-7997-47E3-820B-4F4F0000537D}" type="datetimeFigureOut">
              <a:rPr lang="en-US"/>
              <a:pPr>
                <a:defRPr/>
              </a:pPr>
              <a:t>16/01/2013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E40E0B-6F3D-485D-BE8A-459D504A4A3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83EF3A-3D38-4A2D-8F59-526F48ED21A5}" type="datetimeFigureOut">
              <a:rPr lang="en-US"/>
              <a:pPr>
                <a:defRPr/>
              </a:pPr>
              <a:t>16/01/2013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3F6D51-8376-478F-82A0-01BABD58640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003C15C-135A-4069-89B1-F95382C55DA4}" type="datetimeFigureOut">
              <a:rPr lang="en-US"/>
              <a:pPr>
                <a:defRPr/>
              </a:pPr>
              <a:t>16/01/2013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10103AC-93BD-4ECF-9577-3ADE2E7099F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ickr.com/photos/anthonythomas/3085961629/" TargetMode="External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hyperlink" Target="http://www.flickr.com/photos/rosedavies/534844636/" TargetMode="External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ickr.com/photos/sacherfire/217113480/" TargetMode="External"/><Relationship Id="rId4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NULL" TargetMode="External"/><Relationship Id="rId4" Type="http://schemas.microsoft.com/office/2007/relationships/media" Target="../media/media1.mp3"/><Relationship Id="rId5" Type="http://schemas.openxmlformats.org/officeDocument/2006/relationships/slideLayout" Target="../slideLayouts/slideLayout7.xml"/><Relationship Id="rId6" Type="http://schemas.openxmlformats.org/officeDocument/2006/relationships/notesSlide" Target="../notesSlides/notesSlide1.xml"/><Relationship Id="rId7" Type="http://schemas.openxmlformats.org/officeDocument/2006/relationships/image" Target="../media/image3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" Type="http://schemas.microsoft.com/office/2007/relationships/media" Target="file:///D:\Documents%20and%20Settings\Tony%20Cassidy\My%20Documents\coastssoq\coastsfinal\lesson.4\telephone-ring-1.mp3" TargetMode="External"/><Relationship Id="rId2" Type="http://schemas.openxmlformats.org/officeDocument/2006/relationships/audio" Target="file:///D:\Documents%20and%20Settings\Tony%20Cassidy\My%20Documents\coastssoq\coastsfinal\lesson.4\telephone-ring-1.mp3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notesSlide" Target="../notesSlides/notesSlide2.xml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1" Type="http://schemas.microsoft.com/office/2007/relationships/media" Target="file:///D:\Documents%20and%20Settings\Tony%20Cassidy\My%20Documents\coastssoq\coastsfinal\lesson.4\telephone-ring-1.mp3" TargetMode="External"/><Relationship Id="rId2" Type="http://schemas.openxmlformats.org/officeDocument/2006/relationships/audio" Target="file:///D:\Documents%20and%20Settings\Tony%20Cassidy\My%20Documents\coastssoq\coastsfinal\lesson.4\telephone-ring-1.mp3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notesSlide" Target="../notesSlides/notesSlide3.xml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1" Type="http://schemas.microsoft.com/office/2007/relationships/media" Target="file:///D:\Documents%20and%20Settings\Tony%20Cassidy\My%20Documents\coastssoq\coastsfinal\lesson.4\telephone-ring-1.mp3" TargetMode="External"/><Relationship Id="rId2" Type="http://schemas.openxmlformats.org/officeDocument/2006/relationships/audio" Target="file:///D:\Documents%20and%20Settings\Tony%20Cassidy\My%20Documents\coastssoq\coastsfinal\lesson.4\telephone-ring-1.mp3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notesSlide" Target="../notesSlides/notesSlide4.xml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1" Type="http://schemas.microsoft.com/office/2007/relationships/media" Target="file:///D:\Documents%20and%20Settings\Tony%20Cassidy\My%20Documents\coastssoq\coastsfinal\lesson.4\telephone-ring-1.mp3" TargetMode="External"/><Relationship Id="rId2" Type="http://schemas.openxmlformats.org/officeDocument/2006/relationships/audio" Target="file:///D:\Documents%20and%20Settings\Tony%20Cassidy\My%20Documents\coastssoq\coastsfinal\lesson.4\telephone-ring-1.mp3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notesSlide" Target="../notesSlides/notesSlide5.xml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1" Type="http://schemas.microsoft.com/office/2007/relationships/media" Target="file:///D:\Documents%20and%20Settings\Tony%20Cassidy\My%20Documents\coastssoq\coastsfinal\lesson.4\telephone-ring-1.mp3" TargetMode="External"/><Relationship Id="rId2" Type="http://schemas.openxmlformats.org/officeDocument/2006/relationships/audio" Target="file:///D:\Documents%20and%20Settings\Tony%20Cassidy\My%20Documents\coastssoq\coastsfinal\lesson.4\telephone-ring-1.mp3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9" descr="Presentation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6286500"/>
            <a:ext cx="361950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714348" y="500042"/>
            <a:ext cx="4786346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Headlands</a:t>
            </a:r>
          </a:p>
        </p:txBody>
      </p:sp>
      <p:sp>
        <p:nvSpPr>
          <p:cNvPr id="8" name="Rectangle 7"/>
          <p:cNvSpPr/>
          <p:nvPr/>
        </p:nvSpPr>
        <p:spPr>
          <a:xfrm>
            <a:off x="1285852" y="4857760"/>
            <a:ext cx="7500990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and bays.</a:t>
            </a:r>
          </a:p>
        </p:txBody>
      </p:sp>
      <p:sp>
        <p:nvSpPr>
          <p:cNvPr id="22533" name="Rectangle 9"/>
          <p:cNvSpPr>
            <a:spLocks noChangeArrowheads="1"/>
          </p:cNvSpPr>
          <p:nvPr/>
        </p:nvSpPr>
        <p:spPr bwMode="auto">
          <a:xfrm>
            <a:off x="785813" y="6072188"/>
            <a:ext cx="4572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000">
                <a:latin typeface="Calibri" pitchFamily="34" charset="0"/>
                <a:hlinkClick r:id="rId3"/>
              </a:rPr>
              <a:t>http://www.flickr.com/photos/anthonythomas/3085961629/</a:t>
            </a:r>
            <a:endParaRPr lang="en-GB" sz="1000">
              <a:latin typeface="Calibri" pitchFamily="34" charset="0"/>
            </a:endParaRPr>
          </a:p>
          <a:p>
            <a:endParaRPr lang="en-GB" sz="1000">
              <a:latin typeface="Calibri" pitchFamily="34" charset="0"/>
            </a:endParaRPr>
          </a:p>
        </p:txBody>
      </p:sp>
      <p:pic>
        <p:nvPicPr>
          <p:cNvPr id="1026" name="Picture 2" descr="http://farm1.static.flickr.com/196/481261395_e247093eed_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6" y="714356"/>
            <a:ext cx="7620000" cy="5114926"/>
          </a:xfrm>
          <a:prstGeom prst="rect">
            <a:avLst/>
          </a:prstGeom>
          <a:noFill/>
          <a:effectLst>
            <a:softEdge rad="635000"/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farm1.static.flickr.com/196/481261395_e247093eed_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29520" y="5643578"/>
            <a:ext cx="1340907" cy="90008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857250" y="500063"/>
            <a:ext cx="7358063" cy="492918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857250" y="3643313"/>
            <a:ext cx="4071938" cy="178593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857250" y="2286000"/>
            <a:ext cx="3000375" cy="1357313"/>
          </a:xfrm>
          <a:prstGeom prst="rect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9" name="Left Arrow 8"/>
          <p:cNvSpPr/>
          <p:nvPr/>
        </p:nvSpPr>
        <p:spPr>
          <a:xfrm rot="1217289">
            <a:off x="5518150" y="4022725"/>
            <a:ext cx="1428750" cy="357188"/>
          </a:xfrm>
          <a:prstGeom prst="lef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0" name="Left Arrow 9"/>
          <p:cNvSpPr/>
          <p:nvPr/>
        </p:nvSpPr>
        <p:spPr>
          <a:xfrm rot="1217289">
            <a:off x="5661025" y="2736850"/>
            <a:ext cx="1428750" cy="357188"/>
          </a:xfrm>
          <a:prstGeom prst="lef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1" name="Left Arrow 10"/>
          <p:cNvSpPr/>
          <p:nvPr/>
        </p:nvSpPr>
        <p:spPr>
          <a:xfrm rot="1217289">
            <a:off x="5803900" y="1450975"/>
            <a:ext cx="1428750" cy="357188"/>
          </a:xfrm>
          <a:prstGeom prst="lef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4585" name="TextBox 11"/>
          <p:cNvSpPr txBox="1">
            <a:spLocks noChangeArrowheads="1"/>
          </p:cNvSpPr>
          <p:nvPr/>
        </p:nvSpPr>
        <p:spPr bwMode="auto">
          <a:xfrm>
            <a:off x="1857375" y="1000125"/>
            <a:ext cx="20716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b="1">
                <a:latin typeface="Calibri" pitchFamily="34" charset="0"/>
              </a:rPr>
              <a:t>Harder rock</a:t>
            </a:r>
          </a:p>
        </p:txBody>
      </p:sp>
      <p:sp>
        <p:nvSpPr>
          <p:cNvPr id="24586" name="TextBox 12"/>
          <p:cNvSpPr txBox="1">
            <a:spLocks noChangeArrowheads="1"/>
          </p:cNvSpPr>
          <p:nvPr/>
        </p:nvSpPr>
        <p:spPr bwMode="auto">
          <a:xfrm>
            <a:off x="1928813" y="4214813"/>
            <a:ext cx="20716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b="1">
                <a:latin typeface="Calibri" pitchFamily="34" charset="0"/>
              </a:rPr>
              <a:t>Harder rock</a:t>
            </a:r>
          </a:p>
        </p:txBody>
      </p:sp>
      <p:sp>
        <p:nvSpPr>
          <p:cNvPr id="24587" name="TextBox 13"/>
          <p:cNvSpPr txBox="1">
            <a:spLocks noChangeArrowheads="1"/>
          </p:cNvSpPr>
          <p:nvPr/>
        </p:nvSpPr>
        <p:spPr bwMode="auto">
          <a:xfrm>
            <a:off x="1000125" y="2714625"/>
            <a:ext cx="20716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b="1">
                <a:latin typeface="Calibri" pitchFamily="34" charset="0"/>
              </a:rPr>
              <a:t>Softer rock</a:t>
            </a:r>
          </a:p>
        </p:txBody>
      </p:sp>
      <p:sp>
        <p:nvSpPr>
          <p:cNvPr id="15" name="Chord 14"/>
          <p:cNvSpPr/>
          <p:nvPr/>
        </p:nvSpPr>
        <p:spPr>
          <a:xfrm rot="1134326">
            <a:off x="3170238" y="2247900"/>
            <a:ext cx="1319212" cy="1381125"/>
          </a:xfrm>
          <a:prstGeom prst="chord">
            <a:avLst>
              <a:gd name="adj1" fmla="val 3413547"/>
              <a:gd name="adj2" fmla="val 15869910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857250" y="500063"/>
            <a:ext cx="4071938" cy="178593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6" name="Freeform 15"/>
          <p:cNvSpPr/>
          <p:nvPr/>
        </p:nvSpPr>
        <p:spPr>
          <a:xfrm>
            <a:off x="3130550" y="2259013"/>
            <a:ext cx="655638" cy="1389062"/>
          </a:xfrm>
          <a:custGeom>
            <a:avLst/>
            <a:gdLst>
              <a:gd name="connsiteX0" fmla="*/ 597725 w 655122"/>
              <a:gd name="connsiteY0" fmla="*/ 9896 h 1389413"/>
              <a:gd name="connsiteX1" fmla="*/ 253341 w 655122"/>
              <a:gd name="connsiteY1" fmla="*/ 164275 h 1389413"/>
              <a:gd name="connsiteX2" fmla="*/ 27709 w 655122"/>
              <a:gd name="connsiteY2" fmla="*/ 591787 h 1389413"/>
              <a:gd name="connsiteX3" fmla="*/ 87086 w 655122"/>
              <a:gd name="connsiteY3" fmla="*/ 971797 h 1389413"/>
              <a:gd name="connsiteX4" fmla="*/ 324592 w 655122"/>
              <a:gd name="connsiteY4" fmla="*/ 1268680 h 1389413"/>
              <a:gd name="connsiteX5" fmla="*/ 609600 w 655122"/>
              <a:gd name="connsiteY5" fmla="*/ 1363683 h 1389413"/>
              <a:gd name="connsiteX6" fmla="*/ 597725 w 655122"/>
              <a:gd name="connsiteY6" fmla="*/ 1114301 h 1389413"/>
              <a:gd name="connsiteX7" fmla="*/ 360218 w 655122"/>
              <a:gd name="connsiteY7" fmla="*/ 948047 h 1389413"/>
              <a:gd name="connsiteX8" fmla="*/ 419595 w 655122"/>
              <a:gd name="connsiteY8" fmla="*/ 781792 h 1389413"/>
              <a:gd name="connsiteX9" fmla="*/ 348343 w 655122"/>
              <a:gd name="connsiteY9" fmla="*/ 627413 h 1389413"/>
              <a:gd name="connsiteX10" fmla="*/ 467096 w 655122"/>
              <a:gd name="connsiteY10" fmla="*/ 473034 h 1389413"/>
              <a:gd name="connsiteX11" fmla="*/ 502722 w 655122"/>
              <a:gd name="connsiteY11" fmla="*/ 318654 h 1389413"/>
              <a:gd name="connsiteX12" fmla="*/ 407720 w 655122"/>
              <a:gd name="connsiteY12" fmla="*/ 45522 h 1389413"/>
              <a:gd name="connsiteX13" fmla="*/ 372094 w 655122"/>
              <a:gd name="connsiteY13" fmla="*/ 45522 h 1389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55122" h="1389413">
                <a:moveTo>
                  <a:pt x="597725" y="9896"/>
                </a:moveTo>
                <a:cubicBezTo>
                  <a:pt x="473034" y="38594"/>
                  <a:pt x="348344" y="67293"/>
                  <a:pt x="253341" y="164275"/>
                </a:cubicBezTo>
                <a:cubicBezTo>
                  <a:pt x="158338" y="261257"/>
                  <a:pt x="55418" y="457200"/>
                  <a:pt x="27709" y="591787"/>
                </a:cubicBezTo>
                <a:cubicBezTo>
                  <a:pt x="0" y="726374"/>
                  <a:pt x="37606" y="858982"/>
                  <a:pt x="87086" y="971797"/>
                </a:cubicBezTo>
                <a:cubicBezTo>
                  <a:pt x="136567" y="1084613"/>
                  <a:pt x="237506" y="1203366"/>
                  <a:pt x="324592" y="1268680"/>
                </a:cubicBezTo>
                <a:cubicBezTo>
                  <a:pt x="411678" y="1333994"/>
                  <a:pt x="564078" y="1389413"/>
                  <a:pt x="609600" y="1363683"/>
                </a:cubicBezTo>
                <a:cubicBezTo>
                  <a:pt x="655122" y="1337953"/>
                  <a:pt x="639289" y="1183574"/>
                  <a:pt x="597725" y="1114301"/>
                </a:cubicBezTo>
                <a:cubicBezTo>
                  <a:pt x="556161" y="1045028"/>
                  <a:pt x="389906" y="1003465"/>
                  <a:pt x="360218" y="948047"/>
                </a:cubicBezTo>
                <a:cubicBezTo>
                  <a:pt x="330530" y="892629"/>
                  <a:pt x="421574" y="835231"/>
                  <a:pt x="419595" y="781792"/>
                </a:cubicBezTo>
                <a:cubicBezTo>
                  <a:pt x="417616" y="728353"/>
                  <a:pt x="340426" y="678873"/>
                  <a:pt x="348343" y="627413"/>
                </a:cubicBezTo>
                <a:cubicBezTo>
                  <a:pt x="356260" y="575953"/>
                  <a:pt x="441366" y="524494"/>
                  <a:pt x="467096" y="473034"/>
                </a:cubicBezTo>
                <a:cubicBezTo>
                  <a:pt x="492826" y="421574"/>
                  <a:pt x="512618" y="389906"/>
                  <a:pt x="502722" y="318654"/>
                </a:cubicBezTo>
                <a:cubicBezTo>
                  <a:pt x="492826" y="247402"/>
                  <a:pt x="429491" y="91044"/>
                  <a:pt x="407720" y="45522"/>
                </a:cubicBezTo>
                <a:cubicBezTo>
                  <a:pt x="385949" y="0"/>
                  <a:pt x="379021" y="22761"/>
                  <a:pt x="372094" y="45522"/>
                </a:cubicBezTo>
              </a:path>
            </a:pathLst>
          </a:custGeom>
          <a:solidFill>
            <a:srgbClr val="FFC000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FFC000"/>
              </a:solidFill>
            </a:endParaRPr>
          </a:p>
        </p:txBody>
      </p:sp>
      <p:sp>
        <p:nvSpPr>
          <p:cNvPr id="24591" name="TextBox 16"/>
          <p:cNvSpPr txBox="1">
            <a:spLocks noChangeArrowheads="1"/>
          </p:cNvSpPr>
          <p:nvPr/>
        </p:nvSpPr>
        <p:spPr bwMode="auto">
          <a:xfrm>
            <a:off x="2009775" y="1152525"/>
            <a:ext cx="20716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b="1">
                <a:latin typeface="Calibri" pitchFamily="34" charset="0"/>
              </a:rPr>
              <a:t>Harder rock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357813" y="3714750"/>
            <a:ext cx="2357437" cy="14287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The more resistant rock is left sticking out into the sea called a </a:t>
            </a:r>
            <a:r>
              <a:rPr lang="en-GB" b="1" dirty="0">
                <a:solidFill>
                  <a:schemeClr val="tx1"/>
                </a:solidFill>
              </a:rPr>
              <a:t>headland</a:t>
            </a:r>
            <a:r>
              <a:rPr lang="en-GB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357813" y="2214563"/>
            <a:ext cx="2357437" cy="14287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The softer rock is eroded by the sea- forming a </a:t>
            </a:r>
            <a:r>
              <a:rPr lang="en-GB" b="1" dirty="0">
                <a:solidFill>
                  <a:schemeClr val="tx1"/>
                </a:solidFill>
              </a:rPr>
              <a:t>bay</a:t>
            </a:r>
            <a:r>
              <a:rPr lang="en-GB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000125" y="785813"/>
            <a:ext cx="2357438" cy="14287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This area is now more sheltered, this encourages </a:t>
            </a:r>
            <a:r>
              <a:rPr lang="en-GB" b="1" dirty="0">
                <a:solidFill>
                  <a:schemeClr val="tx1"/>
                </a:solidFill>
              </a:rPr>
              <a:t>deposition</a:t>
            </a:r>
            <a:r>
              <a:rPr lang="en-GB" dirty="0">
                <a:solidFill>
                  <a:schemeClr val="tx1"/>
                </a:solidFill>
              </a:rPr>
              <a:t> and </a:t>
            </a:r>
            <a:r>
              <a:rPr lang="en-GB" b="1" dirty="0">
                <a:solidFill>
                  <a:schemeClr val="tx1"/>
                </a:solidFill>
              </a:rPr>
              <a:t>beaches</a:t>
            </a:r>
            <a:r>
              <a:rPr lang="en-GB" dirty="0">
                <a:solidFill>
                  <a:schemeClr val="tx1"/>
                </a:solidFill>
              </a:rPr>
              <a:t> are formed.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  <p:bldP spid="19" grpId="0" animBg="1"/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farm1.static.flickr.com/196/481261395_e247093eed_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29520" y="5643578"/>
            <a:ext cx="1340907" cy="90008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857250" y="500063"/>
            <a:ext cx="7358063" cy="492918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857250" y="3643313"/>
            <a:ext cx="2928938" cy="178593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857250" y="2286000"/>
            <a:ext cx="2928938" cy="1357313"/>
          </a:xfrm>
          <a:prstGeom prst="rect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9" name="Left Arrow 8"/>
          <p:cNvSpPr/>
          <p:nvPr/>
        </p:nvSpPr>
        <p:spPr>
          <a:xfrm rot="1217289">
            <a:off x="5518150" y="4022725"/>
            <a:ext cx="1428750" cy="357188"/>
          </a:xfrm>
          <a:prstGeom prst="lef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0" name="Left Arrow 9"/>
          <p:cNvSpPr/>
          <p:nvPr/>
        </p:nvSpPr>
        <p:spPr>
          <a:xfrm rot="1217289">
            <a:off x="5661025" y="2736850"/>
            <a:ext cx="1428750" cy="357188"/>
          </a:xfrm>
          <a:prstGeom prst="lef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1" name="Left Arrow 10"/>
          <p:cNvSpPr/>
          <p:nvPr/>
        </p:nvSpPr>
        <p:spPr>
          <a:xfrm rot="1217289">
            <a:off x="5803900" y="1450975"/>
            <a:ext cx="1428750" cy="357188"/>
          </a:xfrm>
          <a:prstGeom prst="lef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5609" name="TextBox 11"/>
          <p:cNvSpPr txBox="1">
            <a:spLocks noChangeArrowheads="1"/>
          </p:cNvSpPr>
          <p:nvPr/>
        </p:nvSpPr>
        <p:spPr bwMode="auto">
          <a:xfrm>
            <a:off x="1857375" y="1000125"/>
            <a:ext cx="20716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b="1">
                <a:latin typeface="Calibri" pitchFamily="34" charset="0"/>
              </a:rPr>
              <a:t>Harder rock</a:t>
            </a:r>
          </a:p>
        </p:txBody>
      </p:sp>
      <p:sp>
        <p:nvSpPr>
          <p:cNvPr id="25610" name="TextBox 12"/>
          <p:cNvSpPr txBox="1">
            <a:spLocks noChangeArrowheads="1"/>
          </p:cNvSpPr>
          <p:nvPr/>
        </p:nvSpPr>
        <p:spPr bwMode="auto">
          <a:xfrm>
            <a:off x="1928813" y="4214813"/>
            <a:ext cx="20716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b="1">
                <a:latin typeface="Calibri" pitchFamily="34" charset="0"/>
              </a:rPr>
              <a:t>Harder rock</a:t>
            </a:r>
          </a:p>
        </p:txBody>
      </p:sp>
      <p:sp>
        <p:nvSpPr>
          <p:cNvPr id="25611" name="TextBox 13"/>
          <p:cNvSpPr txBox="1">
            <a:spLocks noChangeArrowheads="1"/>
          </p:cNvSpPr>
          <p:nvPr/>
        </p:nvSpPr>
        <p:spPr bwMode="auto">
          <a:xfrm>
            <a:off x="1000125" y="2714625"/>
            <a:ext cx="20716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b="1">
                <a:latin typeface="Calibri" pitchFamily="34" charset="0"/>
              </a:rPr>
              <a:t>Softer rock</a:t>
            </a:r>
          </a:p>
        </p:txBody>
      </p:sp>
      <p:sp>
        <p:nvSpPr>
          <p:cNvPr id="6" name="Rectangle 5"/>
          <p:cNvSpPr/>
          <p:nvPr/>
        </p:nvSpPr>
        <p:spPr>
          <a:xfrm>
            <a:off x="857250" y="500063"/>
            <a:ext cx="2928938" cy="178593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cxnSp>
        <p:nvCxnSpPr>
          <p:cNvPr id="18" name="Straight Connector 17"/>
          <p:cNvCxnSpPr/>
          <p:nvPr/>
        </p:nvCxnSpPr>
        <p:spPr>
          <a:xfrm rot="5400000">
            <a:off x="2465388" y="2963863"/>
            <a:ext cx="4929187" cy="1587"/>
          </a:xfrm>
          <a:prstGeom prst="line">
            <a:avLst/>
          </a:prstGeom>
          <a:ln w="762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14" name="TextBox 18"/>
          <p:cNvSpPr txBox="1">
            <a:spLocks noChangeArrowheads="1"/>
          </p:cNvSpPr>
          <p:nvPr/>
        </p:nvSpPr>
        <p:spPr bwMode="auto">
          <a:xfrm>
            <a:off x="1428750" y="1071563"/>
            <a:ext cx="20716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b="1">
                <a:latin typeface="Calibri" pitchFamily="34" charset="0"/>
              </a:rPr>
              <a:t>Harder rock</a:t>
            </a:r>
          </a:p>
        </p:txBody>
      </p:sp>
      <p:sp>
        <p:nvSpPr>
          <p:cNvPr id="22" name="Chord 21"/>
          <p:cNvSpPr/>
          <p:nvPr/>
        </p:nvSpPr>
        <p:spPr>
          <a:xfrm rot="1468691">
            <a:off x="2863850" y="2298700"/>
            <a:ext cx="1390650" cy="1368425"/>
          </a:xfrm>
          <a:prstGeom prst="chord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FFC00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357688" y="714375"/>
            <a:ext cx="2357437" cy="14287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Surrounded by deep water and exposed to the full force of the waves- the </a:t>
            </a:r>
            <a:r>
              <a:rPr lang="en-GB" b="1" dirty="0">
                <a:solidFill>
                  <a:schemeClr val="tx1"/>
                </a:solidFill>
              </a:rPr>
              <a:t>headlands</a:t>
            </a:r>
            <a:r>
              <a:rPr lang="en-GB" dirty="0">
                <a:solidFill>
                  <a:schemeClr val="tx1"/>
                </a:solidFill>
              </a:rPr>
              <a:t> are </a:t>
            </a:r>
            <a:r>
              <a:rPr lang="en-GB" b="1" dirty="0">
                <a:solidFill>
                  <a:schemeClr val="tx1"/>
                </a:solidFill>
              </a:rPr>
              <a:t>eroded</a:t>
            </a:r>
            <a:r>
              <a:rPr lang="en-GB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24" name="Rectangle 23"/>
          <p:cNvSpPr/>
          <p:nvPr/>
        </p:nvSpPr>
        <p:spPr>
          <a:xfrm>
            <a:off x="4357688" y="2357438"/>
            <a:ext cx="2357437" cy="14287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The shallower waters in the bay continue to encourage </a:t>
            </a:r>
            <a:r>
              <a:rPr lang="en-GB" b="1" dirty="0">
                <a:solidFill>
                  <a:schemeClr val="tx1"/>
                </a:solidFill>
              </a:rPr>
              <a:t>deposition</a:t>
            </a:r>
            <a:r>
              <a:rPr lang="en-GB" dirty="0">
                <a:solidFill>
                  <a:schemeClr val="tx1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34424" t="21484" r="13574" b="18945"/>
          <a:stretch>
            <a:fillRect/>
          </a:stretch>
        </p:blipFill>
        <p:spPr bwMode="auto">
          <a:xfrm>
            <a:off x="285720" y="1071546"/>
            <a:ext cx="4988949" cy="428628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3" name="Picture 2" descr="http://farm1.static.flickr.com/196/481261395_e247093eed_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29520" y="5643578"/>
            <a:ext cx="1340907" cy="90008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8" name="Picture 4" descr="http://getamap.ordnancesurvey.co.uk/output1/gam/gam_print_ordsvywat-sun-171924275520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9125" y="1214438"/>
            <a:ext cx="4452938" cy="40719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0" y="214290"/>
            <a:ext cx="9144000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 </a:t>
            </a:r>
            <a:r>
              <a:rPr lang="en-US" sz="40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Headlands and Bays- Scarborough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3" descr="Presentation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6215063"/>
            <a:ext cx="414337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6" name="Picture 2" descr="http://farm2.static.flickr.com/1083/534844636_a76394d690_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500042"/>
            <a:ext cx="8124570" cy="5715040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5" name="Rectangle 4"/>
          <p:cNvSpPr/>
          <p:nvPr/>
        </p:nvSpPr>
        <p:spPr>
          <a:xfrm>
            <a:off x="214282" y="214290"/>
            <a:ext cx="5991192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</a:rPr>
              <a:t>Stack formation…</a:t>
            </a:r>
          </a:p>
        </p:txBody>
      </p:sp>
      <p:sp>
        <p:nvSpPr>
          <p:cNvPr id="14340" name="Rectangle 5"/>
          <p:cNvSpPr>
            <a:spLocks noChangeArrowheads="1"/>
          </p:cNvSpPr>
          <p:nvPr/>
        </p:nvSpPr>
        <p:spPr bwMode="auto">
          <a:xfrm>
            <a:off x="1000125" y="6215063"/>
            <a:ext cx="4572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400">
                <a:latin typeface="Calibri" pitchFamily="34" charset="0"/>
                <a:hlinkClick r:id="rId4"/>
              </a:rPr>
              <a:t>http://www.flickr.com/photos/rosedavies/534844636/</a:t>
            </a:r>
            <a:endParaRPr lang="en-GB" sz="1400">
              <a:latin typeface="Calibri" pitchFamily="34" charset="0"/>
            </a:endParaRPr>
          </a:p>
          <a:p>
            <a:endParaRPr lang="en-GB" sz="14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8625" y="285750"/>
            <a:ext cx="8358188" cy="550068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3" name="Picture 2" descr="http://farm2.static.flickr.com/1083/534844636_a76394d690_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8148" y="5929330"/>
            <a:ext cx="1015571" cy="7143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Freeform 5"/>
          <p:cNvSpPr/>
          <p:nvPr/>
        </p:nvSpPr>
        <p:spPr>
          <a:xfrm>
            <a:off x="428625" y="1143000"/>
            <a:ext cx="7686675" cy="1966913"/>
          </a:xfrm>
          <a:custGeom>
            <a:avLst/>
            <a:gdLst>
              <a:gd name="connsiteX0" fmla="*/ 13855 w 6816436"/>
              <a:gd name="connsiteY0" fmla="*/ 41564 h 1967346"/>
              <a:gd name="connsiteX1" fmla="*/ 803564 w 6816436"/>
              <a:gd name="connsiteY1" fmla="*/ 96982 h 1967346"/>
              <a:gd name="connsiteX2" fmla="*/ 1413164 w 6816436"/>
              <a:gd name="connsiteY2" fmla="*/ 0 h 1967346"/>
              <a:gd name="connsiteX3" fmla="*/ 2105891 w 6816436"/>
              <a:gd name="connsiteY3" fmla="*/ 41564 h 1967346"/>
              <a:gd name="connsiteX4" fmla="*/ 2715491 w 6816436"/>
              <a:gd name="connsiteY4" fmla="*/ 27709 h 1967346"/>
              <a:gd name="connsiteX5" fmla="*/ 3380509 w 6816436"/>
              <a:gd name="connsiteY5" fmla="*/ 124691 h 1967346"/>
              <a:gd name="connsiteX6" fmla="*/ 4225636 w 6816436"/>
              <a:gd name="connsiteY6" fmla="*/ 193964 h 1967346"/>
              <a:gd name="connsiteX7" fmla="*/ 4807527 w 6816436"/>
              <a:gd name="connsiteY7" fmla="*/ 180109 h 1967346"/>
              <a:gd name="connsiteX8" fmla="*/ 5223164 w 6816436"/>
              <a:gd name="connsiteY8" fmla="*/ 166255 h 1967346"/>
              <a:gd name="connsiteX9" fmla="*/ 5708073 w 6816436"/>
              <a:gd name="connsiteY9" fmla="*/ 69273 h 1967346"/>
              <a:gd name="connsiteX10" fmla="*/ 6054436 w 6816436"/>
              <a:gd name="connsiteY10" fmla="*/ 27709 h 1967346"/>
              <a:gd name="connsiteX11" fmla="*/ 6317673 w 6816436"/>
              <a:gd name="connsiteY11" fmla="*/ 720437 h 1967346"/>
              <a:gd name="connsiteX12" fmla="*/ 6414655 w 6816436"/>
              <a:gd name="connsiteY12" fmla="*/ 1066800 h 1967346"/>
              <a:gd name="connsiteX13" fmla="*/ 6525491 w 6816436"/>
              <a:gd name="connsiteY13" fmla="*/ 1316182 h 1967346"/>
              <a:gd name="connsiteX14" fmla="*/ 6719455 w 6816436"/>
              <a:gd name="connsiteY14" fmla="*/ 1579419 h 1967346"/>
              <a:gd name="connsiteX15" fmla="*/ 6816436 w 6816436"/>
              <a:gd name="connsiteY15" fmla="*/ 1870364 h 1967346"/>
              <a:gd name="connsiteX16" fmla="*/ 6026727 w 6816436"/>
              <a:gd name="connsiteY16" fmla="*/ 1911928 h 1967346"/>
              <a:gd name="connsiteX17" fmla="*/ 5818909 w 6816436"/>
              <a:gd name="connsiteY17" fmla="*/ 1898073 h 1967346"/>
              <a:gd name="connsiteX18" fmla="*/ 5486400 w 6816436"/>
              <a:gd name="connsiteY18" fmla="*/ 1911928 h 1967346"/>
              <a:gd name="connsiteX19" fmla="*/ 4918364 w 6816436"/>
              <a:gd name="connsiteY19" fmla="*/ 1898073 h 1967346"/>
              <a:gd name="connsiteX20" fmla="*/ 4433455 w 6816436"/>
              <a:gd name="connsiteY20" fmla="*/ 1870364 h 1967346"/>
              <a:gd name="connsiteX21" fmla="*/ 3962400 w 6816436"/>
              <a:gd name="connsiteY21" fmla="*/ 1953491 h 1967346"/>
              <a:gd name="connsiteX22" fmla="*/ 3394364 w 6816436"/>
              <a:gd name="connsiteY22" fmla="*/ 1967346 h 1967346"/>
              <a:gd name="connsiteX23" fmla="*/ 2784764 w 6816436"/>
              <a:gd name="connsiteY23" fmla="*/ 1884219 h 1967346"/>
              <a:gd name="connsiteX24" fmla="*/ 2341418 w 6816436"/>
              <a:gd name="connsiteY24" fmla="*/ 1898073 h 1967346"/>
              <a:gd name="connsiteX25" fmla="*/ 2078182 w 6816436"/>
              <a:gd name="connsiteY25" fmla="*/ 1898073 h 1967346"/>
              <a:gd name="connsiteX26" fmla="*/ 1870364 w 6816436"/>
              <a:gd name="connsiteY26" fmla="*/ 1898073 h 1967346"/>
              <a:gd name="connsiteX27" fmla="*/ 1593273 w 6816436"/>
              <a:gd name="connsiteY27" fmla="*/ 1925782 h 1967346"/>
              <a:gd name="connsiteX28" fmla="*/ 1371600 w 6816436"/>
              <a:gd name="connsiteY28" fmla="*/ 1911928 h 1967346"/>
              <a:gd name="connsiteX29" fmla="*/ 1149927 w 6816436"/>
              <a:gd name="connsiteY29" fmla="*/ 1856509 h 1967346"/>
              <a:gd name="connsiteX30" fmla="*/ 775855 w 6816436"/>
              <a:gd name="connsiteY30" fmla="*/ 1939637 h 1967346"/>
              <a:gd name="connsiteX31" fmla="*/ 471055 w 6816436"/>
              <a:gd name="connsiteY31" fmla="*/ 1870364 h 1967346"/>
              <a:gd name="connsiteX32" fmla="*/ 415636 w 6816436"/>
              <a:gd name="connsiteY32" fmla="*/ 1856509 h 1967346"/>
              <a:gd name="connsiteX33" fmla="*/ 138545 w 6816436"/>
              <a:gd name="connsiteY33" fmla="*/ 1814946 h 1967346"/>
              <a:gd name="connsiteX34" fmla="*/ 0 w 6816436"/>
              <a:gd name="connsiteY34" fmla="*/ 1814946 h 1967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6816436" h="1967346">
                <a:moveTo>
                  <a:pt x="13855" y="41564"/>
                </a:moveTo>
                <a:lnTo>
                  <a:pt x="803564" y="96982"/>
                </a:lnTo>
                <a:lnTo>
                  <a:pt x="1413164" y="0"/>
                </a:lnTo>
                <a:lnTo>
                  <a:pt x="2105891" y="41564"/>
                </a:lnTo>
                <a:cubicBezTo>
                  <a:pt x="2309089" y="36838"/>
                  <a:pt x="2512239" y="27709"/>
                  <a:pt x="2715491" y="27709"/>
                </a:cubicBezTo>
                <a:lnTo>
                  <a:pt x="3380509" y="124691"/>
                </a:lnTo>
                <a:lnTo>
                  <a:pt x="4225636" y="193964"/>
                </a:lnTo>
                <a:lnTo>
                  <a:pt x="4807527" y="180109"/>
                </a:lnTo>
                <a:lnTo>
                  <a:pt x="5223164" y="166255"/>
                </a:lnTo>
                <a:cubicBezTo>
                  <a:pt x="5712625" y="82348"/>
                  <a:pt x="5708073" y="247122"/>
                  <a:pt x="5708073" y="69273"/>
                </a:cubicBezTo>
                <a:lnTo>
                  <a:pt x="6054436" y="27709"/>
                </a:lnTo>
                <a:lnTo>
                  <a:pt x="6317673" y="720437"/>
                </a:lnTo>
                <a:lnTo>
                  <a:pt x="6414655" y="1066800"/>
                </a:lnTo>
                <a:lnTo>
                  <a:pt x="6525491" y="1316182"/>
                </a:lnTo>
                <a:lnTo>
                  <a:pt x="6719455" y="1579419"/>
                </a:lnTo>
                <a:lnTo>
                  <a:pt x="6816436" y="1870364"/>
                </a:lnTo>
                <a:lnTo>
                  <a:pt x="6026727" y="1911928"/>
                </a:lnTo>
                <a:lnTo>
                  <a:pt x="5818909" y="1898073"/>
                </a:lnTo>
                <a:lnTo>
                  <a:pt x="5486400" y="1911928"/>
                </a:lnTo>
                <a:cubicBezTo>
                  <a:pt x="5297058" y="1907194"/>
                  <a:pt x="5107766" y="1898073"/>
                  <a:pt x="4918364" y="1898073"/>
                </a:cubicBezTo>
                <a:lnTo>
                  <a:pt x="4433455" y="1870364"/>
                </a:lnTo>
                <a:lnTo>
                  <a:pt x="3962400" y="1953491"/>
                </a:lnTo>
                <a:cubicBezTo>
                  <a:pt x="3773058" y="1958225"/>
                  <a:pt x="3583766" y="1967346"/>
                  <a:pt x="3394364" y="1967346"/>
                </a:cubicBezTo>
                <a:lnTo>
                  <a:pt x="2784764" y="1884219"/>
                </a:lnTo>
                <a:cubicBezTo>
                  <a:pt x="2396856" y="1899138"/>
                  <a:pt x="2544707" y="1898073"/>
                  <a:pt x="2341418" y="1898073"/>
                </a:cubicBezTo>
                <a:lnTo>
                  <a:pt x="2078182" y="1898073"/>
                </a:lnTo>
                <a:cubicBezTo>
                  <a:pt x="1877704" y="1912393"/>
                  <a:pt x="1930051" y="1957764"/>
                  <a:pt x="1870364" y="1898073"/>
                </a:cubicBezTo>
                <a:lnTo>
                  <a:pt x="1593273" y="1925782"/>
                </a:lnTo>
                <a:cubicBezTo>
                  <a:pt x="1390096" y="1911270"/>
                  <a:pt x="1464128" y="1911928"/>
                  <a:pt x="1371600" y="1911928"/>
                </a:cubicBezTo>
                <a:cubicBezTo>
                  <a:pt x="1168755" y="1853972"/>
                  <a:pt x="1244878" y="1856509"/>
                  <a:pt x="1149927" y="1856509"/>
                </a:cubicBezTo>
                <a:lnTo>
                  <a:pt x="775855" y="1939637"/>
                </a:lnTo>
                <a:lnTo>
                  <a:pt x="471055" y="1870364"/>
                </a:lnTo>
                <a:cubicBezTo>
                  <a:pt x="452501" y="1866082"/>
                  <a:pt x="415636" y="1856509"/>
                  <a:pt x="415636" y="1856509"/>
                </a:cubicBezTo>
                <a:lnTo>
                  <a:pt x="138545" y="1814946"/>
                </a:lnTo>
                <a:lnTo>
                  <a:pt x="0" y="1814946"/>
                </a:lnTo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7" name="Freeform 6"/>
          <p:cNvSpPr/>
          <p:nvPr/>
        </p:nvSpPr>
        <p:spPr>
          <a:xfrm>
            <a:off x="776288" y="2300288"/>
            <a:ext cx="220662" cy="665162"/>
          </a:xfrm>
          <a:custGeom>
            <a:avLst/>
            <a:gdLst>
              <a:gd name="connsiteX0" fmla="*/ 0 w 221672"/>
              <a:gd name="connsiteY0" fmla="*/ 665018 h 665018"/>
              <a:gd name="connsiteX1" fmla="*/ 41563 w 221672"/>
              <a:gd name="connsiteY1" fmla="*/ 651163 h 665018"/>
              <a:gd name="connsiteX2" fmla="*/ 96981 w 221672"/>
              <a:gd name="connsiteY2" fmla="*/ 637309 h 665018"/>
              <a:gd name="connsiteX3" fmla="*/ 124690 w 221672"/>
              <a:gd name="connsiteY3" fmla="*/ 595745 h 665018"/>
              <a:gd name="connsiteX4" fmla="*/ 138545 w 221672"/>
              <a:gd name="connsiteY4" fmla="*/ 429490 h 665018"/>
              <a:gd name="connsiteX5" fmla="*/ 124690 w 221672"/>
              <a:gd name="connsiteY5" fmla="*/ 387927 h 665018"/>
              <a:gd name="connsiteX6" fmla="*/ 83127 w 221672"/>
              <a:gd name="connsiteY6" fmla="*/ 332509 h 665018"/>
              <a:gd name="connsiteX7" fmla="*/ 96981 w 221672"/>
              <a:gd name="connsiteY7" fmla="*/ 207818 h 665018"/>
              <a:gd name="connsiteX8" fmla="*/ 138545 w 221672"/>
              <a:gd name="connsiteY8" fmla="*/ 193963 h 665018"/>
              <a:gd name="connsiteX9" fmla="*/ 166254 w 221672"/>
              <a:gd name="connsiteY9" fmla="*/ 152400 h 665018"/>
              <a:gd name="connsiteX10" fmla="*/ 152400 w 221672"/>
              <a:gd name="connsiteY10" fmla="*/ 110836 h 665018"/>
              <a:gd name="connsiteX11" fmla="*/ 207818 w 221672"/>
              <a:gd name="connsiteY11" fmla="*/ 41563 h 665018"/>
              <a:gd name="connsiteX12" fmla="*/ 221672 w 221672"/>
              <a:gd name="connsiteY12" fmla="*/ 0 h 665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1672" h="665018">
                <a:moveTo>
                  <a:pt x="0" y="665018"/>
                </a:moveTo>
                <a:cubicBezTo>
                  <a:pt x="13854" y="660400"/>
                  <a:pt x="27521" y="655175"/>
                  <a:pt x="41563" y="651163"/>
                </a:cubicBezTo>
                <a:cubicBezTo>
                  <a:pt x="59872" y="645932"/>
                  <a:pt x="81138" y="647871"/>
                  <a:pt x="96981" y="637309"/>
                </a:cubicBezTo>
                <a:cubicBezTo>
                  <a:pt x="110836" y="628073"/>
                  <a:pt x="115454" y="609600"/>
                  <a:pt x="124690" y="595745"/>
                </a:cubicBezTo>
                <a:cubicBezTo>
                  <a:pt x="153939" y="478752"/>
                  <a:pt x="163176" y="515696"/>
                  <a:pt x="138545" y="429490"/>
                </a:cubicBezTo>
                <a:cubicBezTo>
                  <a:pt x="134533" y="415448"/>
                  <a:pt x="131936" y="400607"/>
                  <a:pt x="124690" y="387927"/>
                </a:cubicBezTo>
                <a:cubicBezTo>
                  <a:pt x="113234" y="367879"/>
                  <a:pt x="96981" y="350982"/>
                  <a:pt x="83127" y="332509"/>
                </a:cubicBezTo>
                <a:cubicBezTo>
                  <a:pt x="87745" y="290945"/>
                  <a:pt x="81450" y="246646"/>
                  <a:pt x="96981" y="207818"/>
                </a:cubicBezTo>
                <a:cubicBezTo>
                  <a:pt x="102405" y="194258"/>
                  <a:pt x="127141" y="203086"/>
                  <a:pt x="138545" y="193963"/>
                </a:cubicBezTo>
                <a:cubicBezTo>
                  <a:pt x="151547" y="183561"/>
                  <a:pt x="157018" y="166254"/>
                  <a:pt x="166254" y="152400"/>
                </a:cubicBezTo>
                <a:cubicBezTo>
                  <a:pt x="161636" y="138545"/>
                  <a:pt x="152400" y="125440"/>
                  <a:pt x="152400" y="110836"/>
                </a:cubicBezTo>
                <a:cubicBezTo>
                  <a:pt x="152400" y="66221"/>
                  <a:pt x="175902" y="62840"/>
                  <a:pt x="207818" y="41563"/>
                </a:cubicBezTo>
                <a:lnTo>
                  <a:pt x="221672" y="0"/>
                </a:ln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286250" y="571500"/>
            <a:ext cx="2714625" cy="369888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prstDash val="dash"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>
                <a:latin typeface="Calibri" pitchFamily="34" charset="0"/>
              </a:rPr>
              <a:t>This is a chalk </a:t>
            </a:r>
            <a:r>
              <a:rPr lang="en-GB" b="1">
                <a:latin typeface="Calibri" pitchFamily="34" charset="0"/>
              </a:rPr>
              <a:t>headland</a:t>
            </a:r>
            <a:r>
              <a:rPr lang="en-GB">
                <a:latin typeface="Calibri" pitchFamily="34" charset="0"/>
              </a:rPr>
              <a:t>.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071563" y="3000375"/>
            <a:ext cx="2714625" cy="120015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prstDash val="dash"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>
                <a:latin typeface="Calibri" pitchFamily="34" charset="0"/>
              </a:rPr>
              <a:t>Because </a:t>
            </a:r>
            <a:r>
              <a:rPr lang="en-GB" b="1">
                <a:latin typeface="Calibri" pitchFamily="34" charset="0"/>
              </a:rPr>
              <a:t>chalk</a:t>
            </a:r>
            <a:r>
              <a:rPr lang="en-GB">
                <a:latin typeface="Calibri" pitchFamily="34" charset="0"/>
              </a:rPr>
              <a:t> is a </a:t>
            </a:r>
            <a:r>
              <a:rPr lang="en-GB" b="1">
                <a:latin typeface="Calibri" pitchFamily="34" charset="0"/>
              </a:rPr>
              <a:t>sedimentary rock</a:t>
            </a:r>
            <a:r>
              <a:rPr lang="en-GB">
                <a:latin typeface="Calibri" pitchFamily="34" charset="0"/>
              </a:rPr>
              <a:t>, lines of weakness run throughout the</a:t>
            </a:r>
            <a:r>
              <a:rPr lang="en-GB" b="1">
                <a:latin typeface="Calibri" pitchFamily="34" charset="0"/>
              </a:rPr>
              <a:t> headland</a:t>
            </a:r>
            <a:r>
              <a:rPr lang="en-GB">
                <a:latin typeface="Calibri" pitchFamily="34" charset="0"/>
              </a:rPr>
              <a:t>.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785813" y="785813"/>
            <a:ext cx="2714625" cy="646112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prstDash val="dash"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b="1">
                <a:latin typeface="Calibri" pitchFamily="34" charset="0"/>
              </a:rPr>
              <a:t>Hydraulic action </a:t>
            </a:r>
            <a:r>
              <a:rPr lang="en-GB">
                <a:latin typeface="Calibri" pitchFamily="34" charset="0"/>
              </a:rPr>
              <a:t>will exploit these weaknesses.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8625" y="285750"/>
            <a:ext cx="8358188" cy="550068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3" name="Picture 2" descr="http://farm2.static.flickr.com/1083/534844636_a76394d690_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8148" y="5929330"/>
            <a:ext cx="1015571" cy="7143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Freeform 5"/>
          <p:cNvSpPr/>
          <p:nvPr/>
        </p:nvSpPr>
        <p:spPr>
          <a:xfrm>
            <a:off x="428625" y="1143000"/>
            <a:ext cx="7686675" cy="1966913"/>
          </a:xfrm>
          <a:custGeom>
            <a:avLst/>
            <a:gdLst>
              <a:gd name="connsiteX0" fmla="*/ 13855 w 6816436"/>
              <a:gd name="connsiteY0" fmla="*/ 41564 h 1967346"/>
              <a:gd name="connsiteX1" fmla="*/ 803564 w 6816436"/>
              <a:gd name="connsiteY1" fmla="*/ 96982 h 1967346"/>
              <a:gd name="connsiteX2" fmla="*/ 1413164 w 6816436"/>
              <a:gd name="connsiteY2" fmla="*/ 0 h 1967346"/>
              <a:gd name="connsiteX3" fmla="*/ 2105891 w 6816436"/>
              <a:gd name="connsiteY3" fmla="*/ 41564 h 1967346"/>
              <a:gd name="connsiteX4" fmla="*/ 2715491 w 6816436"/>
              <a:gd name="connsiteY4" fmla="*/ 27709 h 1967346"/>
              <a:gd name="connsiteX5" fmla="*/ 3380509 w 6816436"/>
              <a:gd name="connsiteY5" fmla="*/ 124691 h 1967346"/>
              <a:gd name="connsiteX6" fmla="*/ 4225636 w 6816436"/>
              <a:gd name="connsiteY6" fmla="*/ 193964 h 1967346"/>
              <a:gd name="connsiteX7" fmla="*/ 4807527 w 6816436"/>
              <a:gd name="connsiteY7" fmla="*/ 180109 h 1967346"/>
              <a:gd name="connsiteX8" fmla="*/ 5223164 w 6816436"/>
              <a:gd name="connsiteY8" fmla="*/ 166255 h 1967346"/>
              <a:gd name="connsiteX9" fmla="*/ 5708073 w 6816436"/>
              <a:gd name="connsiteY9" fmla="*/ 69273 h 1967346"/>
              <a:gd name="connsiteX10" fmla="*/ 6054436 w 6816436"/>
              <a:gd name="connsiteY10" fmla="*/ 27709 h 1967346"/>
              <a:gd name="connsiteX11" fmla="*/ 6317673 w 6816436"/>
              <a:gd name="connsiteY11" fmla="*/ 720437 h 1967346"/>
              <a:gd name="connsiteX12" fmla="*/ 6414655 w 6816436"/>
              <a:gd name="connsiteY12" fmla="*/ 1066800 h 1967346"/>
              <a:gd name="connsiteX13" fmla="*/ 6525491 w 6816436"/>
              <a:gd name="connsiteY13" fmla="*/ 1316182 h 1967346"/>
              <a:gd name="connsiteX14" fmla="*/ 6719455 w 6816436"/>
              <a:gd name="connsiteY14" fmla="*/ 1579419 h 1967346"/>
              <a:gd name="connsiteX15" fmla="*/ 6816436 w 6816436"/>
              <a:gd name="connsiteY15" fmla="*/ 1870364 h 1967346"/>
              <a:gd name="connsiteX16" fmla="*/ 6026727 w 6816436"/>
              <a:gd name="connsiteY16" fmla="*/ 1911928 h 1967346"/>
              <a:gd name="connsiteX17" fmla="*/ 5818909 w 6816436"/>
              <a:gd name="connsiteY17" fmla="*/ 1898073 h 1967346"/>
              <a:gd name="connsiteX18" fmla="*/ 5486400 w 6816436"/>
              <a:gd name="connsiteY18" fmla="*/ 1911928 h 1967346"/>
              <a:gd name="connsiteX19" fmla="*/ 4918364 w 6816436"/>
              <a:gd name="connsiteY19" fmla="*/ 1898073 h 1967346"/>
              <a:gd name="connsiteX20" fmla="*/ 4433455 w 6816436"/>
              <a:gd name="connsiteY20" fmla="*/ 1870364 h 1967346"/>
              <a:gd name="connsiteX21" fmla="*/ 3962400 w 6816436"/>
              <a:gd name="connsiteY21" fmla="*/ 1953491 h 1967346"/>
              <a:gd name="connsiteX22" fmla="*/ 3394364 w 6816436"/>
              <a:gd name="connsiteY22" fmla="*/ 1967346 h 1967346"/>
              <a:gd name="connsiteX23" fmla="*/ 2784764 w 6816436"/>
              <a:gd name="connsiteY23" fmla="*/ 1884219 h 1967346"/>
              <a:gd name="connsiteX24" fmla="*/ 2341418 w 6816436"/>
              <a:gd name="connsiteY24" fmla="*/ 1898073 h 1967346"/>
              <a:gd name="connsiteX25" fmla="*/ 2078182 w 6816436"/>
              <a:gd name="connsiteY25" fmla="*/ 1898073 h 1967346"/>
              <a:gd name="connsiteX26" fmla="*/ 1870364 w 6816436"/>
              <a:gd name="connsiteY26" fmla="*/ 1898073 h 1967346"/>
              <a:gd name="connsiteX27" fmla="*/ 1593273 w 6816436"/>
              <a:gd name="connsiteY27" fmla="*/ 1925782 h 1967346"/>
              <a:gd name="connsiteX28" fmla="*/ 1371600 w 6816436"/>
              <a:gd name="connsiteY28" fmla="*/ 1911928 h 1967346"/>
              <a:gd name="connsiteX29" fmla="*/ 1149927 w 6816436"/>
              <a:gd name="connsiteY29" fmla="*/ 1856509 h 1967346"/>
              <a:gd name="connsiteX30" fmla="*/ 775855 w 6816436"/>
              <a:gd name="connsiteY30" fmla="*/ 1939637 h 1967346"/>
              <a:gd name="connsiteX31" fmla="*/ 471055 w 6816436"/>
              <a:gd name="connsiteY31" fmla="*/ 1870364 h 1967346"/>
              <a:gd name="connsiteX32" fmla="*/ 415636 w 6816436"/>
              <a:gd name="connsiteY32" fmla="*/ 1856509 h 1967346"/>
              <a:gd name="connsiteX33" fmla="*/ 138545 w 6816436"/>
              <a:gd name="connsiteY33" fmla="*/ 1814946 h 1967346"/>
              <a:gd name="connsiteX34" fmla="*/ 0 w 6816436"/>
              <a:gd name="connsiteY34" fmla="*/ 1814946 h 1967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6816436" h="1967346">
                <a:moveTo>
                  <a:pt x="13855" y="41564"/>
                </a:moveTo>
                <a:lnTo>
                  <a:pt x="803564" y="96982"/>
                </a:lnTo>
                <a:lnTo>
                  <a:pt x="1413164" y="0"/>
                </a:lnTo>
                <a:lnTo>
                  <a:pt x="2105891" y="41564"/>
                </a:lnTo>
                <a:cubicBezTo>
                  <a:pt x="2309089" y="36838"/>
                  <a:pt x="2512239" y="27709"/>
                  <a:pt x="2715491" y="27709"/>
                </a:cubicBezTo>
                <a:lnTo>
                  <a:pt x="3380509" y="124691"/>
                </a:lnTo>
                <a:lnTo>
                  <a:pt x="4225636" y="193964"/>
                </a:lnTo>
                <a:lnTo>
                  <a:pt x="4807527" y="180109"/>
                </a:lnTo>
                <a:lnTo>
                  <a:pt x="5223164" y="166255"/>
                </a:lnTo>
                <a:cubicBezTo>
                  <a:pt x="5712625" y="82348"/>
                  <a:pt x="5708073" y="247122"/>
                  <a:pt x="5708073" y="69273"/>
                </a:cubicBezTo>
                <a:lnTo>
                  <a:pt x="6054436" y="27709"/>
                </a:lnTo>
                <a:lnTo>
                  <a:pt x="6317673" y="720437"/>
                </a:lnTo>
                <a:lnTo>
                  <a:pt x="6414655" y="1066800"/>
                </a:lnTo>
                <a:lnTo>
                  <a:pt x="6525491" y="1316182"/>
                </a:lnTo>
                <a:lnTo>
                  <a:pt x="6719455" y="1579419"/>
                </a:lnTo>
                <a:lnTo>
                  <a:pt x="6816436" y="1870364"/>
                </a:lnTo>
                <a:lnTo>
                  <a:pt x="6026727" y="1911928"/>
                </a:lnTo>
                <a:lnTo>
                  <a:pt x="5818909" y="1898073"/>
                </a:lnTo>
                <a:lnTo>
                  <a:pt x="5486400" y="1911928"/>
                </a:lnTo>
                <a:cubicBezTo>
                  <a:pt x="5297058" y="1907194"/>
                  <a:pt x="5107766" y="1898073"/>
                  <a:pt x="4918364" y="1898073"/>
                </a:cubicBezTo>
                <a:lnTo>
                  <a:pt x="4433455" y="1870364"/>
                </a:lnTo>
                <a:lnTo>
                  <a:pt x="3962400" y="1953491"/>
                </a:lnTo>
                <a:cubicBezTo>
                  <a:pt x="3773058" y="1958225"/>
                  <a:pt x="3583766" y="1967346"/>
                  <a:pt x="3394364" y="1967346"/>
                </a:cubicBezTo>
                <a:lnTo>
                  <a:pt x="2784764" y="1884219"/>
                </a:lnTo>
                <a:cubicBezTo>
                  <a:pt x="2396856" y="1899138"/>
                  <a:pt x="2544707" y="1898073"/>
                  <a:pt x="2341418" y="1898073"/>
                </a:cubicBezTo>
                <a:lnTo>
                  <a:pt x="2078182" y="1898073"/>
                </a:lnTo>
                <a:cubicBezTo>
                  <a:pt x="1877704" y="1912393"/>
                  <a:pt x="1930051" y="1957764"/>
                  <a:pt x="1870364" y="1898073"/>
                </a:cubicBezTo>
                <a:lnTo>
                  <a:pt x="1593273" y="1925782"/>
                </a:lnTo>
                <a:cubicBezTo>
                  <a:pt x="1390096" y="1911270"/>
                  <a:pt x="1464128" y="1911928"/>
                  <a:pt x="1371600" y="1911928"/>
                </a:cubicBezTo>
                <a:cubicBezTo>
                  <a:pt x="1168755" y="1853972"/>
                  <a:pt x="1244878" y="1856509"/>
                  <a:pt x="1149927" y="1856509"/>
                </a:cubicBezTo>
                <a:lnTo>
                  <a:pt x="775855" y="1939637"/>
                </a:lnTo>
                <a:lnTo>
                  <a:pt x="471055" y="1870364"/>
                </a:lnTo>
                <a:cubicBezTo>
                  <a:pt x="452501" y="1866082"/>
                  <a:pt x="415636" y="1856509"/>
                  <a:pt x="415636" y="1856509"/>
                </a:cubicBezTo>
                <a:lnTo>
                  <a:pt x="138545" y="1814946"/>
                </a:lnTo>
                <a:lnTo>
                  <a:pt x="0" y="1814946"/>
                </a:lnTo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7" name="Freeform 6"/>
          <p:cNvSpPr/>
          <p:nvPr/>
        </p:nvSpPr>
        <p:spPr>
          <a:xfrm>
            <a:off x="776288" y="2300288"/>
            <a:ext cx="220662" cy="665162"/>
          </a:xfrm>
          <a:custGeom>
            <a:avLst/>
            <a:gdLst>
              <a:gd name="connsiteX0" fmla="*/ 0 w 221672"/>
              <a:gd name="connsiteY0" fmla="*/ 665018 h 665018"/>
              <a:gd name="connsiteX1" fmla="*/ 41563 w 221672"/>
              <a:gd name="connsiteY1" fmla="*/ 651163 h 665018"/>
              <a:gd name="connsiteX2" fmla="*/ 96981 w 221672"/>
              <a:gd name="connsiteY2" fmla="*/ 637309 h 665018"/>
              <a:gd name="connsiteX3" fmla="*/ 124690 w 221672"/>
              <a:gd name="connsiteY3" fmla="*/ 595745 h 665018"/>
              <a:gd name="connsiteX4" fmla="*/ 138545 w 221672"/>
              <a:gd name="connsiteY4" fmla="*/ 429490 h 665018"/>
              <a:gd name="connsiteX5" fmla="*/ 124690 w 221672"/>
              <a:gd name="connsiteY5" fmla="*/ 387927 h 665018"/>
              <a:gd name="connsiteX6" fmla="*/ 83127 w 221672"/>
              <a:gd name="connsiteY6" fmla="*/ 332509 h 665018"/>
              <a:gd name="connsiteX7" fmla="*/ 96981 w 221672"/>
              <a:gd name="connsiteY7" fmla="*/ 207818 h 665018"/>
              <a:gd name="connsiteX8" fmla="*/ 138545 w 221672"/>
              <a:gd name="connsiteY8" fmla="*/ 193963 h 665018"/>
              <a:gd name="connsiteX9" fmla="*/ 166254 w 221672"/>
              <a:gd name="connsiteY9" fmla="*/ 152400 h 665018"/>
              <a:gd name="connsiteX10" fmla="*/ 152400 w 221672"/>
              <a:gd name="connsiteY10" fmla="*/ 110836 h 665018"/>
              <a:gd name="connsiteX11" fmla="*/ 207818 w 221672"/>
              <a:gd name="connsiteY11" fmla="*/ 41563 h 665018"/>
              <a:gd name="connsiteX12" fmla="*/ 221672 w 221672"/>
              <a:gd name="connsiteY12" fmla="*/ 0 h 665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1672" h="665018">
                <a:moveTo>
                  <a:pt x="0" y="665018"/>
                </a:moveTo>
                <a:cubicBezTo>
                  <a:pt x="13854" y="660400"/>
                  <a:pt x="27521" y="655175"/>
                  <a:pt x="41563" y="651163"/>
                </a:cubicBezTo>
                <a:cubicBezTo>
                  <a:pt x="59872" y="645932"/>
                  <a:pt x="81138" y="647871"/>
                  <a:pt x="96981" y="637309"/>
                </a:cubicBezTo>
                <a:cubicBezTo>
                  <a:pt x="110836" y="628073"/>
                  <a:pt x="115454" y="609600"/>
                  <a:pt x="124690" y="595745"/>
                </a:cubicBezTo>
                <a:cubicBezTo>
                  <a:pt x="153939" y="478752"/>
                  <a:pt x="163176" y="515696"/>
                  <a:pt x="138545" y="429490"/>
                </a:cubicBezTo>
                <a:cubicBezTo>
                  <a:pt x="134533" y="415448"/>
                  <a:pt x="131936" y="400607"/>
                  <a:pt x="124690" y="387927"/>
                </a:cubicBezTo>
                <a:cubicBezTo>
                  <a:pt x="113234" y="367879"/>
                  <a:pt x="96981" y="350982"/>
                  <a:pt x="83127" y="332509"/>
                </a:cubicBezTo>
                <a:cubicBezTo>
                  <a:pt x="87745" y="290945"/>
                  <a:pt x="81450" y="246646"/>
                  <a:pt x="96981" y="207818"/>
                </a:cubicBezTo>
                <a:cubicBezTo>
                  <a:pt x="102405" y="194258"/>
                  <a:pt x="127141" y="203086"/>
                  <a:pt x="138545" y="193963"/>
                </a:cubicBezTo>
                <a:cubicBezTo>
                  <a:pt x="151547" y="183561"/>
                  <a:pt x="157018" y="166254"/>
                  <a:pt x="166254" y="152400"/>
                </a:cubicBezTo>
                <a:cubicBezTo>
                  <a:pt x="161636" y="138545"/>
                  <a:pt x="152400" y="125440"/>
                  <a:pt x="152400" y="110836"/>
                </a:cubicBezTo>
                <a:cubicBezTo>
                  <a:pt x="152400" y="66221"/>
                  <a:pt x="175902" y="62840"/>
                  <a:pt x="207818" y="41563"/>
                </a:cubicBezTo>
                <a:lnTo>
                  <a:pt x="221672" y="0"/>
                </a:ln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785813" y="785813"/>
            <a:ext cx="2714625" cy="923925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prstDash val="dash"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>
                <a:latin typeface="Calibri" pitchFamily="34" charset="0"/>
              </a:rPr>
              <a:t>Between</a:t>
            </a:r>
            <a:r>
              <a:rPr lang="en-GB" b="1">
                <a:latin typeface="Calibri" pitchFamily="34" charset="0"/>
              </a:rPr>
              <a:t> low </a:t>
            </a:r>
            <a:r>
              <a:rPr lang="en-GB">
                <a:latin typeface="Calibri" pitchFamily="34" charset="0"/>
              </a:rPr>
              <a:t>and </a:t>
            </a:r>
            <a:r>
              <a:rPr lang="en-GB" b="1">
                <a:latin typeface="Calibri" pitchFamily="34" charset="0"/>
              </a:rPr>
              <a:t>high</a:t>
            </a:r>
            <a:r>
              <a:rPr lang="en-GB">
                <a:latin typeface="Calibri" pitchFamily="34" charset="0"/>
              </a:rPr>
              <a:t> tide, </a:t>
            </a:r>
            <a:r>
              <a:rPr lang="en-GB" b="1">
                <a:latin typeface="Calibri" pitchFamily="34" charset="0"/>
              </a:rPr>
              <a:t>waves</a:t>
            </a:r>
            <a:r>
              <a:rPr lang="en-GB">
                <a:latin typeface="Calibri" pitchFamily="34" charset="0"/>
              </a:rPr>
              <a:t> will attack the base of the </a:t>
            </a:r>
            <a:r>
              <a:rPr lang="en-GB" b="1">
                <a:latin typeface="Calibri" pitchFamily="34" charset="0"/>
              </a:rPr>
              <a:t>headland</a:t>
            </a:r>
            <a:r>
              <a:rPr lang="en-GB">
                <a:latin typeface="Calibri" pitchFamily="34" charset="0"/>
              </a:rPr>
              <a:t>.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428625" y="2786063"/>
            <a:ext cx="8358188" cy="158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2" idx="1"/>
            <a:endCxn id="2" idx="3"/>
          </p:cNvCxnSpPr>
          <p:nvPr/>
        </p:nvCxnSpPr>
        <p:spPr>
          <a:xfrm rot="10800000" flipH="1">
            <a:off x="428625" y="3035300"/>
            <a:ext cx="8358188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92" name="TextBox 17"/>
          <p:cNvSpPr txBox="1">
            <a:spLocks noChangeArrowheads="1"/>
          </p:cNvSpPr>
          <p:nvPr/>
        </p:nvSpPr>
        <p:spPr bwMode="auto">
          <a:xfrm>
            <a:off x="7929563" y="2286000"/>
            <a:ext cx="7143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b="1">
                <a:latin typeface="Calibri" pitchFamily="34" charset="0"/>
              </a:rPr>
              <a:t>HT</a:t>
            </a:r>
          </a:p>
        </p:txBody>
      </p:sp>
      <p:sp>
        <p:nvSpPr>
          <p:cNvPr id="16393" name="TextBox 18"/>
          <p:cNvSpPr txBox="1">
            <a:spLocks noChangeArrowheads="1"/>
          </p:cNvSpPr>
          <p:nvPr/>
        </p:nvSpPr>
        <p:spPr bwMode="auto">
          <a:xfrm>
            <a:off x="7929563" y="3214688"/>
            <a:ext cx="7143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b="1">
                <a:latin typeface="Calibri" pitchFamily="34" charset="0"/>
              </a:rPr>
              <a:t>LT</a:t>
            </a:r>
          </a:p>
        </p:txBody>
      </p:sp>
      <p:sp>
        <p:nvSpPr>
          <p:cNvPr id="20" name="Freeform 19"/>
          <p:cNvSpPr/>
          <p:nvPr/>
        </p:nvSpPr>
        <p:spPr>
          <a:xfrm>
            <a:off x="1285875" y="2786063"/>
            <a:ext cx="652463" cy="220662"/>
          </a:xfrm>
          <a:custGeom>
            <a:avLst/>
            <a:gdLst>
              <a:gd name="connsiteX0" fmla="*/ 69273 w 803564"/>
              <a:gd name="connsiteY0" fmla="*/ 124691 h 152400"/>
              <a:gd name="connsiteX1" fmla="*/ 471055 w 803564"/>
              <a:gd name="connsiteY1" fmla="*/ 0 h 152400"/>
              <a:gd name="connsiteX2" fmla="*/ 803564 w 803564"/>
              <a:gd name="connsiteY2" fmla="*/ 152400 h 152400"/>
              <a:gd name="connsiteX3" fmla="*/ 0 w 803564"/>
              <a:gd name="connsiteY3" fmla="*/ 152400 h 152400"/>
              <a:gd name="connsiteX4" fmla="*/ 138546 w 803564"/>
              <a:gd name="connsiteY4" fmla="*/ 124691 h 152400"/>
              <a:gd name="connsiteX5" fmla="*/ 235528 w 803564"/>
              <a:gd name="connsiteY5" fmla="*/ 55419 h 15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03564" h="152400">
                <a:moveTo>
                  <a:pt x="69273" y="124691"/>
                </a:moveTo>
                <a:lnTo>
                  <a:pt x="471055" y="0"/>
                </a:lnTo>
                <a:lnTo>
                  <a:pt x="803564" y="152400"/>
                </a:lnTo>
                <a:lnTo>
                  <a:pt x="0" y="152400"/>
                </a:lnTo>
                <a:lnTo>
                  <a:pt x="138546" y="124691"/>
                </a:lnTo>
                <a:lnTo>
                  <a:pt x="235528" y="55419"/>
                </a:lnTo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2143125" y="2857500"/>
            <a:ext cx="2714625" cy="120015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prstDash val="dash"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>
                <a:latin typeface="Calibri" pitchFamily="34" charset="0"/>
              </a:rPr>
              <a:t>The process of </a:t>
            </a:r>
            <a:r>
              <a:rPr lang="en-GB" b="1">
                <a:latin typeface="Calibri" pitchFamily="34" charset="0"/>
              </a:rPr>
              <a:t>corrasion </a:t>
            </a:r>
            <a:r>
              <a:rPr lang="en-GB">
                <a:latin typeface="Calibri" pitchFamily="34" charset="0"/>
              </a:rPr>
              <a:t>will </a:t>
            </a:r>
            <a:r>
              <a:rPr lang="en-GB" b="1">
                <a:latin typeface="Calibri" pitchFamily="34" charset="0"/>
              </a:rPr>
              <a:t>undercut</a:t>
            </a:r>
            <a:r>
              <a:rPr lang="en-GB">
                <a:latin typeface="Calibri" pitchFamily="34" charset="0"/>
              </a:rPr>
              <a:t> the base of the </a:t>
            </a:r>
            <a:r>
              <a:rPr lang="en-GB" b="1">
                <a:latin typeface="Calibri" pitchFamily="34" charset="0"/>
              </a:rPr>
              <a:t>cliff</a:t>
            </a:r>
            <a:r>
              <a:rPr lang="en-GB">
                <a:latin typeface="Calibri" pitchFamily="34" charset="0"/>
              </a:rPr>
              <a:t>, forming a </a:t>
            </a:r>
            <a:r>
              <a:rPr lang="en-GB" b="1">
                <a:latin typeface="Calibri" pitchFamily="34" charset="0"/>
              </a:rPr>
              <a:t>wave cut notch</a:t>
            </a:r>
            <a:r>
              <a:rPr lang="en-GB">
                <a:latin typeface="Calibri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0" grpId="0" animBg="1"/>
      <p:bldP spid="2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8625" y="285750"/>
            <a:ext cx="8358188" cy="550068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3" name="Picture 2" descr="http://farm2.static.flickr.com/1083/534844636_a76394d690_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8148" y="5929330"/>
            <a:ext cx="1015571" cy="7143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Freeform 5"/>
          <p:cNvSpPr/>
          <p:nvPr/>
        </p:nvSpPr>
        <p:spPr>
          <a:xfrm>
            <a:off x="428625" y="1143000"/>
            <a:ext cx="7686675" cy="1966913"/>
          </a:xfrm>
          <a:custGeom>
            <a:avLst/>
            <a:gdLst>
              <a:gd name="connsiteX0" fmla="*/ 13855 w 6816436"/>
              <a:gd name="connsiteY0" fmla="*/ 41564 h 1967346"/>
              <a:gd name="connsiteX1" fmla="*/ 803564 w 6816436"/>
              <a:gd name="connsiteY1" fmla="*/ 96982 h 1967346"/>
              <a:gd name="connsiteX2" fmla="*/ 1413164 w 6816436"/>
              <a:gd name="connsiteY2" fmla="*/ 0 h 1967346"/>
              <a:gd name="connsiteX3" fmla="*/ 2105891 w 6816436"/>
              <a:gd name="connsiteY3" fmla="*/ 41564 h 1967346"/>
              <a:gd name="connsiteX4" fmla="*/ 2715491 w 6816436"/>
              <a:gd name="connsiteY4" fmla="*/ 27709 h 1967346"/>
              <a:gd name="connsiteX5" fmla="*/ 3380509 w 6816436"/>
              <a:gd name="connsiteY5" fmla="*/ 124691 h 1967346"/>
              <a:gd name="connsiteX6" fmla="*/ 4225636 w 6816436"/>
              <a:gd name="connsiteY6" fmla="*/ 193964 h 1967346"/>
              <a:gd name="connsiteX7" fmla="*/ 4807527 w 6816436"/>
              <a:gd name="connsiteY7" fmla="*/ 180109 h 1967346"/>
              <a:gd name="connsiteX8" fmla="*/ 5223164 w 6816436"/>
              <a:gd name="connsiteY8" fmla="*/ 166255 h 1967346"/>
              <a:gd name="connsiteX9" fmla="*/ 5708073 w 6816436"/>
              <a:gd name="connsiteY9" fmla="*/ 69273 h 1967346"/>
              <a:gd name="connsiteX10" fmla="*/ 6054436 w 6816436"/>
              <a:gd name="connsiteY10" fmla="*/ 27709 h 1967346"/>
              <a:gd name="connsiteX11" fmla="*/ 6317673 w 6816436"/>
              <a:gd name="connsiteY11" fmla="*/ 720437 h 1967346"/>
              <a:gd name="connsiteX12" fmla="*/ 6414655 w 6816436"/>
              <a:gd name="connsiteY12" fmla="*/ 1066800 h 1967346"/>
              <a:gd name="connsiteX13" fmla="*/ 6525491 w 6816436"/>
              <a:gd name="connsiteY13" fmla="*/ 1316182 h 1967346"/>
              <a:gd name="connsiteX14" fmla="*/ 6719455 w 6816436"/>
              <a:gd name="connsiteY14" fmla="*/ 1579419 h 1967346"/>
              <a:gd name="connsiteX15" fmla="*/ 6816436 w 6816436"/>
              <a:gd name="connsiteY15" fmla="*/ 1870364 h 1967346"/>
              <a:gd name="connsiteX16" fmla="*/ 6026727 w 6816436"/>
              <a:gd name="connsiteY16" fmla="*/ 1911928 h 1967346"/>
              <a:gd name="connsiteX17" fmla="*/ 5818909 w 6816436"/>
              <a:gd name="connsiteY17" fmla="*/ 1898073 h 1967346"/>
              <a:gd name="connsiteX18" fmla="*/ 5486400 w 6816436"/>
              <a:gd name="connsiteY18" fmla="*/ 1911928 h 1967346"/>
              <a:gd name="connsiteX19" fmla="*/ 4918364 w 6816436"/>
              <a:gd name="connsiteY19" fmla="*/ 1898073 h 1967346"/>
              <a:gd name="connsiteX20" fmla="*/ 4433455 w 6816436"/>
              <a:gd name="connsiteY20" fmla="*/ 1870364 h 1967346"/>
              <a:gd name="connsiteX21" fmla="*/ 3962400 w 6816436"/>
              <a:gd name="connsiteY21" fmla="*/ 1953491 h 1967346"/>
              <a:gd name="connsiteX22" fmla="*/ 3394364 w 6816436"/>
              <a:gd name="connsiteY22" fmla="*/ 1967346 h 1967346"/>
              <a:gd name="connsiteX23" fmla="*/ 2784764 w 6816436"/>
              <a:gd name="connsiteY23" fmla="*/ 1884219 h 1967346"/>
              <a:gd name="connsiteX24" fmla="*/ 2341418 w 6816436"/>
              <a:gd name="connsiteY24" fmla="*/ 1898073 h 1967346"/>
              <a:gd name="connsiteX25" fmla="*/ 2078182 w 6816436"/>
              <a:gd name="connsiteY25" fmla="*/ 1898073 h 1967346"/>
              <a:gd name="connsiteX26" fmla="*/ 1870364 w 6816436"/>
              <a:gd name="connsiteY26" fmla="*/ 1898073 h 1967346"/>
              <a:gd name="connsiteX27" fmla="*/ 1593273 w 6816436"/>
              <a:gd name="connsiteY27" fmla="*/ 1925782 h 1967346"/>
              <a:gd name="connsiteX28" fmla="*/ 1371600 w 6816436"/>
              <a:gd name="connsiteY28" fmla="*/ 1911928 h 1967346"/>
              <a:gd name="connsiteX29" fmla="*/ 1149927 w 6816436"/>
              <a:gd name="connsiteY29" fmla="*/ 1856509 h 1967346"/>
              <a:gd name="connsiteX30" fmla="*/ 775855 w 6816436"/>
              <a:gd name="connsiteY30" fmla="*/ 1939637 h 1967346"/>
              <a:gd name="connsiteX31" fmla="*/ 471055 w 6816436"/>
              <a:gd name="connsiteY31" fmla="*/ 1870364 h 1967346"/>
              <a:gd name="connsiteX32" fmla="*/ 415636 w 6816436"/>
              <a:gd name="connsiteY32" fmla="*/ 1856509 h 1967346"/>
              <a:gd name="connsiteX33" fmla="*/ 138545 w 6816436"/>
              <a:gd name="connsiteY33" fmla="*/ 1814946 h 1967346"/>
              <a:gd name="connsiteX34" fmla="*/ 0 w 6816436"/>
              <a:gd name="connsiteY34" fmla="*/ 1814946 h 1967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6816436" h="1967346">
                <a:moveTo>
                  <a:pt x="13855" y="41564"/>
                </a:moveTo>
                <a:lnTo>
                  <a:pt x="803564" y="96982"/>
                </a:lnTo>
                <a:lnTo>
                  <a:pt x="1413164" y="0"/>
                </a:lnTo>
                <a:lnTo>
                  <a:pt x="2105891" y="41564"/>
                </a:lnTo>
                <a:cubicBezTo>
                  <a:pt x="2309089" y="36838"/>
                  <a:pt x="2512239" y="27709"/>
                  <a:pt x="2715491" y="27709"/>
                </a:cubicBezTo>
                <a:lnTo>
                  <a:pt x="3380509" y="124691"/>
                </a:lnTo>
                <a:lnTo>
                  <a:pt x="4225636" y="193964"/>
                </a:lnTo>
                <a:lnTo>
                  <a:pt x="4807527" y="180109"/>
                </a:lnTo>
                <a:lnTo>
                  <a:pt x="5223164" y="166255"/>
                </a:lnTo>
                <a:cubicBezTo>
                  <a:pt x="5712625" y="82348"/>
                  <a:pt x="5708073" y="247122"/>
                  <a:pt x="5708073" y="69273"/>
                </a:cubicBezTo>
                <a:lnTo>
                  <a:pt x="6054436" y="27709"/>
                </a:lnTo>
                <a:lnTo>
                  <a:pt x="6317673" y="720437"/>
                </a:lnTo>
                <a:lnTo>
                  <a:pt x="6414655" y="1066800"/>
                </a:lnTo>
                <a:lnTo>
                  <a:pt x="6525491" y="1316182"/>
                </a:lnTo>
                <a:lnTo>
                  <a:pt x="6719455" y="1579419"/>
                </a:lnTo>
                <a:lnTo>
                  <a:pt x="6816436" y="1870364"/>
                </a:lnTo>
                <a:lnTo>
                  <a:pt x="6026727" y="1911928"/>
                </a:lnTo>
                <a:lnTo>
                  <a:pt x="5818909" y="1898073"/>
                </a:lnTo>
                <a:lnTo>
                  <a:pt x="5486400" y="1911928"/>
                </a:lnTo>
                <a:cubicBezTo>
                  <a:pt x="5297058" y="1907194"/>
                  <a:pt x="5107766" y="1898073"/>
                  <a:pt x="4918364" y="1898073"/>
                </a:cubicBezTo>
                <a:lnTo>
                  <a:pt x="4433455" y="1870364"/>
                </a:lnTo>
                <a:lnTo>
                  <a:pt x="3962400" y="1953491"/>
                </a:lnTo>
                <a:cubicBezTo>
                  <a:pt x="3773058" y="1958225"/>
                  <a:pt x="3583766" y="1967346"/>
                  <a:pt x="3394364" y="1967346"/>
                </a:cubicBezTo>
                <a:lnTo>
                  <a:pt x="2784764" y="1884219"/>
                </a:lnTo>
                <a:cubicBezTo>
                  <a:pt x="2396856" y="1899138"/>
                  <a:pt x="2544707" y="1898073"/>
                  <a:pt x="2341418" y="1898073"/>
                </a:cubicBezTo>
                <a:lnTo>
                  <a:pt x="2078182" y="1898073"/>
                </a:lnTo>
                <a:cubicBezTo>
                  <a:pt x="1877704" y="1912393"/>
                  <a:pt x="1930051" y="1957764"/>
                  <a:pt x="1870364" y="1898073"/>
                </a:cubicBezTo>
                <a:lnTo>
                  <a:pt x="1593273" y="1925782"/>
                </a:lnTo>
                <a:cubicBezTo>
                  <a:pt x="1390096" y="1911270"/>
                  <a:pt x="1464128" y="1911928"/>
                  <a:pt x="1371600" y="1911928"/>
                </a:cubicBezTo>
                <a:cubicBezTo>
                  <a:pt x="1168755" y="1853972"/>
                  <a:pt x="1244878" y="1856509"/>
                  <a:pt x="1149927" y="1856509"/>
                </a:cubicBezTo>
                <a:lnTo>
                  <a:pt x="775855" y="1939637"/>
                </a:lnTo>
                <a:lnTo>
                  <a:pt x="471055" y="1870364"/>
                </a:lnTo>
                <a:cubicBezTo>
                  <a:pt x="452501" y="1866082"/>
                  <a:pt x="415636" y="1856509"/>
                  <a:pt x="415636" y="1856509"/>
                </a:cubicBezTo>
                <a:lnTo>
                  <a:pt x="138545" y="1814946"/>
                </a:lnTo>
                <a:lnTo>
                  <a:pt x="0" y="1814946"/>
                </a:lnTo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7" name="Freeform 6"/>
          <p:cNvSpPr/>
          <p:nvPr/>
        </p:nvSpPr>
        <p:spPr>
          <a:xfrm>
            <a:off x="776288" y="2300288"/>
            <a:ext cx="220662" cy="665162"/>
          </a:xfrm>
          <a:custGeom>
            <a:avLst/>
            <a:gdLst>
              <a:gd name="connsiteX0" fmla="*/ 0 w 221672"/>
              <a:gd name="connsiteY0" fmla="*/ 665018 h 665018"/>
              <a:gd name="connsiteX1" fmla="*/ 41563 w 221672"/>
              <a:gd name="connsiteY1" fmla="*/ 651163 h 665018"/>
              <a:gd name="connsiteX2" fmla="*/ 96981 w 221672"/>
              <a:gd name="connsiteY2" fmla="*/ 637309 h 665018"/>
              <a:gd name="connsiteX3" fmla="*/ 124690 w 221672"/>
              <a:gd name="connsiteY3" fmla="*/ 595745 h 665018"/>
              <a:gd name="connsiteX4" fmla="*/ 138545 w 221672"/>
              <a:gd name="connsiteY4" fmla="*/ 429490 h 665018"/>
              <a:gd name="connsiteX5" fmla="*/ 124690 w 221672"/>
              <a:gd name="connsiteY5" fmla="*/ 387927 h 665018"/>
              <a:gd name="connsiteX6" fmla="*/ 83127 w 221672"/>
              <a:gd name="connsiteY6" fmla="*/ 332509 h 665018"/>
              <a:gd name="connsiteX7" fmla="*/ 96981 w 221672"/>
              <a:gd name="connsiteY7" fmla="*/ 207818 h 665018"/>
              <a:gd name="connsiteX8" fmla="*/ 138545 w 221672"/>
              <a:gd name="connsiteY8" fmla="*/ 193963 h 665018"/>
              <a:gd name="connsiteX9" fmla="*/ 166254 w 221672"/>
              <a:gd name="connsiteY9" fmla="*/ 152400 h 665018"/>
              <a:gd name="connsiteX10" fmla="*/ 152400 w 221672"/>
              <a:gd name="connsiteY10" fmla="*/ 110836 h 665018"/>
              <a:gd name="connsiteX11" fmla="*/ 207818 w 221672"/>
              <a:gd name="connsiteY11" fmla="*/ 41563 h 665018"/>
              <a:gd name="connsiteX12" fmla="*/ 221672 w 221672"/>
              <a:gd name="connsiteY12" fmla="*/ 0 h 665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1672" h="665018">
                <a:moveTo>
                  <a:pt x="0" y="665018"/>
                </a:moveTo>
                <a:cubicBezTo>
                  <a:pt x="13854" y="660400"/>
                  <a:pt x="27521" y="655175"/>
                  <a:pt x="41563" y="651163"/>
                </a:cubicBezTo>
                <a:cubicBezTo>
                  <a:pt x="59872" y="645932"/>
                  <a:pt x="81138" y="647871"/>
                  <a:pt x="96981" y="637309"/>
                </a:cubicBezTo>
                <a:cubicBezTo>
                  <a:pt x="110836" y="628073"/>
                  <a:pt x="115454" y="609600"/>
                  <a:pt x="124690" y="595745"/>
                </a:cubicBezTo>
                <a:cubicBezTo>
                  <a:pt x="153939" y="478752"/>
                  <a:pt x="163176" y="515696"/>
                  <a:pt x="138545" y="429490"/>
                </a:cubicBezTo>
                <a:cubicBezTo>
                  <a:pt x="134533" y="415448"/>
                  <a:pt x="131936" y="400607"/>
                  <a:pt x="124690" y="387927"/>
                </a:cubicBezTo>
                <a:cubicBezTo>
                  <a:pt x="113234" y="367879"/>
                  <a:pt x="96981" y="350982"/>
                  <a:pt x="83127" y="332509"/>
                </a:cubicBezTo>
                <a:cubicBezTo>
                  <a:pt x="87745" y="290945"/>
                  <a:pt x="81450" y="246646"/>
                  <a:pt x="96981" y="207818"/>
                </a:cubicBezTo>
                <a:cubicBezTo>
                  <a:pt x="102405" y="194258"/>
                  <a:pt x="127141" y="203086"/>
                  <a:pt x="138545" y="193963"/>
                </a:cubicBezTo>
                <a:cubicBezTo>
                  <a:pt x="151547" y="183561"/>
                  <a:pt x="157018" y="166254"/>
                  <a:pt x="166254" y="152400"/>
                </a:cubicBezTo>
                <a:cubicBezTo>
                  <a:pt x="161636" y="138545"/>
                  <a:pt x="152400" y="125440"/>
                  <a:pt x="152400" y="110836"/>
                </a:cubicBezTo>
                <a:cubicBezTo>
                  <a:pt x="152400" y="66221"/>
                  <a:pt x="175902" y="62840"/>
                  <a:pt x="207818" y="41563"/>
                </a:cubicBezTo>
                <a:lnTo>
                  <a:pt x="221672" y="0"/>
                </a:ln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928688" y="928688"/>
            <a:ext cx="2714625" cy="923925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prstDash val="dash"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>
                <a:latin typeface="Calibri" pitchFamily="34" charset="0"/>
              </a:rPr>
              <a:t>The undercutting by </a:t>
            </a:r>
            <a:r>
              <a:rPr lang="en-GB" b="1">
                <a:latin typeface="Calibri" pitchFamily="34" charset="0"/>
              </a:rPr>
              <a:t>corrasion</a:t>
            </a:r>
            <a:r>
              <a:rPr lang="en-GB">
                <a:latin typeface="Calibri" pitchFamily="34" charset="0"/>
              </a:rPr>
              <a:t> will make the </a:t>
            </a:r>
            <a:r>
              <a:rPr lang="en-GB" b="1">
                <a:latin typeface="Calibri" pitchFamily="34" charset="0"/>
              </a:rPr>
              <a:t>cliff</a:t>
            </a:r>
            <a:r>
              <a:rPr lang="en-GB">
                <a:latin typeface="Calibri" pitchFamily="34" charset="0"/>
              </a:rPr>
              <a:t> unstable.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428625" y="2786063"/>
            <a:ext cx="8358188" cy="158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2" idx="1"/>
            <a:endCxn id="2" idx="3"/>
          </p:cNvCxnSpPr>
          <p:nvPr/>
        </p:nvCxnSpPr>
        <p:spPr>
          <a:xfrm rot="10800000" flipH="1">
            <a:off x="428625" y="3035300"/>
            <a:ext cx="8358188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16" name="TextBox 17"/>
          <p:cNvSpPr txBox="1">
            <a:spLocks noChangeArrowheads="1"/>
          </p:cNvSpPr>
          <p:nvPr/>
        </p:nvSpPr>
        <p:spPr bwMode="auto">
          <a:xfrm>
            <a:off x="7929563" y="2286000"/>
            <a:ext cx="7143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b="1">
                <a:latin typeface="Calibri" pitchFamily="34" charset="0"/>
              </a:rPr>
              <a:t>HT</a:t>
            </a:r>
          </a:p>
        </p:txBody>
      </p:sp>
      <p:sp>
        <p:nvSpPr>
          <p:cNvPr id="17417" name="TextBox 18"/>
          <p:cNvSpPr txBox="1">
            <a:spLocks noChangeArrowheads="1"/>
          </p:cNvSpPr>
          <p:nvPr/>
        </p:nvSpPr>
        <p:spPr bwMode="auto">
          <a:xfrm>
            <a:off x="7929563" y="3214688"/>
            <a:ext cx="7143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b="1">
                <a:latin typeface="Calibri" pitchFamily="34" charset="0"/>
              </a:rPr>
              <a:t>LT</a:t>
            </a:r>
          </a:p>
        </p:txBody>
      </p:sp>
      <p:sp>
        <p:nvSpPr>
          <p:cNvPr id="20" name="Freeform 19"/>
          <p:cNvSpPr/>
          <p:nvPr/>
        </p:nvSpPr>
        <p:spPr>
          <a:xfrm>
            <a:off x="1285875" y="2786063"/>
            <a:ext cx="652463" cy="220662"/>
          </a:xfrm>
          <a:custGeom>
            <a:avLst/>
            <a:gdLst>
              <a:gd name="connsiteX0" fmla="*/ 69273 w 803564"/>
              <a:gd name="connsiteY0" fmla="*/ 124691 h 152400"/>
              <a:gd name="connsiteX1" fmla="*/ 471055 w 803564"/>
              <a:gd name="connsiteY1" fmla="*/ 0 h 152400"/>
              <a:gd name="connsiteX2" fmla="*/ 803564 w 803564"/>
              <a:gd name="connsiteY2" fmla="*/ 152400 h 152400"/>
              <a:gd name="connsiteX3" fmla="*/ 0 w 803564"/>
              <a:gd name="connsiteY3" fmla="*/ 152400 h 152400"/>
              <a:gd name="connsiteX4" fmla="*/ 138546 w 803564"/>
              <a:gd name="connsiteY4" fmla="*/ 124691 h 152400"/>
              <a:gd name="connsiteX5" fmla="*/ 235528 w 803564"/>
              <a:gd name="connsiteY5" fmla="*/ 55419 h 15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03564" h="152400">
                <a:moveTo>
                  <a:pt x="69273" y="124691"/>
                </a:moveTo>
                <a:lnTo>
                  <a:pt x="471055" y="0"/>
                </a:lnTo>
                <a:lnTo>
                  <a:pt x="803564" y="152400"/>
                </a:lnTo>
                <a:lnTo>
                  <a:pt x="0" y="152400"/>
                </a:lnTo>
                <a:lnTo>
                  <a:pt x="138546" y="124691"/>
                </a:lnTo>
                <a:lnTo>
                  <a:pt x="235528" y="55419"/>
                </a:lnTo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3429000" y="3143250"/>
            <a:ext cx="2714625" cy="923925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prstDash val="dash"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>
                <a:latin typeface="Calibri" pitchFamily="34" charset="0"/>
              </a:rPr>
              <a:t>This creates small </a:t>
            </a:r>
            <a:r>
              <a:rPr lang="en-GB" b="1">
                <a:latin typeface="Calibri" pitchFamily="34" charset="0"/>
              </a:rPr>
              <a:t>caves</a:t>
            </a:r>
            <a:r>
              <a:rPr lang="en-GB">
                <a:latin typeface="Calibri" pitchFamily="34" charset="0"/>
              </a:rPr>
              <a:t> which are enlarged over time by </a:t>
            </a:r>
            <a:r>
              <a:rPr lang="en-GB" b="1">
                <a:latin typeface="Calibri" pitchFamily="34" charset="0"/>
              </a:rPr>
              <a:t>erosion.</a:t>
            </a:r>
          </a:p>
        </p:txBody>
      </p:sp>
      <p:sp>
        <p:nvSpPr>
          <p:cNvPr id="15" name="Freeform 14"/>
          <p:cNvSpPr/>
          <p:nvPr/>
        </p:nvSpPr>
        <p:spPr>
          <a:xfrm>
            <a:off x="3062288" y="2309813"/>
            <a:ext cx="890587" cy="747712"/>
          </a:xfrm>
          <a:custGeom>
            <a:avLst/>
            <a:gdLst>
              <a:gd name="connsiteX0" fmla="*/ 0 w 891568"/>
              <a:gd name="connsiteY0" fmla="*/ 668492 h 746591"/>
              <a:gd name="connsiteX1" fmla="*/ 27709 w 891568"/>
              <a:gd name="connsiteY1" fmla="*/ 529947 h 746591"/>
              <a:gd name="connsiteX2" fmla="*/ 55418 w 891568"/>
              <a:gd name="connsiteY2" fmla="*/ 419110 h 746591"/>
              <a:gd name="connsiteX3" fmla="*/ 110836 w 891568"/>
              <a:gd name="connsiteY3" fmla="*/ 363692 h 746591"/>
              <a:gd name="connsiteX4" fmla="*/ 138545 w 891568"/>
              <a:gd name="connsiteY4" fmla="*/ 308274 h 746591"/>
              <a:gd name="connsiteX5" fmla="*/ 207818 w 891568"/>
              <a:gd name="connsiteY5" fmla="*/ 225147 h 746591"/>
              <a:gd name="connsiteX6" fmla="*/ 235527 w 891568"/>
              <a:gd name="connsiteY6" fmla="*/ 183583 h 746591"/>
              <a:gd name="connsiteX7" fmla="*/ 277090 w 891568"/>
              <a:gd name="connsiteY7" fmla="*/ 169729 h 746591"/>
              <a:gd name="connsiteX8" fmla="*/ 304800 w 891568"/>
              <a:gd name="connsiteY8" fmla="*/ 142020 h 746591"/>
              <a:gd name="connsiteX9" fmla="*/ 374072 w 891568"/>
              <a:gd name="connsiteY9" fmla="*/ 128165 h 746591"/>
              <a:gd name="connsiteX10" fmla="*/ 429490 w 891568"/>
              <a:gd name="connsiteY10" fmla="*/ 114310 h 746591"/>
              <a:gd name="connsiteX11" fmla="*/ 845127 w 891568"/>
              <a:gd name="connsiteY11" fmla="*/ 239001 h 746591"/>
              <a:gd name="connsiteX12" fmla="*/ 858981 w 891568"/>
              <a:gd name="connsiteY12" fmla="*/ 349838 h 746591"/>
              <a:gd name="connsiteX13" fmla="*/ 886690 w 891568"/>
              <a:gd name="connsiteY13" fmla="*/ 391401 h 746591"/>
              <a:gd name="connsiteX14" fmla="*/ 872836 w 891568"/>
              <a:gd name="connsiteY14" fmla="*/ 654638 h 746591"/>
              <a:gd name="connsiteX15" fmla="*/ 858981 w 891568"/>
              <a:gd name="connsiteY15" fmla="*/ 723910 h 746591"/>
              <a:gd name="connsiteX16" fmla="*/ 0 w 891568"/>
              <a:gd name="connsiteY16" fmla="*/ 668492 h 746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891568" h="746591">
                <a:moveTo>
                  <a:pt x="0" y="668492"/>
                </a:moveTo>
                <a:cubicBezTo>
                  <a:pt x="9236" y="622310"/>
                  <a:pt x="17492" y="575922"/>
                  <a:pt x="27709" y="529947"/>
                </a:cubicBezTo>
                <a:cubicBezTo>
                  <a:pt x="35970" y="492771"/>
                  <a:pt x="28489" y="446039"/>
                  <a:pt x="55418" y="419110"/>
                </a:cubicBezTo>
                <a:cubicBezTo>
                  <a:pt x="73891" y="400637"/>
                  <a:pt x="95161" y="384591"/>
                  <a:pt x="110836" y="363692"/>
                </a:cubicBezTo>
                <a:cubicBezTo>
                  <a:pt x="123228" y="347170"/>
                  <a:pt x="128298" y="326206"/>
                  <a:pt x="138545" y="308274"/>
                </a:cubicBezTo>
                <a:cubicBezTo>
                  <a:pt x="176072" y="242601"/>
                  <a:pt x="155715" y="287670"/>
                  <a:pt x="207818" y="225147"/>
                </a:cubicBezTo>
                <a:cubicBezTo>
                  <a:pt x="218478" y="212355"/>
                  <a:pt x="222525" y="193985"/>
                  <a:pt x="235527" y="183583"/>
                </a:cubicBezTo>
                <a:cubicBezTo>
                  <a:pt x="246931" y="174460"/>
                  <a:pt x="263236" y="174347"/>
                  <a:pt x="277090" y="169729"/>
                </a:cubicBezTo>
                <a:cubicBezTo>
                  <a:pt x="286327" y="160493"/>
                  <a:pt x="292794" y="147166"/>
                  <a:pt x="304800" y="142020"/>
                </a:cubicBezTo>
                <a:cubicBezTo>
                  <a:pt x="326444" y="132744"/>
                  <a:pt x="351085" y="133273"/>
                  <a:pt x="374072" y="128165"/>
                </a:cubicBezTo>
                <a:cubicBezTo>
                  <a:pt x="392660" y="124034"/>
                  <a:pt x="411017" y="118928"/>
                  <a:pt x="429490" y="114310"/>
                </a:cubicBezTo>
                <a:cubicBezTo>
                  <a:pt x="891568" y="144122"/>
                  <a:pt x="879269" y="0"/>
                  <a:pt x="845127" y="239001"/>
                </a:cubicBezTo>
                <a:cubicBezTo>
                  <a:pt x="849745" y="275947"/>
                  <a:pt x="849184" y="313917"/>
                  <a:pt x="858981" y="349838"/>
                </a:cubicBezTo>
                <a:cubicBezTo>
                  <a:pt x="863362" y="365902"/>
                  <a:pt x="885934" y="374767"/>
                  <a:pt x="886690" y="391401"/>
                </a:cubicBezTo>
                <a:cubicBezTo>
                  <a:pt x="890680" y="479177"/>
                  <a:pt x="884708" y="567577"/>
                  <a:pt x="872836" y="654638"/>
                </a:cubicBezTo>
                <a:cubicBezTo>
                  <a:pt x="860297" y="746591"/>
                  <a:pt x="824720" y="655386"/>
                  <a:pt x="858981" y="723910"/>
                </a:cubicBezTo>
                <a:lnTo>
                  <a:pt x="0" y="668492"/>
                </a:lnTo>
                <a:close/>
              </a:path>
            </a:pathLst>
          </a:cu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1" grpId="0" animBg="1"/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8625" y="285750"/>
            <a:ext cx="8358188" cy="550068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3" name="Picture 2" descr="http://farm2.static.flickr.com/1083/534844636_a76394d690_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8148" y="5929330"/>
            <a:ext cx="1015571" cy="7143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Freeform 5"/>
          <p:cNvSpPr/>
          <p:nvPr/>
        </p:nvSpPr>
        <p:spPr>
          <a:xfrm>
            <a:off x="428625" y="1143000"/>
            <a:ext cx="7686675" cy="1966913"/>
          </a:xfrm>
          <a:custGeom>
            <a:avLst/>
            <a:gdLst>
              <a:gd name="connsiteX0" fmla="*/ 13855 w 6816436"/>
              <a:gd name="connsiteY0" fmla="*/ 41564 h 1967346"/>
              <a:gd name="connsiteX1" fmla="*/ 803564 w 6816436"/>
              <a:gd name="connsiteY1" fmla="*/ 96982 h 1967346"/>
              <a:gd name="connsiteX2" fmla="*/ 1413164 w 6816436"/>
              <a:gd name="connsiteY2" fmla="*/ 0 h 1967346"/>
              <a:gd name="connsiteX3" fmla="*/ 2105891 w 6816436"/>
              <a:gd name="connsiteY3" fmla="*/ 41564 h 1967346"/>
              <a:gd name="connsiteX4" fmla="*/ 2715491 w 6816436"/>
              <a:gd name="connsiteY4" fmla="*/ 27709 h 1967346"/>
              <a:gd name="connsiteX5" fmla="*/ 3380509 w 6816436"/>
              <a:gd name="connsiteY5" fmla="*/ 124691 h 1967346"/>
              <a:gd name="connsiteX6" fmla="*/ 4225636 w 6816436"/>
              <a:gd name="connsiteY6" fmla="*/ 193964 h 1967346"/>
              <a:gd name="connsiteX7" fmla="*/ 4807527 w 6816436"/>
              <a:gd name="connsiteY7" fmla="*/ 180109 h 1967346"/>
              <a:gd name="connsiteX8" fmla="*/ 5223164 w 6816436"/>
              <a:gd name="connsiteY8" fmla="*/ 166255 h 1967346"/>
              <a:gd name="connsiteX9" fmla="*/ 5708073 w 6816436"/>
              <a:gd name="connsiteY9" fmla="*/ 69273 h 1967346"/>
              <a:gd name="connsiteX10" fmla="*/ 6054436 w 6816436"/>
              <a:gd name="connsiteY10" fmla="*/ 27709 h 1967346"/>
              <a:gd name="connsiteX11" fmla="*/ 6317673 w 6816436"/>
              <a:gd name="connsiteY11" fmla="*/ 720437 h 1967346"/>
              <a:gd name="connsiteX12" fmla="*/ 6414655 w 6816436"/>
              <a:gd name="connsiteY12" fmla="*/ 1066800 h 1967346"/>
              <a:gd name="connsiteX13" fmla="*/ 6525491 w 6816436"/>
              <a:gd name="connsiteY13" fmla="*/ 1316182 h 1967346"/>
              <a:gd name="connsiteX14" fmla="*/ 6719455 w 6816436"/>
              <a:gd name="connsiteY14" fmla="*/ 1579419 h 1967346"/>
              <a:gd name="connsiteX15" fmla="*/ 6816436 w 6816436"/>
              <a:gd name="connsiteY15" fmla="*/ 1870364 h 1967346"/>
              <a:gd name="connsiteX16" fmla="*/ 6026727 w 6816436"/>
              <a:gd name="connsiteY16" fmla="*/ 1911928 h 1967346"/>
              <a:gd name="connsiteX17" fmla="*/ 5818909 w 6816436"/>
              <a:gd name="connsiteY17" fmla="*/ 1898073 h 1967346"/>
              <a:gd name="connsiteX18" fmla="*/ 5486400 w 6816436"/>
              <a:gd name="connsiteY18" fmla="*/ 1911928 h 1967346"/>
              <a:gd name="connsiteX19" fmla="*/ 4918364 w 6816436"/>
              <a:gd name="connsiteY19" fmla="*/ 1898073 h 1967346"/>
              <a:gd name="connsiteX20" fmla="*/ 4433455 w 6816436"/>
              <a:gd name="connsiteY20" fmla="*/ 1870364 h 1967346"/>
              <a:gd name="connsiteX21" fmla="*/ 3962400 w 6816436"/>
              <a:gd name="connsiteY21" fmla="*/ 1953491 h 1967346"/>
              <a:gd name="connsiteX22" fmla="*/ 3394364 w 6816436"/>
              <a:gd name="connsiteY22" fmla="*/ 1967346 h 1967346"/>
              <a:gd name="connsiteX23" fmla="*/ 2784764 w 6816436"/>
              <a:gd name="connsiteY23" fmla="*/ 1884219 h 1967346"/>
              <a:gd name="connsiteX24" fmla="*/ 2341418 w 6816436"/>
              <a:gd name="connsiteY24" fmla="*/ 1898073 h 1967346"/>
              <a:gd name="connsiteX25" fmla="*/ 2078182 w 6816436"/>
              <a:gd name="connsiteY25" fmla="*/ 1898073 h 1967346"/>
              <a:gd name="connsiteX26" fmla="*/ 1870364 w 6816436"/>
              <a:gd name="connsiteY26" fmla="*/ 1898073 h 1967346"/>
              <a:gd name="connsiteX27" fmla="*/ 1593273 w 6816436"/>
              <a:gd name="connsiteY27" fmla="*/ 1925782 h 1967346"/>
              <a:gd name="connsiteX28" fmla="*/ 1371600 w 6816436"/>
              <a:gd name="connsiteY28" fmla="*/ 1911928 h 1967346"/>
              <a:gd name="connsiteX29" fmla="*/ 1149927 w 6816436"/>
              <a:gd name="connsiteY29" fmla="*/ 1856509 h 1967346"/>
              <a:gd name="connsiteX30" fmla="*/ 775855 w 6816436"/>
              <a:gd name="connsiteY30" fmla="*/ 1939637 h 1967346"/>
              <a:gd name="connsiteX31" fmla="*/ 471055 w 6816436"/>
              <a:gd name="connsiteY31" fmla="*/ 1870364 h 1967346"/>
              <a:gd name="connsiteX32" fmla="*/ 415636 w 6816436"/>
              <a:gd name="connsiteY32" fmla="*/ 1856509 h 1967346"/>
              <a:gd name="connsiteX33" fmla="*/ 138545 w 6816436"/>
              <a:gd name="connsiteY33" fmla="*/ 1814946 h 1967346"/>
              <a:gd name="connsiteX34" fmla="*/ 0 w 6816436"/>
              <a:gd name="connsiteY34" fmla="*/ 1814946 h 1967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6816436" h="1967346">
                <a:moveTo>
                  <a:pt x="13855" y="41564"/>
                </a:moveTo>
                <a:lnTo>
                  <a:pt x="803564" y="96982"/>
                </a:lnTo>
                <a:lnTo>
                  <a:pt x="1413164" y="0"/>
                </a:lnTo>
                <a:lnTo>
                  <a:pt x="2105891" y="41564"/>
                </a:lnTo>
                <a:cubicBezTo>
                  <a:pt x="2309089" y="36838"/>
                  <a:pt x="2512239" y="27709"/>
                  <a:pt x="2715491" y="27709"/>
                </a:cubicBezTo>
                <a:lnTo>
                  <a:pt x="3380509" y="124691"/>
                </a:lnTo>
                <a:lnTo>
                  <a:pt x="4225636" y="193964"/>
                </a:lnTo>
                <a:lnTo>
                  <a:pt x="4807527" y="180109"/>
                </a:lnTo>
                <a:lnTo>
                  <a:pt x="5223164" y="166255"/>
                </a:lnTo>
                <a:cubicBezTo>
                  <a:pt x="5712625" y="82348"/>
                  <a:pt x="5708073" y="247122"/>
                  <a:pt x="5708073" y="69273"/>
                </a:cubicBezTo>
                <a:lnTo>
                  <a:pt x="6054436" y="27709"/>
                </a:lnTo>
                <a:lnTo>
                  <a:pt x="6317673" y="720437"/>
                </a:lnTo>
                <a:lnTo>
                  <a:pt x="6414655" y="1066800"/>
                </a:lnTo>
                <a:lnTo>
                  <a:pt x="6525491" y="1316182"/>
                </a:lnTo>
                <a:lnTo>
                  <a:pt x="6719455" y="1579419"/>
                </a:lnTo>
                <a:lnTo>
                  <a:pt x="6816436" y="1870364"/>
                </a:lnTo>
                <a:lnTo>
                  <a:pt x="6026727" y="1911928"/>
                </a:lnTo>
                <a:lnTo>
                  <a:pt x="5818909" y="1898073"/>
                </a:lnTo>
                <a:lnTo>
                  <a:pt x="5486400" y="1911928"/>
                </a:lnTo>
                <a:cubicBezTo>
                  <a:pt x="5297058" y="1907194"/>
                  <a:pt x="5107766" y="1898073"/>
                  <a:pt x="4918364" y="1898073"/>
                </a:cubicBezTo>
                <a:lnTo>
                  <a:pt x="4433455" y="1870364"/>
                </a:lnTo>
                <a:lnTo>
                  <a:pt x="3962400" y="1953491"/>
                </a:lnTo>
                <a:cubicBezTo>
                  <a:pt x="3773058" y="1958225"/>
                  <a:pt x="3583766" y="1967346"/>
                  <a:pt x="3394364" y="1967346"/>
                </a:cubicBezTo>
                <a:lnTo>
                  <a:pt x="2784764" y="1884219"/>
                </a:lnTo>
                <a:cubicBezTo>
                  <a:pt x="2396856" y="1899138"/>
                  <a:pt x="2544707" y="1898073"/>
                  <a:pt x="2341418" y="1898073"/>
                </a:cubicBezTo>
                <a:lnTo>
                  <a:pt x="2078182" y="1898073"/>
                </a:lnTo>
                <a:cubicBezTo>
                  <a:pt x="1877704" y="1912393"/>
                  <a:pt x="1930051" y="1957764"/>
                  <a:pt x="1870364" y="1898073"/>
                </a:cubicBezTo>
                <a:lnTo>
                  <a:pt x="1593273" y="1925782"/>
                </a:lnTo>
                <a:cubicBezTo>
                  <a:pt x="1390096" y="1911270"/>
                  <a:pt x="1464128" y="1911928"/>
                  <a:pt x="1371600" y="1911928"/>
                </a:cubicBezTo>
                <a:cubicBezTo>
                  <a:pt x="1168755" y="1853972"/>
                  <a:pt x="1244878" y="1856509"/>
                  <a:pt x="1149927" y="1856509"/>
                </a:cubicBezTo>
                <a:lnTo>
                  <a:pt x="775855" y="1939637"/>
                </a:lnTo>
                <a:lnTo>
                  <a:pt x="471055" y="1870364"/>
                </a:lnTo>
                <a:cubicBezTo>
                  <a:pt x="452501" y="1866082"/>
                  <a:pt x="415636" y="1856509"/>
                  <a:pt x="415636" y="1856509"/>
                </a:cubicBezTo>
                <a:lnTo>
                  <a:pt x="138545" y="1814946"/>
                </a:lnTo>
                <a:lnTo>
                  <a:pt x="0" y="1814946"/>
                </a:lnTo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7" name="Freeform 6"/>
          <p:cNvSpPr/>
          <p:nvPr/>
        </p:nvSpPr>
        <p:spPr>
          <a:xfrm>
            <a:off x="776288" y="2300288"/>
            <a:ext cx="220662" cy="665162"/>
          </a:xfrm>
          <a:custGeom>
            <a:avLst/>
            <a:gdLst>
              <a:gd name="connsiteX0" fmla="*/ 0 w 221672"/>
              <a:gd name="connsiteY0" fmla="*/ 665018 h 665018"/>
              <a:gd name="connsiteX1" fmla="*/ 41563 w 221672"/>
              <a:gd name="connsiteY1" fmla="*/ 651163 h 665018"/>
              <a:gd name="connsiteX2" fmla="*/ 96981 w 221672"/>
              <a:gd name="connsiteY2" fmla="*/ 637309 h 665018"/>
              <a:gd name="connsiteX3" fmla="*/ 124690 w 221672"/>
              <a:gd name="connsiteY3" fmla="*/ 595745 h 665018"/>
              <a:gd name="connsiteX4" fmla="*/ 138545 w 221672"/>
              <a:gd name="connsiteY4" fmla="*/ 429490 h 665018"/>
              <a:gd name="connsiteX5" fmla="*/ 124690 w 221672"/>
              <a:gd name="connsiteY5" fmla="*/ 387927 h 665018"/>
              <a:gd name="connsiteX6" fmla="*/ 83127 w 221672"/>
              <a:gd name="connsiteY6" fmla="*/ 332509 h 665018"/>
              <a:gd name="connsiteX7" fmla="*/ 96981 w 221672"/>
              <a:gd name="connsiteY7" fmla="*/ 207818 h 665018"/>
              <a:gd name="connsiteX8" fmla="*/ 138545 w 221672"/>
              <a:gd name="connsiteY8" fmla="*/ 193963 h 665018"/>
              <a:gd name="connsiteX9" fmla="*/ 166254 w 221672"/>
              <a:gd name="connsiteY9" fmla="*/ 152400 h 665018"/>
              <a:gd name="connsiteX10" fmla="*/ 152400 w 221672"/>
              <a:gd name="connsiteY10" fmla="*/ 110836 h 665018"/>
              <a:gd name="connsiteX11" fmla="*/ 207818 w 221672"/>
              <a:gd name="connsiteY11" fmla="*/ 41563 h 665018"/>
              <a:gd name="connsiteX12" fmla="*/ 221672 w 221672"/>
              <a:gd name="connsiteY12" fmla="*/ 0 h 665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1672" h="665018">
                <a:moveTo>
                  <a:pt x="0" y="665018"/>
                </a:moveTo>
                <a:cubicBezTo>
                  <a:pt x="13854" y="660400"/>
                  <a:pt x="27521" y="655175"/>
                  <a:pt x="41563" y="651163"/>
                </a:cubicBezTo>
                <a:cubicBezTo>
                  <a:pt x="59872" y="645932"/>
                  <a:pt x="81138" y="647871"/>
                  <a:pt x="96981" y="637309"/>
                </a:cubicBezTo>
                <a:cubicBezTo>
                  <a:pt x="110836" y="628073"/>
                  <a:pt x="115454" y="609600"/>
                  <a:pt x="124690" y="595745"/>
                </a:cubicBezTo>
                <a:cubicBezTo>
                  <a:pt x="153939" y="478752"/>
                  <a:pt x="163176" y="515696"/>
                  <a:pt x="138545" y="429490"/>
                </a:cubicBezTo>
                <a:cubicBezTo>
                  <a:pt x="134533" y="415448"/>
                  <a:pt x="131936" y="400607"/>
                  <a:pt x="124690" y="387927"/>
                </a:cubicBezTo>
                <a:cubicBezTo>
                  <a:pt x="113234" y="367879"/>
                  <a:pt x="96981" y="350982"/>
                  <a:pt x="83127" y="332509"/>
                </a:cubicBezTo>
                <a:cubicBezTo>
                  <a:pt x="87745" y="290945"/>
                  <a:pt x="81450" y="246646"/>
                  <a:pt x="96981" y="207818"/>
                </a:cubicBezTo>
                <a:cubicBezTo>
                  <a:pt x="102405" y="194258"/>
                  <a:pt x="127141" y="203086"/>
                  <a:pt x="138545" y="193963"/>
                </a:cubicBezTo>
                <a:cubicBezTo>
                  <a:pt x="151547" y="183561"/>
                  <a:pt x="157018" y="166254"/>
                  <a:pt x="166254" y="152400"/>
                </a:cubicBezTo>
                <a:cubicBezTo>
                  <a:pt x="161636" y="138545"/>
                  <a:pt x="152400" y="125440"/>
                  <a:pt x="152400" y="110836"/>
                </a:cubicBezTo>
                <a:cubicBezTo>
                  <a:pt x="152400" y="66221"/>
                  <a:pt x="175902" y="62840"/>
                  <a:pt x="207818" y="41563"/>
                </a:cubicBezTo>
                <a:lnTo>
                  <a:pt x="221672" y="0"/>
                </a:ln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143125" y="642938"/>
            <a:ext cx="2714625" cy="646112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prstDash val="dash"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b="1">
                <a:latin typeface="Calibri" pitchFamily="34" charset="0"/>
              </a:rPr>
              <a:t>Caves </a:t>
            </a:r>
            <a:r>
              <a:rPr lang="en-GB">
                <a:latin typeface="Calibri" pitchFamily="34" charset="0"/>
              </a:rPr>
              <a:t>develop on either side of the </a:t>
            </a:r>
            <a:r>
              <a:rPr lang="en-GB" b="1">
                <a:latin typeface="Calibri" pitchFamily="34" charset="0"/>
              </a:rPr>
              <a:t>headland</a:t>
            </a:r>
            <a:r>
              <a:rPr lang="en-GB">
                <a:latin typeface="Calibri" pitchFamily="34" charset="0"/>
              </a:rPr>
              <a:t>.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428625" y="2786063"/>
            <a:ext cx="8358188" cy="158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2" idx="1"/>
            <a:endCxn id="2" idx="3"/>
          </p:cNvCxnSpPr>
          <p:nvPr/>
        </p:nvCxnSpPr>
        <p:spPr>
          <a:xfrm rot="10800000" flipH="1">
            <a:off x="428625" y="3035300"/>
            <a:ext cx="8358188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40" name="TextBox 17"/>
          <p:cNvSpPr txBox="1">
            <a:spLocks noChangeArrowheads="1"/>
          </p:cNvSpPr>
          <p:nvPr/>
        </p:nvSpPr>
        <p:spPr bwMode="auto">
          <a:xfrm>
            <a:off x="7929563" y="2286000"/>
            <a:ext cx="7143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b="1">
                <a:latin typeface="Calibri" pitchFamily="34" charset="0"/>
              </a:rPr>
              <a:t>HT</a:t>
            </a:r>
          </a:p>
        </p:txBody>
      </p:sp>
      <p:sp>
        <p:nvSpPr>
          <p:cNvPr id="18441" name="TextBox 18"/>
          <p:cNvSpPr txBox="1">
            <a:spLocks noChangeArrowheads="1"/>
          </p:cNvSpPr>
          <p:nvPr/>
        </p:nvSpPr>
        <p:spPr bwMode="auto">
          <a:xfrm>
            <a:off x="7929563" y="3214688"/>
            <a:ext cx="7143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b="1">
                <a:latin typeface="Calibri" pitchFamily="34" charset="0"/>
              </a:rPr>
              <a:t>LT</a:t>
            </a:r>
          </a:p>
        </p:txBody>
      </p:sp>
      <p:sp>
        <p:nvSpPr>
          <p:cNvPr id="20" name="Freeform 19"/>
          <p:cNvSpPr/>
          <p:nvPr/>
        </p:nvSpPr>
        <p:spPr>
          <a:xfrm>
            <a:off x="1285875" y="2786063"/>
            <a:ext cx="652463" cy="220662"/>
          </a:xfrm>
          <a:custGeom>
            <a:avLst/>
            <a:gdLst>
              <a:gd name="connsiteX0" fmla="*/ 69273 w 803564"/>
              <a:gd name="connsiteY0" fmla="*/ 124691 h 152400"/>
              <a:gd name="connsiteX1" fmla="*/ 471055 w 803564"/>
              <a:gd name="connsiteY1" fmla="*/ 0 h 152400"/>
              <a:gd name="connsiteX2" fmla="*/ 803564 w 803564"/>
              <a:gd name="connsiteY2" fmla="*/ 152400 h 152400"/>
              <a:gd name="connsiteX3" fmla="*/ 0 w 803564"/>
              <a:gd name="connsiteY3" fmla="*/ 152400 h 152400"/>
              <a:gd name="connsiteX4" fmla="*/ 138546 w 803564"/>
              <a:gd name="connsiteY4" fmla="*/ 124691 h 152400"/>
              <a:gd name="connsiteX5" fmla="*/ 235528 w 803564"/>
              <a:gd name="connsiteY5" fmla="*/ 55419 h 15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03564" h="152400">
                <a:moveTo>
                  <a:pt x="69273" y="124691"/>
                </a:moveTo>
                <a:lnTo>
                  <a:pt x="471055" y="0"/>
                </a:lnTo>
                <a:lnTo>
                  <a:pt x="803564" y="152400"/>
                </a:lnTo>
                <a:lnTo>
                  <a:pt x="0" y="152400"/>
                </a:lnTo>
                <a:lnTo>
                  <a:pt x="138546" y="124691"/>
                </a:lnTo>
                <a:lnTo>
                  <a:pt x="235528" y="55419"/>
                </a:lnTo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1571625" y="3643313"/>
            <a:ext cx="2714625" cy="923925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prstDash val="dash"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>
                <a:latin typeface="Calibri" pitchFamily="34" charset="0"/>
              </a:rPr>
              <a:t>These </a:t>
            </a:r>
            <a:r>
              <a:rPr lang="en-GB" b="1">
                <a:latin typeface="Calibri" pitchFamily="34" charset="0"/>
              </a:rPr>
              <a:t>caves</a:t>
            </a:r>
            <a:r>
              <a:rPr lang="en-GB">
                <a:latin typeface="Calibri" pitchFamily="34" charset="0"/>
              </a:rPr>
              <a:t> </a:t>
            </a:r>
            <a:r>
              <a:rPr lang="en-GB" b="1">
                <a:latin typeface="Calibri" pitchFamily="34" charset="0"/>
              </a:rPr>
              <a:t>erode</a:t>
            </a:r>
            <a:r>
              <a:rPr lang="en-GB">
                <a:latin typeface="Calibri" pitchFamily="34" charset="0"/>
              </a:rPr>
              <a:t> back through the </a:t>
            </a:r>
            <a:r>
              <a:rPr lang="en-GB" b="1">
                <a:latin typeface="Calibri" pitchFamily="34" charset="0"/>
              </a:rPr>
              <a:t>headland</a:t>
            </a:r>
            <a:r>
              <a:rPr lang="en-GB">
                <a:latin typeface="Calibri" pitchFamily="34" charset="0"/>
              </a:rPr>
              <a:t> and meet, forming an </a:t>
            </a:r>
            <a:r>
              <a:rPr lang="en-GB" b="1">
                <a:latin typeface="Calibri" pitchFamily="34" charset="0"/>
              </a:rPr>
              <a:t>arch</a:t>
            </a:r>
            <a:r>
              <a:rPr lang="en-GB">
                <a:latin typeface="Calibri" pitchFamily="34" charset="0"/>
              </a:rPr>
              <a:t>.</a:t>
            </a:r>
          </a:p>
        </p:txBody>
      </p:sp>
      <p:sp>
        <p:nvSpPr>
          <p:cNvPr id="15" name="Freeform 14"/>
          <p:cNvSpPr/>
          <p:nvPr/>
        </p:nvSpPr>
        <p:spPr>
          <a:xfrm>
            <a:off x="3062288" y="2309813"/>
            <a:ext cx="890587" cy="747712"/>
          </a:xfrm>
          <a:custGeom>
            <a:avLst/>
            <a:gdLst>
              <a:gd name="connsiteX0" fmla="*/ 0 w 891568"/>
              <a:gd name="connsiteY0" fmla="*/ 668492 h 746591"/>
              <a:gd name="connsiteX1" fmla="*/ 27709 w 891568"/>
              <a:gd name="connsiteY1" fmla="*/ 529947 h 746591"/>
              <a:gd name="connsiteX2" fmla="*/ 55418 w 891568"/>
              <a:gd name="connsiteY2" fmla="*/ 419110 h 746591"/>
              <a:gd name="connsiteX3" fmla="*/ 110836 w 891568"/>
              <a:gd name="connsiteY3" fmla="*/ 363692 h 746591"/>
              <a:gd name="connsiteX4" fmla="*/ 138545 w 891568"/>
              <a:gd name="connsiteY4" fmla="*/ 308274 h 746591"/>
              <a:gd name="connsiteX5" fmla="*/ 207818 w 891568"/>
              <a:gd name="connsiteY5" fmla="*/ 225147 h 746591"/>
              <a:gd name="connsiteX6" fmla="*/ 235527 w 891568"/>
              <a:gd name="connsiteY6" fmla="*/ 183583 h 746591"/>
              <a:gd name="connsiteX7" fmla="*/ 277090 w 891568"/>
              <a:gd name="connsiteY7" fmla="*/ 169729 h 746591"/>
              <a:gd name="connsiteX8" fmla="*/ 304800 w 891568"/>
              <a:gd name="connsiteY8" fmla="*/ 142020 h 746591"/>
              <a:gd name="connsiteX9" fmla="*/ 374072 w 891568"/>
              <a:gd name="connsiteY9" fmla="*/ 128165 h 746591"/>
              <a:gd name="connsiteX10" fmla="*/ 429490 w 891568"/>
              <a:gd name="connsiteY10" fmla="*/ 114310 h 746591"/>
              <a:gd name="connsiteX11" fmla="*/ 845127 w 891568"/>
              <a:gd name="connsiteY11" fmla="*/ 239001 h 746591"/>
              <a:gd name="connsiteX12" fmla="*/ 858981 w 891568"/>
              <a:gd name="connsiteY12" fmla="*/ 349838 h 746591"/>
              <a:gd name="connsiteX13" fmla="*/ 886690 w 891568"/>
              <a:gd name="connsiteY13" fmla="*/ 391401 h 746591"/>
              <a:gd name="connsiteX14" fmla="*/ 872836 w 891568"/>
              <a:gd name="connsiteY14" fmla="*/ 654638 h 746591"/>
              <a:gd name="connsiteX15" fmla="*/ 858981 w 891568"/>
              <a:gd name="connsiteY15" fmla="*/ 723910 h 746591"/>
              <a:gd name="connsiteX16" fmla="*/ 0 w 891568"/>
              <a:gd name="connsiteY16" fmla="*/ 668492 h 746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891568" h="746591">
                <a:moveTo>
                  <a:pt x="0" y="668492"/>
                </a:moveTo>
                <a:cubicBezTo>
                  <a:pt x="9236" y="622310"/>
                  <a:pt x="17492" y="575922"/>
                  <a:pt x="27709" y="529947"/>
                </a:cubicBezTo>
                <a:cubicBezTo>
                  <a:pt x="35970" y="492771"/>
                  <a:pt x="28489" y="446039"/>
                  <a:pt x="55418" y="419110"/>
                </a:cubicBezTo>
                <a:cubicBezTo>
                  <a:pt x="73891" y="400637"/>
                  <a:pt x="95161" y="384591"/>
                  <a:pt x="110836" y="363692"/>
                </a:cubicBezTo>
                <a:cubicBezTo>
                  <a:pt x="123228" y="347170"/>
                  <a:pt x="128298" y="326206"/>
                  <a:pt x="138545" y="308274"/>
                </a:cubicBezTo>
                <a:cubicBezTo>
                  <a:pt x="176072" y="242601"/>
                  <a:pt x="155715" y="287670"/>
                  <a:pt x="207818" y="225147"/>
                </a:cubicBezTo>
                <a:cubicBezTo>
                  <a:pt x="218478" y="212355"/>
                  <a:pt x="222525" y="193985"/>
                  <a:pt x="235527" y="183583"/>
                </a:cubicBezTo>
                <a:cubicBezTo>
                  <a:pt x="246931" y="174460"/>
                  <a:pt x="263236" y="174347"/>
                  <a:pt x="277090" y="169729"/>
                </a:cubicBezTo>
                <a:cubicBezTo>
                  <a:pt x="286327" y="160493"/>
                  <a:pt x="292794" y="147166"/>
                  <a:pt x="304800" y="142020"/>
                </a:cubicBezTo>
                <a:cubicBezTo>
                  <a:pt x="326444" y="132744"/>
                  <a:pt x="351085" y="133273"/>
                  <a:pt x="374072" y="128165"/>
                </a:cubicBezTo>
                <a:cubicBezTo>
                  <a:pt x="392660" y="124034"/>
                  <a:pt x="411017" y="118928"/>
                  <a:pt x="429490" y="114310"/>
                </a:cubicBezTo>
                <a:cubicBezTo>
                  <a:pt x="891568" y="144122"/>
                  <a:pt x="879269" y="0"/>
                  <a:pt x="845127" y="239001"/>
                </a:cubicBezTo>
                <a:cubicBezTo>
                  <a:pt x="849745" y="275947"/>
                  <a:pt x="849184" y="313917"/>
                  <a:pt x="858981" y="349838"/>
                </a:cubicBezTo>
                <a:cubicBezTo>
                  <a:pt x="863362" y="365902"/>
                  <a:pt x="885934" y="374767"/>
                  <a:pt x="886690" y="391401"/>
                </a:cubicBezTo>
                <a:cubicBezTo>
                  <a:pt x="890680" y="479177"/>
                  <a:pt x="884708" y="567577"/>
                  <a:pt x="872836" y="654638"/>
                </a:cubicBezTo>
                <a:cubicBezTo>
                  <a:pt x="860297" y="746591"/>
                  <a:pt x="824720" y="655386"/>
                  <a:pt x="858981" y="723910"/>
                </a:cubicBezTo>
                <a:lnTo>
                  <a:pt x="0" y="668492"/>
                </a:lnTo>
                <a:close/>
              </a:path>
            </a:pathLst>
          </a:cu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6" name="Freeform 15"/>
          <p:cNvSpPr/>
          <p:nvPr/>
        </p:nvSpPr>
        <p:spPr>
          <a:xfrm rot="21283775">
            <a:off x="4778375" y="1676400"/>
            <a:ext cx="785813" cy="1428750"/>
          </a:xfrm>
          <a:custGeom>
            <a:avLst/>
            <a:gdLst>
              <a:gd name="connsiteX0" fmla="*/ 0 w 793454"/>
              <a:gd name="connsiteY0" fmla="*/ 1486966 h 1570093"/>
              <a:gd name="connsiteX1" fmla="*/ 13855 w 793454"/>
              <a:gd name="connsiteY1" fmla="*/ 724966 h 1570093"/>
              <a:gd name="connsiteX2" fmla="*/ 55418 w 793454"/>
              <a:gd name="connsiteY2" fmla="*/ 350893 h 1570093"/>
              <a:gd name="connsiteX3" fmla="*/ 69273 w 793454"/>
              <a:gd name="connsiteY3" fmla="*/ 295475 h 1570093"/>
              <a:gd name="connsiteX4" fmla="*/ 138546 w 793454"/>
              <a:gd name="connsiteY4" fmla="*/ 184639 h 1570093"/>
              <a:gd name="connsiteX5" fmla="*/ 221673 w 793454"/>
              <a:gd name="connsiteY5" fmla="*/ 46093 h 1570093"/>
              <a:gd name="connsiteX6" fmla="*/ 235528 w 793454"/>
              <a:gd name="connsiteY6" fmla="*/ 4529 h 1570093"/>
              <a:gd name="connsiteX7" fmla="*/ 374073 w 793454"/>
              <a:gd name="connsiteY7" fmla="*/ 32239 h 1570093"/>
              <a:gd name="connsiteX8" fmla="*/ 415637 w 793454"/>
              <a:gd name="connsiteY8" fmla="*/ 59948 h 1570093"/>
              <a:gd name="connsiteX9" fmla="*/ 429491 w 793454"/>
              <a:gd name="connsiteY9" fmla="*/ 115366 h 1570093"/>
              <a:gd name="connsiteX10" fmla="*/ 443346 w 793454"/>
              <a:gd name="connsiteY10" fmla="*/ 156929 h 1570093"/>
              <a:gd name="connsiteX11" fmla="*/ 471055 w 793454"/>
              <a:gd name="connsiteY11" fmla="*/ 184639 h 1570093"/>
              <a:gd name="connsiteX12" fmla="*/ 554182 w 793454"/>
              <a:gd name="connsiteY12" fmla="*/ 240057 h 1570093"/>
              <a:gd name="connsiteX13" fmla="*/ 609600 w 793454"/>
              <a:gd name="connsiteY13" fmla="*/ 281620 h 1570093"/>
              <a:gd name="connsiteX14" fmla="*/ 651164 w 793454"/>
              <a:gd name="connsiteY14" fmla="*/ 295475 h 1570093"/>
              <a:gd name="connsiteX15" fmla="*/ 678873 w 793454"/>
              <a:gd name="connsiteY15" fmla="*/ 378602 h 1570093"/>
              <a:gd name="connsiteX16" fmla="*/ 651164 w 793454"/>
              <a:gd name="connsiteY16" fmla="*/ 572566 h 1570093"/>
              <a:gd name="connsiteX17" fmla="*/ 623455 w 793454"/>
              <a:gd name="connsiteY17" fmla="*/ 614129 h 1570093"/>
              <a:gd name="connsiteX18" fmla="*/ 637309 w 793454"/>
              <a:gd name="connsiteY18" fmla="*/ 974348 h 1570093"/>
              <a:gd name="connsiteX19" fmla="*/ 692728 w 793454"/>
              <a:gd name="connsiteY19" fmla="*/ 1085184 h 1570093"/>
              <a:gd name="connsiteX20" fmla="*/ 720437 w 793454"/>
              <a:gd name="connsiteY20" fmla="*/ 1154457 h 1570093"/>
              <a:gd name="connsiteX21" fmla="*/ 748146 w 793454"/>
              <a:gd name="connsiteY21" fmla="*/ 1293002 h 1570093"/>
              <a:gd name="connsiteX22" fmla="*/ 789709 w 793454"/>
              <a:gd name="connsiteY22" fmla="*/ 1389984 h 1570093"/>
              <a:gd name="connsiteX23" fmla="*/ 789709 w 793454"/>
              <a:gd name="connsiteY23" fmla="*/ 1570093 h 1570093"/>
              <a:gd name="connsiteX24" fmla="*/ 0 w 793454"/>
              <a:gd name="connsiteY24" fmla="*/ 1486966 h 1570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793454" h="1570093">
                <a:moveTo>
                  <a:pt x="0" y="1486966"/>
                </a:moveTo>
                <a:cubicBezTo>
                  <a:pt x="4618" y="1232966"/>
                  <a:pt x="3965" y="978815"/>
                  <a:pt x="13855" y="724966"/>
                </a:cubicBezTo>
                <a:cubicBezTo>
                  <a:pt x="19552" y="578739"/>
                  <a:pt x="27130" y="478189"/>
                  <a:pt x="55418" y="350893"/>
                </a:cubicBezTo>
                <a:cubicBezTo>
                  <a:pt x="59549" y="332305"/>
                  <a:pt x="61540" y="312875"/>
                  <a:pt x="69273" y="295475"/>
                </a:cubicBezTo>
                <a:cubicBezTo>
                  <a:pt x="100405" y="225428"/>
                  <a:pt x="107647" y="240258"/>
                  <a:pt x="138546" y="184639"/>
                </a:cubicBezTo>
                <a:cubicBezTo>
                  <a:pt x="212675" y="51205"/>
                  <a:pt x="144945" y="148396"/>
                  <a:pt x="221673" y="46093"/>
                </a:cubicBezTo>
                <a:cubicBezTo>
                  <a:pt x="226291" y="32238"/>
                  <a:pt x="221486" y="8541"/>
                  <a:pt x="235528" y="4529"/>
                </a:cubicBezTo>
                <a:cubicBezTo>
                  <a:pt x="251381" y="0"/>
                  <a:pt x="349735" y="26154"/>
                  <a:pt x="374073" y="32239"/>
                </a:cubicBezTo>
                <a:cubicBezTo>
                  <a:pt x="387928" y="41475"/>
                  <a:pt x="406401" y="46093"/>
                  <a:pt x="415637" y="59948"/>
                </a:cubicBezTo>
                <a:cubicBezTo>
                  <a:pt x="426199" y="75791"/>
                  <a:pt x="424260" y="97057"/>
                  <a:pt x="429491" y="115366"/>
                </a:cubicBezTo>
                <a:cubicBezTo>
                  <a:pt x="433503" y="129408"/>
                  <a:pt x="435832" y="144406"/>
                  <a:pt x="443346" y="156929"/>
                </a:cubicBezTo>
                <a:cubicBezTo>
                  <a:pt x="450067" y="168130"/>
                  <a:pt x="460605" y="176802"/>
                  <a:pt x="471055" y="184639"/>
                </a:cubicBezTo>
                <a:cubicBezTo>
                  <a:pt x="497697" y="204620"/>
                  <a:pt x="527540" y="220076"/>
                  <a:pt x="554182" y="240057"/>
                </a:cubicBezTo>
                <a:cubicBezTo>
                  <a:pt x="572655" y="253911"/>
                  <a:pt x="589552" y="270164"/>
                  <a:pt x="609600" y="281620"/>
                </a:cubicBezTo>
                <a:cubicBezTo>
                  <a:pt x="622280" y="288866"/>
                  <a:pt x="637309" y="290857"/>
                  <a:pt x="651164" y="295475"/>
                </a:cubicBezTo>
                <a:cubicBezTo>
                  <a:pt x="660400" y="323184"/>
                  <a:pt x="681779" y="349539"/>
                  <a:pt x="678873" y="378602"/>
                </a:cubicBezTo>
                <a:cubicBezTo>
                  <a:pt x="676430" y="403027"/>
                  <a:pt x="670815" y="526714"/>
                  <a:pt x="651164" y="572566"/>
                </a:cubicBezTo>
                <a:cubicBezTo>
                  <a:pt x="644605" y="587871"/>
                  <a:pt x="632691" y="600275"/>
                  <a:pt x="623455" y="614129"/>
                </a:cubicBezTo>
                <a:cubicBezTo>
                  <a:pt x="628073" y="734202"/>
                  <a:pt x="619826" y="855465"/>
                  <a:pt x="637309" y="974348"/>
                </a:cubicBezTo>
                <a:cubicBezTo>
                  <a:pt x="643319" y="1015215"/>
                  <a:pt x="675418" y="1047680"/>
                  <a:pt x="692728" y="1085184"/>
                </a:cubicBezTo>
                <a:cubicBezTo>
                  <a:pt x="703150" y="1107765"/>
                  <a:pt x="711201" y="1131366"/>
                  <a:pt x="720437" y="1154457"/>
                </a:cubicBezTo>
                <a:cubicBezTo>
                  <a:pt x="729673" y="1200639"/>
                  <a:pt x="727084" y="1250878"/>
                  <a:pt x="748146" y="1293002"/>
                </a:cubicBezTo>
                <a:cubicBezTo>
                  <a:pt x="755617" y="1307944"/>
                  <a:pt x="788253" y="1366684"/>
                  <a:pt x="789709" y="1389984"/>
                </a:cubicBezTo>
                <a:cubicBezTo>
                  <a:pt x="793454" y="1449903"/>
                  <a:pt x="789709" y="1510057"/>
                  <a:pt x="789709" y="1570093"/>
                </a:cubicBezTo>
                <a:lnTo>
                  <a:pt x="0" y="1486966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1" grpId="0" animBg="1"/>
      <p:bldP spid="1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8625" y="285750"/>
            <a:ext cx="8358188" cy="550068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3" name="Picture 2" descr="http://farm2.static.flickr.com/1083/534844636_a76394d690_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8148" y="5929330"/>
            <a:ext cx="1015571" cy="7143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Freeform 5"/>
          <p:cNvSpPr/>
          <p:nvPr/>
        </p:nvSpPr>
        <p:spPr>
          <a:xfrm>
            <a:off x="428625" y="1143000"/>
            <a:ext cx="7686675" cy="1966913"/>
          </a:xfrm>
          <a:custGeom>
            <a:avLst/>
            <a:gdLst>
              <a:gd name="connsiteX0" fmla="*/ 13855 w 6816436"/>
              <a:gd name="connsiteY0" fmla="*/ 41564 h 1967346"/>
              <a:gd name="connsiteX1" fmla="*/ 803564 w 6816436"/>
              <a:gd name="connsiteY1" fmla="*/ 96982 h 1967346"/>
              <a:gd name="connsiteX2" fmla="*/ 1413164 w 6816436"/>
              <a:gd name="connsiteY2" fmla="*/ 0 h 1967346"/>
              <a:gd name="connsiteX3" fmla="*/ 2105891 w 6816436"/>
              <a:gd name="connsiteY3" fmla="*/ 41564 h 1967346"/>
              <a:gd name="connsiteX4" fmla="*/ 2715491 w 6816436"/>
              <a:gd name="connsiteY4" fmla="*/ 27709 h 1967346"/>
              <a:gd name="connsiteX5" fmla="*/ 3380509 w 6816436"/>
              <a:gd name="connsiteY5" fmla="*/ 124691 h 1967346"/>
              <a:gd name="connsiteX6" fmla="*/ 4225636 w 6816436"/>
              <a:gd name="connsiteY6" fmla="*/ 193964 h 1967346"/>
              <a:gd name="connsiteX7" fmla="*/ 4807527 w 6816436"/>
              <a:gd name="connsiteY7" fmla="*/ 180109 h 1967346"/>
              <a:gd name="connsiteX8" fmla="*/ 5223164 w 6816436"/>
              <a:gd name="connsiteY8" fmla="*/ 166255 h 1967346"/>
              <a:gd name="connsiteX9" fmla="*/ 5708073 w 6816436"/>
              <a:gd name="connsiteY9" fmla="*/ 69273 h 1967346"/>
              <a:gd name="connsiteX10" fmla="*/ 6054436 w 6816436"/>
              <a:gd name="connsiteY10" fmla="*/ 27709 h 1967346"/>
              <a:gd name="connsiteX11" fmla="*/ 6317673 w 6816436"/>
              <a:gd name="connsiteY11" fmla="*/ 720437 h 1967346"/>
              <a:gd name="connsiteX12" fmla="*/ 6414655 w 6816436"/>
              <a:gd name="connsiteY12" fmla="*/ 1066800 h 1967346"/>
              <a:gd name="connsiteX13" fmla="*/ 6525491 w 6816436"/>
              <a:gd name="connsiteY13" fmla="*/ 1316182 h 1967346"/>
              <a:gd name="connsiteX14" fmla="*/ 6719455 w 6816436"/>
              <a:gd name="connsiteY14" fmla="*/ 1579419 h 1967346"/>
              <a:gd name="connsiteX15" fmla="*/ 6816436 w 6816436"/>
              <a:gd name="connsiteY15" fmla="*/ 1870364 h 1967346"/>
              <a:gd name="connsiteX16" fmla="*/ 6026727 w 6816436"/>
              <a:gd name="connsiteY16" fmla="*/ 1911928 h 1967346"/>
              <a:gd name="connsiteX17" fmla="*/ 5818909 w 6816436"/>
              <a:gd name="connsiteY17" fmla="*/ 1898073 h 1967346"/>
              <a:gd name="connsiteX18" fmla="*/ 5486400 w 6816436"/>
              <a:gd name="connsiteY18" fmla="*/ 1911928 h 1967346"/>
              <a:gd name="connsiteX19" fmla="*/ 4918364 w 6816436"/>
              <a:gd name="connsiteY19" fmla="*/ 1898073 h 1967346"/>
              <a:gd name="connsiteX20" fmla="*/ 4433455 w 6816436"/>
              <a:gd name="connsiteY20" fmla="*/ 1870364 h 1967346"/>
              <a:gd name="connsiteX21" fmla="*/ 3962400 w 6816436"/>
              <a:gd name="connsiteY21" fmla="*/ 1953491 h 1967346"/>
              <a:gd name="connsiteX22" fmla="*/ 3394364 w 6816436"/>
              <a:gd name="connsiteY22" fmla="*/ 1967346 h 1967346"/>
              <a:gd name="connsiteX23" fmla="*/ 2784764 w 6816436"/>
              <a:gd name="connsiteY23" fmla="*/ 1884219 h 1967346"/>
              <a:gd name="connsiteX24" fmla="*/ 2341418 w 6816436"/>
              <a:gd name="connsiteY24" fmla="*/ 1898073 h 1967346"/>
              <a:gd name="connsiteX25" fmla="*/ 2078182 w 6816436"/>
              <a:gd name="connsiteY25" fmla="*/ 1898073 h 1967346"/>
              <a:gd name="connsiteX26" fmla="*/ 1870364 w 6816436"/>
              <a:gd name="connsiteY26" fmla="*/ 1898073 h 1967346"/>
              <a:gd name="connsiteX27" fmla="*/ 1593273 w 6816436"/>
              <a:gd name="connsiteY27" fmla="*/ 1925782 h 1967346"/>
              <a:gd name="connsiteX28" fmla="*/ 1371600 w 6816436"/>
              <a:gd name="connsiteY28" fmla="*/ 1911928 h 1967346"/>
              <a:gd name="connsiteX29" fmla="*/ 1149927 w 6816436"/>
              <a:gd name="connsiteY29" fmla="*/ 1856509 h 1967346"/>
              <a:gd name="connsiteX30" fmla="*/ 775855 w 6816436"/>
              <a:gd name="connsiteY30" fmla="*/ 1939637 h 1967346"/>
              <a:gd name="connsiteX31" fmla="*/ 471055 w 6816436"/>
              <a:gd name="connsiteY31" fmla="*/ 1870364 h 1967346"/>
              <a:gd name="connsiteX32" fmla="*/ 415636 w 6816436"/>
              <a:gd name="connsiteY32" fmla="*/ 1856509 h 1967346"/>
              <a:gd name="connsiteX33" fmla="*/ 138545 w 6816436"/>
              <a:gd name="connsiteY33" fmla="*/ 1814946 h 1967346"/>
              <a:gd name="connsiteX34" fmla="*/ 0 w 6816436"/>
              <a:gd name="connsiteY34" fmla="*/ 1814946 h 1967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6816436" h="1967346">
                <a:moveTo>
                  <a:pt x="13855" y="41564"/>
                </a:moveTo>
                <a:lnTo>
                  <a:pt x="803564" y="96982"/>
                </a:lnTo>
                <a:lnTo>
                  <a:pt x="1413164" y="0"/>
                </a:lnTo>
                <a:lnTo>
                  <a:pt x="2105891" y="41564"/>
                </a:lnTo>
                <a:cubicBezTo>
                  <a:pt x="2309089" y="36838"/>
                  <a:pt x="2512239" y="27709"/>
                  <a:pt x="2715491" y="27709"/>
                </a:cubicBezTo>
                <a:lnTo>
                  <a:pt x="3380509" y="124691"/>
                </a:lnTo>
                <a:lnTo>
                  <a:pt x="4225636" y="193964"/>
                </a:lnTo>
                <a:lnTo>
                  <a:pt x="4807527" y="180109"/>
                </a:lnTo>
                <a:lnTo>
                  <a:pt x="5223164" y="166255"/>
                </a:lnTo>
                <a:cubicBezTo>
                  <a:pt x="5712625" y="82348"/>
                  <a:pt x="5708073" y="247122"/>
                  <a:pt x="5708073" y="69273"/>
                </a:cubicBezTo>
                <a:lnTo>
                  <a:pt x="6054436" y="27709"/>
                </a:lnTo>
                <a:lnTo>
                  <a:pt x="6317673" y="720437"/>
                </a:lnTo>
                <a:lnTo>
                  <a:pt x="6414655" y="1066800"/>
                </a:lnTo>
                <a:lnTo>
                  <a:pt x="6525491" y="1316182"/>
                </a:lnTo>
                <a:lnTo>
                  <a:pt x="6719455" y="1579419"/>
                </a:lnTo>
                <a:lnTo>
                  <a:pt x="6816436" y="1870364"/>
                </a:lnTo>
                <a:lnTo>
                  <a:pt x="6026727" y="1911928"/>
                </a:lnTo>
                <a:lnTo>
                  <a:pt x="5818909" y="1898073"/>
                </a:lnTo>
                <a:lnTo>
                  <a:pt x="5486400" y="1911928"/>
                </a:lnTo>
                <a:cubicBezTo>
                  <a:pt x="5297058" y="1907194"/>
                  <a:pt x="5107766" y="1898073"/>
                  <a:pt x="4918364" y="1898073"/>
                </a:cubicBezTo>
                <a:lnTo>
                  <a:pt x="4433455" y="1870364"/>
                </a:lnTo>
                <a:lnTo>
                  <a:pt x="3962400" y="1953491"/>
                </a:lnTo>
                <a:cubicBezTo>
                  <a:pt x="3773058" y="1958225"/>
                  <a:pt x="3583766" y="1967346"/>
                  <a:pt x="3394364" y="1967346"/>
                </a:cubicBezTo>
                <a:lnTo>
                  <a:pt x="2784764" y="1884219"/>
                </a:lnTo>
                <a:cubicBezTo>
                  <a:pt x="2396856" y="1899138"/>
                  <a:pt x="2544707" y="1898073"/>
                  <a:pt x="2341418" y="1898073"/>
                </a:cubicBezTo>
                <a:lnTo>
                  <a:pt x="2078182" y="1898073"/>
                </a:lnTo>
                <a:cubicBezTo>
                  <a:pt x="1877704" y="1912393"/>
                  <a:pt x="1930051" y="1957764"/>
                  <a:pt x="1870364" y="1898073"/>
                </a:cubicBezTo>
                <a:lnTo>
                  <a:pt x="1593273" y="1925782"/>
                </a:lnTo>
                <a:cubicBezTo>
                  <a:pt x="1390096" y="1911270"/>
                  <a:pt x="1464128" y="1911928"/>
                  <a:pt x="1371600" y="1911928"/>
                </a:cubicBezTo>
                <a:cubicBezTo>
                  <a:pt x="1168755" y="1853972"/>
                  <a:pt x="1244878" y="1856509"/>
                  <a:pt x="1149927" y="1856509"/>
                </a:cubicBezTo>
                <a:lnTo>
                  <a:pt x="775855" y="1939637"/>
                </a:lnTo>
                <a:lnTo>
                  <a:pt x="471055" y="1870364"/>
                </a:lnTo>
                <a:cubicBezTo>
                  <a:pt x="452501" y="1866082"/>
                  <a:pt x="415636" y="1856509"/>
                  <a:pt x="415636" y="1856509"/>
                </a:cubicBezTo>
                <a:lnTo>
                  <a:pt x="138545" y="1814946"/>
                </a:lnTo>
                <a:lnTo>
                  <a:pt x="0" y="1814946"/>
                </a:lnTo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7" name="Freeform 6"/>
          <p:cNvSpPr/>
          <p:nvPr/>
        </p:nvSpPr>
        <p:spPr>
          <a:xfrm>
            <a:off x="776288" y="2300288"/>
            <a:ext cx="220662" cy="665162"/>
          </a:xfrm>
          <a:custGeom>
            <a:avLst/>
            <a:gdLst>
              <a:gd name="connsiteX0" fmla="*/ 0 w 221672"/>
              <a:gd name="connsiteY0" fmla="*/ 665018 h 665018"/>
              <a:gd name="connsiteX1" fmla="*/ 41563 w 221672"/>
              <a:gd name="connsiteY1" fmla="*/ 651163 h 665018"/>
              <a:gd name="connsiteX2" fmla="*/ 96981 w 221672"/>
              <a:gd name="connsiteY2" fmla="*/ 637309 h 665018"/>
              <a:gd name="connsiteX3" fmla="*/ 124690 w 221672"/>
              <a:gd name="connsiteY3" fmla="*/ 595745 h 665018"/>
              <a:gd name="connsiteX4" fmla="*/ 138545 w 221672"/>
              <a:gd name="connsiteY4" fmla="*/ 429490 h 665018"/>
              <a:gd name="connsiteX5" fmla="*/ 124690 w 221672"/>
              <a:gd name="connsiteY5" fmla="*/ 387927 h 665018"/>
              <a:gd name="connsiteX6" fmla="*/ 83127 w 221672"/>
              <a:gd name="connsiteY6" fmla="*/ 332509 h 665018"/>
              <a:gd name="connsiteX7" fmla="*/ 96981 w 221672"/>
              <a:gd name="connsiteY7" fmla="*/ 207818 h 665018"/>
              <a:gd name="connsiteX8" fmla="*/ 138545 w 221672"/>
              <a:gd name="connsiteY8" fmla="*/ 193963 h 665018"/>
              <a:gd name="connsiteX9" fmla="*/ 166254 w 221672"/>
              <a:gd name="connsiteY9" fmla="*/ 152400 h 665018"/>
              <a:gd name="connsiteX10" fmla="*/ 152400 w 221672"/>
              <a:gd name="connsiteY10" fmla="*/ 110836 h 665018"/>
              <a:gd name="connsiteX11" fmla="*/ 207818 w 221672"/>
              <a:gd name="connsiteY11" fmla="*/ 41563 h 665018"/>
              <a:gd name="connsiteX12" fmla="*/ 221672 w 221672"/>
              <a:gd name="connsiteY12" fmla="*/ 0 h 665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1672" h="665018">
                <a:moveTo>
                  <a:pt x="0" y="665018"/>
                </a:moveTo>
                <a:cubicBezTo>
                  <a:pt x="13854" y="660400"/>
                  <a:pt x="27521" y="655175"/>
                  <a:pt x="41563" y="651163"/>
                </a:cubicBezTo>
                <a:cubicBezTo>
                  <a:pt x="59872" y="645932"/>
                  <a:pt x="81138" y="647871"/>
                  <a:pt x="96981" y="637309"/>
                </a:cubicBezTo>
                <a:cubicBezTo>
                  <a:pt x="110836" y="628073"/>
                  <a:pt x="115454" y="609600"/>
                  <a:pt x="124690" y="595745"/>
                </a:cubicBezTo>
                <a:cubicBezTo>
                  <a:pt x="153939" y="478752"/>
                  <a:pt x="163176" y="515696"/>
                  <a:pt x="138545" y="429490"/>
                </a:cubicBezTo>
                <a:cubicBezTo>
                  <a:pt x="134533" y="415448"/>
                  <a:pt x="131936" y="400607"/>
                  <a:pt x="124690" y="387927"/>
                </a:cubicBezTo>
                <a:cubicBezTo>
                  <a:pt x="113234" y="367879"/>
                  <a:pt x="96981" y="350982"/>
                  <a:pt x="83127" y="332509"/>
                </a:cubicBezTo>
                <a:cubicBezTo>
                  <a:pt x="87745" y="290945"/>
                  <a:pt x="81450" y="246646"/>
                  <a:pt x="96981" y="207818"/>
                </a:cubicBezTo>
                <a:cubicBezTo>
                  <a:pt x="102405" y="194258"/>
                  <a:pt x="127141" y="203086"/>
                  <a:pt x="138545" y="193963"/>
                </a:cubicBezTo>
                <a:cubicBezTo>
                  <a:pt x="151547" y="183561"/>
                  <a:pt x="157018" y="166254"/>
                  <a:pt x="166254" y="152400"/>
                </a:cubicBezTo>
                <a:cubicBezTo>
                  <a:pt x="161636" y="138545"/>
                  <a:pt x="152400" y="125440"/>
                  <a:pt x="152400" y="110836"/>
                </a:cubicBezTo>
                <a:cubicBezTo>
                  <a:pt x="152400" y="66221"/>
                  <a:pt x="175902" y="62840"/>
                  <a:pt x="207818" y="41563"/>
                </a:cubicBezTo>
                <a:lnTo>
                  <a:pt x="221672" y="0"/>
                </a:ln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143125" y="642938"/>
            <a:ext cx="2714625" cy="120015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prstDash val="dash"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>
                <a:latin typeface="Calibri" pitchFamily="34" charset="0"/>
              </a:rPr>
              <a:t>Continued </a:t>
            </a:r>
            <a:r>
              <a:rPr lang="en-GB" b="1">
                <a:latin typeface="Calibri" pitchFamily="34" charset="0"/>
              </a:rPr>
              <a:t>erosion</a:t>
            </a:r>
            <a:r>
              <a:rPr lang="en-GB">
                <a:latin typeface="Calibri" pitchFamily="34" charset="0"/>
              </a:rPr>
              <a:t> at the base of the </a:t>
            </a:r>
            <a:r>
              <a:rPr lang="en-GB" b="1">
                <a:latin typeface="Calibri" pitchFamily="34" charset="0"/>
              </a:rPr>
              <a:t>arch</a:t>
            </a:r>
            <a:r>
              <a:rPr lang="en-GB">
                <a:latin typeface="Calibri" pitchFamily="34" charset="0"/>
              </a:rPr>
              <a:t> will cause the roof to become unstable.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428625" y="2786063"/>
            <a:ext cx="8358188" cy="158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2" idx="1"/>
            <a:endCxn id="2" idx="3"/>
          </p:cNvCxnSpPr>
          <p:nvPr/>
        </p:nvCxnSpPr>
        <p:spPr>
          <a:xfrm rot="10800000" flipH="1">
            <a:off x="428625" y="3035300"/>
            <a:ext cx="8358188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64" name="TextBox 17"/>
          <p:cNvSpPr txBox="1">
            <a:spLocks noChangeArrowheads="1"/>
          </p:cNvSpPr>
          <p:nvPr/>
        </p:nvSpPr>
        <p:spPr bwMode="auto">
          <a:xfrm>
            <a:off x="7929563" y="2286000"/>
            <a:ext cx="7143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b="1">
                <a:latin typeface="Calibri" pitchFamily="34" charset="0"/>
              </a:rPr>
              <a:t>HT</a:t>
            </a:r>
          </a:p>
        </p:txBody>
      </p:sp>
      <p:sp>
        <p:nvSpPr>
          <p:cNvPr id="19465" name="TextBox 18"/>
          <p:cNvSpPr txBox="1">
            <a:spLocks noChangeArrowheads="1"/>
          </p:cNvSpPr>
          <p:nvPr/>
        </p:nvSpPr>
        <p:spPr bwMode="auto">
          <a:xfrm>
            <a:off x="7929563" y="3214688"/>
            <a:ext cx="7143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b="1">
                <a:latin typeface="Calibri" pitchFamily="34" charset="0"/>
              </a:rPr>
              <a:t>LT</a:t>
            </a:r>
          </a:p>
        </p:txBody>
      </p:sp>
      <p:sp>
        <p:nvSpPr>
          <p:cNvPr id="20" name="Freeform 19"/>
          <p:cNvSpPr/>
          <p:nvPr/>
        </p:nvSpPr>
        <p:spPr>
          <a:xfrm>
            <a:off x="1285875" y="2786063"/>
            <a:ext cx="652463" cy="220662"/>
          </a:xfrm>
          <a:custGeom>
            <a:avLst/>
            <a:gdLst>
              <a:gd name="connsiteX0" fmla="*/ 69273 w 803564"/>
              <a:gd name="connsiteY0" fmla="*/ 124691 h 152400"/>
              <a:gd name="connsiteX1" fmla="*/ 471055 w 803564"/>
              <a:gd name="connsiteY1" fmla="*/ 0 h 152400"/>
              <a:gd name="connsiteX2" fmla="*/ 803564 w 803564"/>
              <a:gd name="connsiteY2" fmla="*/ 152400 h 152400"/>
              <a:gd name="connsiteX3" fmla="*/ 0 w 803564"/>
              <a:gd name="connsiteY3" fmla="*/ 152400 h 152400"/>
              <a:gd name="connsiteX4" fmla="*/ 138546 w 803564"/>
              <a:gd name="connsiteY4" fmla="*/ 124691 h 152400"/>
              <a:gd name="connsiteX5" fmla="*/ 235528 w 803564"/>
              <a:gd name="connsiteY5" fmla="*/ 55419 h 15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03564" h="152400">
                <a:moveTo>
                  <a:pt x="69273" y="124691"/>
                </a:moveTo>
                <a:lnTo>
                  <a:pt x="471055" y="0"/>
                </a:lnTo>
                <a:lnTo>
                  <a:pt x="803564" y="152400"/>
                </a:lnTo>
                <a:lnTo>
                  <a:pt x="0" y="152400"/>
                </a:lnTo>
                <a:lnTo>
                  <a:pt x="138546" y="124691"/>
                </a:lnTo>
                <a:lnTo>
                  <a:pt x="235528" y="55419"/>
                </a:lnTo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5072063" y="3286125"/>
            <a:ext cx="2714625" cy="646113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prstDash val="dash"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>
                <a:latin typeface="Calibri" pitchFamily="34" charset="0"/>
              </a:rPr>
              <a:t>It may collapse leaving a </a:t>
            </a:r>
            <a:r>
              <a:rPr lang="en-GB" b="1">
                <a:latin typeface="Calibri" pitchFamily="34" charset="0"/>
              </a:rPr>
              <a:t>stack</a:t>
            </a:r>
            <a:r>
              <a:rPr lang="en-GB">
                <a:latin typeface="Calibri" pitchFamily="34" charset="0"/>
              </a:rPr>
              <a:t>.</a:t>
            </a:r>
          </a:p>
        </p:txBody>
      </p:sp>
      <p:sp>
        <p:nvSpPr>
          <p:cNvPr id="15" name="Freeform 14"/>
          <p:cNvSpPr/>
          <p:nvPr/>
        </p:nvSpPr>
        <p:spPr>
          <a:xfrm>
            <a:off x="3062288" y="2309813"/>
            <a:ext cx="890587" cy="747712"/>
          </a:xfrm>
          <a:custGeom>
            <a:avLst/>
            <a:gdLst>
              <a:gd name="connsiteX0" fmla="*/ 0 w 891568"/>
              <a:gd name="connsiteY0" fmla="*/ 668492 h 746591"/>
              <a:gd name="connsiteX1" fmla="*/ 27709 w 891568"/>
              <a:gd name="connsiteY1" fmla="*/ 529947 h 746591"/>
              <a:gd name="connsiteX2" fmla="*/ 55418 w 891568"/>
              <a:gd name="connsiteY2" fmla="*/ 419110 h 746591"/>
              <a:gd name="connsiteX3" fmla="*/ 110836 w 891568"/>
              <a:gd name="connsiteY3" fmla="*/ 363692 h 746591"/>
              <a:gd name="connsiteX4" fmla="*/ 138545 w 891568"/>
              <a:gd name="connsiteY4" fmla="*/ 308274 h 746591"/>
              <a:gd name="connsiteX5" fmla="*/ 207818 w 891568"/>
              <a:gd name="connsiteY5" fmla="*/ 225147 h 746591"/>
              <a:gd name="connsiteX6" fmla="*/ 235527 w 891568"/>
              <a:gd name="connsiteY6" fmla="*/ 183583 h 746591"/>
              <a:gd name="connsiteX7" fmla="*/ 277090 w 891568"/>
              <a:gd name="connsiteY7" fmla="*/ 169729 h 746591"/>
              <a:gd name="connsiteX8" fmla="*/ 304800 w 891568"/>
              <a:gd name="connsiteY8" fmla="*/ 142020 h 746591"/>
              <a:gd name="connsiteX9" fmla="*/ 374072 w 891568"/>
              <a:gd name="connsiteY9" fmla="*/ 128165 h 746591"/>
              <a:gd name="connsiteX10" fmla="*/ 429490 w 891568"/>
              <a:gd name="connsiteY10" fmla="*/ 114310 h 746591"/>
              <a:gd name="connsiteX11" fmla="*/ 845127 w 891568"/>
              <a:gd name="connsiteY11" fmla="*/ 239001 h 746591"/>
              <a:gd name="connsiteX12" fmla="*/ 858981 w 891568"/>
              <a:gd name="connsiteY12" fmla="*/ 349838 h 746591"/>
              <a:gd name="connsiteX13" fmla="*/ 886690 w 891568"/>
              <a:gd name="connsiteY13" fmla="*/ 391401 h 746591"/>
              <a:gd name="connsiteX14" fmla="*/ 872836 w 891568"/>
              <a:gd name="connsiteY14" fmla="*/ 654638 h 746591"/>
              <a:gd name="connsiteX15" fmla="*/ 858981 w 891568"/>
              <a:gd name="connsiteY15" fmla="*/ 723910 h 746591"/>
              <a:gd name="connsiteX16" fmla="*/ 0 w 891568"/>
              <a:gd name="connsiteY16" fmla="*/ 668492 h 746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891568" h="746591">
                <a:moveTo>
                  <a:pt x="0" y="668492"/>
                </a:moveTo>
                <a:cubicBezTo>
                  <a:pt x="9236" y="622310"/>
                  <a:pt x="17492" y="575922"/>
                  <a:pt x="27709" y="529947"/>
                </a:cubicBezTo>
                <a:cubicBezTo>
                  <a:pt x="35970" y="492771"/>
                  <a:pt x="28489" y="446039"/>
                  <a:pt x="55418" y="419110"/>
                </a:cubicBezTo>
                <a:cubicBezTo>
                  <a:pt x="73891" y="400637"/>
                  <a:pt x="95161" y="384591"/>
                  <a:pt x="110836" y="363692"/>
                </a:cubicBezTo>
                <a:cubicBezTo>
                  <a:pt x="123228" y="347170"/>
                  <a:pt x="128298" y="326206"/>
                  <a:pt x="138545" y="308274"/>
                </a:cubicBezTo>
                <a:cubicBezTo>
                  <a:pt x="176072" y="242601"/>
                  <a:pt x="155715" y="287670"/>
                  <a:pt x="207818" y="225147"/>
                </a:cubicBezTo>
                <a:cubicBezTo>
                  <a:pt x="218478" y="212355"/>
                  <a:pt x="222525" y="193985"/>
                  <a:pt x="235527" y="183583"/>
                </a:cubicBezTo>
                <a:cubicBezTo>
                  <a:pt x="246931" y="174460"/>
                  <a:pt x="263236" y="174347"/>
                  <a:pt x="277090" y="169729"/>
                </a:cubicBezTo>
                <a:cubicBezTo>
                  <a:pt x="286327" y="160493"/>
                  <a:pt x="292794" y="147166"/>
                  <a:pt x="304800" y="142020"/>
                </a:cubicBezTo>
                <a:cubicBezTo>
                  <a:pt x="326444" y="132744"/>
                  <a:pt x="351085" y="133273"/>
                  <a:pt x="374072" y="128165"/>
                </a:cubicBezTo>
                <a:cubicBezTo>
                  <a:pt x="392660" y="124034"/>
                  <a:pt x="411017" y="118928"/>
                  <a:pt x="429490" y="114310"/>
                </a:cubicBezTo>
                <a:cubicBezTo>
                  <a:pt x="891568" y="144122"/>
                  <a:pt x="879269" y="0"/>
                  <a:pt x="845127" y="239001"/>
                </a:cubicBezTo>
                <a:cubicBezTo>
                  <a:pt x="849745" y="275947"/>
                  <a:pt x="849184" y="313917"/>
                  <a:pt x="858981" y="349838"/>
                </a:cubicBezTo>
                <a:cubicBezTo>
                  <a:pt x="863362" y="365902"/>
                  <a:pt x="885934" y="374767"/>
                  <a:pt x="886690" y="391401"/>
                </a:cubicBezTo>
                <a:cubicBezTo>
                  <a:pt x="890680" y="479177"/>
                  <a:pt x="884708" y="567577"/>
                  <a:pt x="872836" y="654638"/>
                </a:cubicBezTo>
                <a:cubicBezTo>
                  <a:pt x="860297" y="746591"/>
                  <a:pt x="824720" y="655386"/>
                  <a:pt x="858981" y="723910"/>
                </a:cubicBezTo>
                <a:lnTo>
                  <a:pt x="0" y="668492"/>
                </a:lnTo>
                <a:close/>
              </a:path>
            </a:pathLst>
          </a:cu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6" name="Freeform 15"/>
          <p:cNvSpPr/>
          <p:nvPr/>
        </p:nvSpPr>
        <p:spPr>
          <a:xfrm rot="21283775">
            <a:off x="4778375" y="1676400"/>
            <a:ext cx="785813" cy="1428750"/>
          </a:xfrm>
          <a:custGeom>
            <a:avLst/>
            <a:gdLst>
              <a:gd name="connsiteX0" fmla="*/ 0 w 793454"/>
              <a:gd name="connsiteY0" fmla="*/ 1486966 h 1570093"/>
              <a:gd name="connsiteX1" fmla="*/ 13855 w 793454"/>
              <a:gd name="connsiteY1" fmla="*/ 724966 h 1570093"/>
              <a:gd name="connsiteX2" fmla="*/ 55418 w 793454"/>
              <a:gd name="connsiteY2" fmla="*/ 350893 h 1570093"/>
              <a:gd name="connsiteX3" fmla="*/ 69273 w 793454"/>
              <a:gd name="connsiteY3" fmla="*/ 295475 h 1570093"/>
              <a:gd name="connsiteX4" fmla="*/ 138546 w 793454"/>
              <a:gd name="connsiteY4" fmla="*/ 184639 h 1570093"/>
              <a:gd name="connsiteX5" fmla="*/ 221673 w 793454"/>
              <a:gd name="connsiteY5" fmla="*/ 46093 h 1570093"/>
              <a:gd name="connsiteX6" fmla="*/ 235528 w 793454"/>
              <a:gd name="connsiteY6" fmla="*/ 4529 h 1570093"/>
              <a:gd name="connsiteX7" fmla="*/ 374073 w 793454"/>
              <a:gd name="connsiteY7" fmla="*/ 32239 h 1570093"/>
              <a:gd name="connsiteX8" fmla="*/ 415637 w 793454"/>
              <a:gd name="connsiteY8" fmla="*/ 59948 h 1570093"/>
              <a:gd name="connsiteX9" fmla="*/ 429491 w 793454"/>
              <a:gd name="connsiteY9" fmla="*/ 115366 h 1570093"/>
              <a:gd name="connsiteX10" fmla="*/ 443346 w 793454"/>
              <a:gd name="connsiteY10" fmla="*/ 156929 h 1570093"/>
              <a:gd name="connsiteX11" fmla="*/ 471055 w 793454"/>
              <a:gd name="connsiteY11" fmla="*/ 184639 h 1570093"/>
              <a:gd name="connsiteX12" fmla="*/ 554182 w 793454"/>
              <a:gd name="connsiteY12" fmla="*/ 240057 h 1570093"/>
              <a:gd name="connsiteX13" fmla="*/ 609600 w 793454"/>
              <a:gd name="connsiteY13" fmla="*/ 281620 h 1570093"/>
              <a:gd name="connsiteX14" fmla="*/ 651164 w 793454"/>
              <a:gd name="connsiteY14" fmla="*/ 295475 h 1570093"/>
              <a:gd name="connsiteX15" fmla="*/ 678873 w 793454"/>
              <a:gd name="connsiteY15" fmla="*/ 378602 h 1570093"/>
              <a:gd name="connsiteX16" fmla="*/ 651164 w 793454"/>
              <a:gd name="connsiteY16" fmla="*/ 572566 h 1570093"/>
              <a:gd name="connsiteX17" fmla="*/ 623455 w 793454"/>
              <a:gd name="connsiteY17" fmla="*/ 614129 h 1570093"/>
              <a:gd name="connsiteX18" fmla="*/ 637309 w 793454"/>
              <a:gd name="connsiteY18" fmla="*/ 974348 h 1570093"/>
              <a:gd name="connsiteX19" fmla="*/ 692728 w 793454"/>
              <a:gd name="connsiteY19" fmla="*/ 1085184 h 1570093"/>
              <a:gd name="connsiteX20" fmla="*/ 720437 w 793454"/>
              <a:gd name="connsiteY20" fmla="*/ 1154457 h 1570093"/>
              <a:gd name="connsiteX21" fmla="*/ 748146 w 793454"/>
              <a:gd name="connsiteY21" fmla="*/ 1293002 h 1570093"/>
              <a:gd name="connsiteX22" fmla="*/ 789709 w 793454"/>
              <a:gd name="connsiteY22" fmla="*/ 1389984 h 1570093"/>
              <a:gd name="connsiteX23" fmla="*/ 789709 w 793454"/>
              <a:gd name="connsiteY23" fmla="*/ 1570093 h 1570093"/>
              <a:gd name="connsiteX24" fmla="*/ 0 w 793454"/>
              <a:gd name="connsiteY24" fmla="*/ 1486966 h 1570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793454" h="1570093">
                <a:moveTo>
                  <a:pt x="0" y="1486966"/>
                </a:moveTo>
                <a:cubicBezTo>
                  <a:pt x="4618" y="1232966"/>
                  <a:pt x="3965" y="978815"/>
                  <a:pt x="13855" y="724966"/>
                </a:cubicBezTo>
                <a:cubicBezTo>
                  <a:pt x="19552" y="578739"/>
                  <a:pt x="27130" y="478189"/>
                  <a:pt x="55418" y="350893"/>
                </a:cubicBezTo>
                <a:cubicBezTo>
                  <a:pt x="59549" y="332305"/>
                  <a:pt x="61540" y="312875"/>
                  <a:pt x="69273" y="295475"/>
                </a:cubicBezTo>
                <a:cubicBezTo>
                  <a:pt x="100405" y="225428"/>
                  <a:pt x="107647" y="240258"/>
                  <a:pt x="138546" y="184639"/>
                </a:cubicBezTo>
                <a:cubicBezTo>
                  <a:pt x="212675" y="51205"/>
                  <a:pt x="144945" y="148396"/>
                  <a:pt x="221673" y="46093"/>
                </a:cubicBezTo>
                <a:cubicBezTo>
                  <a:pt x="226291" y="32238"/>
                  <a:pt x="221486" y="8541"/>
                  <a:pt x="235528" y="4529"/>
                </a:cubicBezTo>
                <a:cubicBezTo>
                  <a:pt x="251381" y="0"/>
                  <a:pt x="349735" y="26154"/>
                  <a:pt x="374073" y="32239"/>
                </a:cubicBezTo>
                <a:cubicBezTo>
                  <a:pt x="387928" y="41475"/>
                  <a:pt x="406401" y="46093"/>
                  <a:pt x="415637" y="59948"/>
                </a:cubicBezTo>
                <a:cubicBezTo>
                  <a:pt x="426199" y="75791"/>
                  <a:pt x="424260" y="97057"/>
                  <a:pt x="429491" y="115366"/>
                </a:cubicBezTo>
                <a:cubicBezTo>
                  <a:pt x="433503" y="129408"/>
                  <a:pt x="435832" y="144406"/>
                  <a:pt x="443346" y="156929"/>
                </a:cubicBezTo>
                <a:cubicBezTo>
                  <a:pt x="450067" y="168130"/>
                  <a:pt x="460605" y="176802"/>
                  <a:pt x="471055" y="184639"/>
                </a:cubicBezTo>
                <a:cubicBezTo>
                  <a:pt x="497697" y="204620"/>
                  <a:pt x="527540" y="220076"/>
                  <a:pt x="554182" y="240057"/>
                </a:cubicBezTo>
                <a:cubicBezTo>
                  <a:pt x="572655" y="253911"/>
                  <a:pt x="589552" y="270164"/>
                  <a:pt x="609600" y="281620"/>
                </a:cubicBezTo>
                <a:cubicBezTo>
                  <a:pt x="622280" y="288866"/>
                  <a:pt x="637309" y="290857"/>
                  <a:pt x="651164" y="295475"/>
                </a:cubicBezTo>
                <a:cubicBezTo>
                  <a:pt x="660400" y="323184"/>
                  <a:pt x="681779" y="349539"/>
                  <a:pt x="678873" y="378602"/>
                </a:cubicBezTo>
                <a:cubicBezTo>
                  <a:pt x="676430" y="403027"/>
                  <a:pt x="670815" y="526714"/>
                  <a:pt x="651164" y="572566"/>
                </a:cubicBezTo>
                <a:cubicBezTo>
                  <a:pt x="644605" y="587871"/>
                  <a:pt x="632691" y="600275"/>
                  <a:pt x="623455" y="614129"/>
                </a:cubicBezTo>
                <a:cubicBezTo>
                  <a:pt x="628073" y="734202"/>
                  <a:pt x="619826" y="855465"/>
                  <a:pt x="637309" y="974348"/>
                </a:cubicBezTo>
                <a:cubicBezTo>
                  <a:pt x="643319" y="1015215"/>
                  <a:pt x="675418" y="1047680"/>
                  <a:pt x="692728" y="1085184"/>
                </a:cubicBezTo>
                <a:cubicBezTo>
                  <a:pt x="703150" y="1107765"/>
                  <a:pt x="711201" y="1131366"/>
                  <a:pt x="720437" y="1154457"/>
                </a:cubicBezTo>
                <a:cubicBezTo>
                  <a:pt x="729673" y="1200639"/>
                  <a:pt x="727084" y="1250878"/>
                  <a:pt x="748146" y="1293002"/>
                </a:cubicBezTo>
                <a:cubicBezTo>
                  <a:pt x="755617" y="1307944"/>
                  <a:pt x="788253" y="1366684"/>
                  <a:pt x="789709" y="1389984"/>
                </a:cubicBezTo>
                <a:cubicBezTo>
                  <a:pt x="793454" y="1449903"/>
                  <a:pt x="789709" y="1510057"/>
                  <a:pt x="789709" y="1570093"/>
                </a:cubicBezTo>
                <a:lnTo>
                  <a:pt x="0" y="1486966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7" name="Freeform 16"/>
          <p:cNvSpPr/>
          <p:nvPr/>
        </p:nvSpPr>
        <p:spPr>
          <a:xfrm>
            <a:off x="6126163" y="1214438"/>
            <a:ext cx="1089025" cy="2071687"/>
          </a:xfrm>
          <a:custGeom>
            <a:avLst/>
            <a:gdLst>
              <a:gd name="connsiteX0" fmla="*/ 25400 w 1037549"/>
              <a:gd name="connsiteY0" fmla="*/ 1715986 h 1942639"/>
              <a:gd name="connsiteX1" fmla="*/ 122382 w 1037549"/>
              <a:gd name="connsiteY1" fmla="*/ 1452749 h 1942639"/>
              <a:gd name="connsiteX2" fmla="*/ 150091 w 1037549"/>
              <a:gd name="connsiteY2" fmla="*/ 1383477 h 1942639"/>
              <a:gd name="connsiteX3" fmla="*/ 163946 w 1037549"/>
              <a:gd name="connsiteY3" fmla="*/ 1328059 h 1942639"/>
              <a:gd name="connsiteX4" fmla="*/ 219364 w 1037549"/>
              <a:gd name="connsiteY4" fmla="*/ 1023259 h 1942639"/>
              <a:gd name="connsiteX5" fmla="*/ 233218 w 1037549"/>
              <a:gd name="connsiteY5" fmla="*/ 898568 h 1942639"/>
              <a:gd name="connsiteX6" fmla="*/ 233218 w 1037549"/>
              <a:gd name="connsiteY6" fmla="*/ 552204 h 1942639"/>
              <a:gd name="connsiteX7" fmla="*/ 344055 w 1037549"/>
              <a:gd name="connsiteY7" fmla="*/ 413659 h 1942639"/>
              <a:gd name="connsiteX8" fmla="*/ 316346 w 1037549"/>
              <a:gd name="connsiteY8" fmla="*/ 385949 h 1942639"/>
              <a:gd name="connsiteX9" fmla="*/ 302491 w 1037549"/>
              <a:gd name="connsiteY9" fmla="*/ 330531 h 1942639"/>
              <a:gd name="connsiteX10" fmla="*/ 288637 w 1037549"/>
              <a:gd name="connsiteY10" fmla="*/ 288968 h 1942639"/>
              <a:gd name="connsiteX11" fmla="*/ 371764 w 1037549"/>
              <a:gd name="connsiteY11" fmla="*/ 205840 h 1942639"/>
              <a:gd name="connsiteX12" fmla="*/ 454891 w 1037549"/>
              <a:gd name="connsiteY12" fmla="*/ 191986 h 1942639"/>
              <a:gd name="connsiteX13" fmla="*/ 538018 w 1037549"/>
              <a:gd name="connsiteY13" fmla="*/ 136568 h 1942639"/>
              <a:gd name="connsiteX14" fmla="*/ 579582 w 1037549"/>
              <a:gd name="connsiteY14" fmla="*/ 95004 h 1942639"/>
              <a:gd name="connsiteX15" fmla="*/ 607291 w 1037549"/>
              <a:gd name="connsiteY15" fmla="*/ 53440 h 1942639"/>
              <a:gd name="connsiteX16" fmla="*/ 648855 w 1037549"/>
              <a:gd name="connsiteY16" fmla="*/ 39586 h 1942639"/>
              <a:gd name="connsiteX17" fmla="*/ 690418 w 1037549"/>
              <a:gd name="connsiteY17" fmla="*/ 11877 h 1942639"/>
              <a:gd name="connsiteX18" fmla="*/ 745837 w 1037549"/>
              <a:gd name="connsiteY18" fmla="*/ 108859 h 1942639"/>
              <a:gd name="connsiteX19" fmla="*/ 801255 w 1037549"/>
              <a:gd name="connsiteY19" fmla="*/ 122713 h 1942639"/>
              <a:gd name="connsiteX20" fmla="*/ 828964 w 1037549"/>
              <a:gd name="connsiteY20" fmla="*/ 344386 h 1942639"/>
              <a:gd name="connsiteX21" fmla="*/ 856673 w 1037549"/>
              <a:gd name="connsiteY21" fmla="*/ 385949 h 1942639"/>
              <a:gd name="connsiteX22" fmla="*/ 884382 w 1037549"/>
              <a:gd name="connsiteY22" fmla="*/ 496786 h 1942639"/>
              <a:gd name="connsiteX23" fmla="*/ 870527 w 1037549"/>
              <a:gd name="connsiteY23" fmla="*/ 566059 h 1942639"/>
              <a:gd name="connsiteX24" fmla="*/ 856673 w 1037549"/>
              <a:gd name="connsiteY24" fmla="*/ 787731 h 1942639"/>
              <a:gd name="connsiteX25" fmla="*/ 815109 w 1037549"/>
              <a:gd name="connsiteY25" fmla="*/ 829295 h 1942639"/>
              <a:gd name="connsiteX26" fmla="*/ 787400 w 1037549"/>
              <a:gd name="connsiteY26" fmla="*/ 912422 h 1942639"/>
              <a:gd name="connsiteX27" fmla="*/ 274782 w 1037549"/>
              <a:gd name="connsiteY27" fmla="*/ 1729840 h 1942639"/>
              <a:gd name="connsiteX28" fmla="*/ 25400 w 1037549"/>
              <a:gd name="connsiteY28" fmla="*/ 1715986 h 1942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037549" h="1942639">
                <a:moveTo>
                  <a:pt x="25400" y="1715986"/>
                </a:moveTo>
                <a:cubicBezTo>
                  <a:pt x="0" y="1669804"/>
                  <a:pt x="32184" y="1678245"/>
                  <a:pt x="122382" y="1452749"/>
                </a:cubicBezTo>
                <a:cubicBezTo>
                  <a:pt x="131618" y="1429658"/>
                  <a:pt x="144059" y="1407604"/>
                  <a:pt x="150091" y="1383477"/>
                </a:cubicBezTo>
                <a:cubicBezTo>
                  <a:pt x="154709" y="1365004"/>
                  <a:pt x="160683" y="1346819"/>
                  <a:pt x="163946" y="1328059"/>
                </a:cubicBezTo>
                <a:cubicBezTo>
                  <a:pt x="217087" y="1022497"/>
                  <a:pt x="175887" y="1153682"/>
                  <a:pt x="219364" y="1023259"/>
                </a:cubicBezTo>
                <a:cubicBezTo>
                  <a:pt x="223982" y="981695"/>
                  <a:pt x="233218" y="940387"/>
                  <a:pt x="233218" y="898568"/>
                </a:cubicBezTo>
                <a:cubicBezTo>
                  <a:pt x="233218" y="695767"/>
                  <a:pt x="92557" y="1021073"/>
                  <a:pt x="233218" y="552204"/>
                </a:cubicBezTo>
                <a:cubicBezTo>
                  <a:pt x="250212" y="495557"/>
                  <a:pt x="344055" y="413659"/>
                  <a:pt x="344055" y="413659"/>
                </a:cubicBezTo>
                <a:cubicBezTo>
                  <a:pt x="334819" y="404422"/>
                  <a:pt x="322188" y="397632"/>
                  <a:pt x="316346" y="385949"/>
                </a:cubicBezTo>
                <a:cubicBezTo>
                  <a:pt x="307831" y="368918"/>
                  <a:pt x="307722" y="348840"/>
                  <a:pt x="302491" y="330531"/>
                </a:cubicBezTo>
                <a:cubicBezTo>
                  <a:pt x="298479" y="316489"/>
                  <a:pt x="293255" y="302822"/>
                  <a:pt x="288637" y="288968"/>
                </a:cubicBezTo>
                <a:cubicBezTo>
                  <a:pt x="313382" y="251849"/>
                  <a:pt x="324897" y="224587"/>
                  <a:pt x="371764" y="205840"/>
                </a:cubicBezTo>
                <a:cubicBezTo>
                  <a:pt x="397846" y="195407"/>
                  <a:pt x="427182" y="196604"/>
                  <a:pt x="454891" y="191986"/>
                </a:cubicBezTo>
                <a:cubicBezTo>
                  <a:pt x="482600" y="173513"/>
                  <a:pt x="514470" y="160116"/>
                  <a:pt x="538018" y="136568"/>
                </a:cubicBezTo>
                <a:cubicBezTo>
                  <a:pt x="551873" y="122713"/>
                  <a:pt x="567039" y="110056"/>
                  <a:pt x="579582" y="95004"/>
                </a:cubicBezTo>
                <a:cubicBezTo>
                  <a:pt x="590242" y="82212"/>
                  <a:pt x="594289" y="63842"/>
                  <a:pt x="607291" y="53440"/>
                </a:cubicBezTo>
                <a:cubicBezTo>
                  <a:pt x="618695" y="44317"/>
                  <a:pt x="635000" y="44204"/>
                  <a:pt x="648855" y="39586"/>
                </a:cubicBezTo>
                <a:cubicBezTo>
                  <a:pt x="662709" y="30350"/>
                  <a:pt x="673994" y="14614"/>
                  <a:pt x="690418" y="11877"/>
                </a:cubicBezTo>
                <a:cubicBezTo>
                  <a:pt x="761675" y="0"/>
                  <a:pt x="723728" y="77907"/>
                  <a:pt x="745837" y="108859"/>
                </a:cubicBezTo>
                <a:cubicBezTo>
                  <a:pt x="756904" y="124353"/>
                  <a:pt x="782782" y="118095"/>
                  <a:pt x="801255" y="122713"/>
                </a:cubicBezTo>
                <a:cubicBezTo>
                  <a:pt x="803900" y="157097"/>
                  <a:pt x="799058" y="284574"/>
                  <a:pt x="828964" y="344386"/>
                </a:cubicBezTo>
                <a:cubicBezTo>
                  <a:pt x="836411" y="359279"/>
                  <a:pt x="847437" y="372095"/>
                  <a:pt x="856673" y="385949"/>
                </a:cubicBezTo>
                <a:cubicBezTo>
                  <a:pt x="867605" y="418745"/>
                  <a:pt x="884382" y="463352"/>
                  <a:pt x="884382" y="496786"/>
                </a:cubicBezTo>
                <a:cubicBezTo>
                  <a:pt x="884382" y="520334"/>
                  <a:pt x="875145" y="542968"/>
                  <a:pt x="870527" y="566059"/>
                </a:cubicBezTo>
                <a:cubicBezTo>
                  <a:pt x="865909" y="639950"/>
                  <a:pt x="871925" y="715284"/>
                  <a:pt x="856673" y="787731"/>
                </a:cubicBezTo>
                <a:cubicBezTo>
                  <a:pt x="852637" y="806904"/>
                  <a:pt x="824624" y="812167"/>
                  <a:pt x="815109" y="829295"/>
                </a:cubicBezTo>
                <a:cubicBezTo>
                  <a:pt x="800924" y="854827"/>
                  <a:pt x="787400" y="912422"/>
                  <a:pt x="787400" y="912422"/>
                </a:cubicBezTo>
                <a:cubicBezTo>
                  <a:pt x="753060" y="1942639"/>
                  <a:pt x="1037549" y="1729840"/>
                  <a:pt x="274782" y="1729840"/>
                </a:cubicBezTo>
                <a:cubicBezTo>
                  <a:pt x="177690" y="1729840"/>
                  <a:pt x="50800" y="1762168"/>
                  <a:pt x="25400" y="1715986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1" grpId="0" animBg="1"/>
      <p:bldP spid="1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8625" y="285750"/>
            <a:ext cx="8358188" cy="550068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3" name="Picture 2" descr="http://farm2.static.flickr.com/1083/534844636_a76394d690_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8148" y="5929330"/>
            <a:ext cx="1015571" cy="7143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Freeform 5"/>
          <p:cNvSpPr/>
          <p:nvPr/>
        </p:nvSpPr>
        <p:spPr>
          <a:xfrm>
            <a:off x="428625" y="1143000"/>
            <a:ext cx="7686675" cy="1966913"/>
          </a:xfrm>
          <a:custGeom>
            <a:avLst/>
            <a:gdLst>
              <a:gd name="connsiteX0" fmla="*/ 13855 w 6816436"/>
              <a:gd name="connsiteY0" fmla="*/ 41564 h 1967346"/>
              <a:gd name="connsiteX1" fmla="*/ 803564 w 6816436"/>
              <a:gd name="connsiteY1" fmla="*/ 96982 h 1967346"/>
              <a:gd name="connsiteX2" fmla="*/ 1413164 w 6816436"/>
              <a:gd name="connsiteY2" fmla="*/ 0 h 1967346"/>
              <a:gd name="connsiteX3" fmla="*/ 2105891 w 6816436"/>
              <a:gd name="connsiteY3" fmla="*/ 41564 h 1967346"/>
              <a:gd name="connsiteX4" fmla="*/ 2715491 w 6816436"/>
              <a:gd name="connsiteY4" fmla="*/ 27709 h 1967346"/>
              <a:gd name="connsiteX5" fmla="*/ 3380509 w 6816436"/>
              <a:gd name="connsiteY5" fmla="*/ 124691 h 1967346"/>
              <a:gd name="connsiteX6" fmla="*/ 4225636 w 6816436"/>
              <a:gd name="connsiteY6" fmla="*/ 193964 h 1967346"/>
              <a:gd name="connsiteX7" fmla="*/ 4807527 w 6816436"/>
              <a:gd name="connsiteY7" fmla="*/ 180109 h 1967346"/>
              <a:gd name="connsiteX8" fmla="*/ 5223164 w 6816436"/>
              <a:gd name="connsiteY8" fmla="*/ 166255 h 1967346"/>
              <a:gd name="connsiteX9" fmla="*/ 5708073 w 6816436"/>
              <a:gd name="connsiteY9" fmla="*/ 69273 h 1967346"/>
              <a:gd name="connsiteX10" fmla="*/ 6054436 w 6816436"/>
              <a:gd name="connsiteY10" fmla="*/ 27709 h 1967346"/>
              <a:gd name="connsiteX11" fmla="*/ 6317673 w 6816436"/>
              <a:gd name="connsiteY11" fmla="*/ 720437 h 1967346"/>
              <a:gd name="connsiteX12" fmla="*/ 6414655 w 6816436"/>
              <a:gd name="connsiteY12" fmla="*/ 1066800 h 1967346"/>
              <a:gd name="connsiteX13" fmla="*/ 6525491 w 6816436"/>
              <a:gd name="connsiteY13" fmla="*/ 1316182 h 1967346"/>
              <a:gd name="connsiteX14" fmla="*/ 6719455 w 6816436"/>
              <a:gd name="connsiteY14" fmla="*/ 1579419 h 1967346"/>
              <a:gd name="connsiteX15" fmla="*/ 6816436 w 6816436"/>
              <a:gd name="connsiteY15" fmla="*/ 1870364 h 1967346"/>
              <a:gd name="connsiteX16" fmla="*/ 6026727 w 6816436"/>
              <a:gd name="connsiteY16" fmla="*/ 1911928 h 1967346"/>
              <a:gd name="connsiteX17" fmla="*/ 5818909 w 6816436"/>
              <a:gd name="connsiteY17" fmla="*/ 1898073 h 1967346"/>
              <a:gd name="connsiteX18" fmla="*/ 5486400 w 6816436"/>
              <a:gd name="connsiteY18" fmla="*/ 1911928 h 1967346"/>
              <a:gd name="connsiteX19" fmla="*/ 4918364 w 6816436"/>
              <a:gd name="connsiteY19" fmla="*/ 1898073 h 1967346"/>
              <a:gd name="connsiteX20" fmla="*/ 4433455 w 6816436"/>
              <a:gd name="connsiteY20" fmla="*/ 1870364 h 1967346"/>
              <a:gd name="connsiteX21" fmla="*/ 3962400 w 6816436"/>
              <a:gd name="connsiteY21" fmla="*/ 1953491 h 1967346"/>
              <a:gd name="connsiteX22" fmla="*/ 3394364 w 6816436"/>
              <a:gd name="connsiteY22" fmla="*/ 1967346 h 1967346"/>
              <a:gd name="connsiteX23" fmla="*/ 2784764 w 6816436"/>
              <a:gd name="connsiteY23" fmla="*/ 1884219 h 1967346"/>
              <a:gd name="connsiteX24" fmla="*/ 2341418 w 6816436"/>
              <a:gd name="connsiteY24" fmla="*/ 1898073 h 1967346"/>
              <a:gd name="connsiteX25" fmla="*/ 2078182 w 6816436"/>
              <a:gd name="connsiteY25" fmla="*/ 1898073 h 1967346"/>
              <a:gd name="connsiteX26" fmla="*/ 1870364 w 6816436"/>
              <a:gd name="connsiteY26" fmla="*/ 1898073 h 1967346"/>
              <a:gd name="connsiteX27" fmla="*/ 1593273 w 6816436"/>
              <a:gd name="connsiteY27" fmla="*/ 1925782 h 1967346"/>
              <a:gd name="connsiteX28" fmla="*/ 1371600 w 6816436"/>
              <a:gd name="connsiteY28" fmla="*/ 1911928 h 1967346"/>
              <a:gd name="connsiteX29" fmla="*/ 1149927 w 6816436"/>
              <a:gd name="connsiteY29" fmla="*/ 1856509 h 1967346"/>
              <a:gd name="connsiteX30" fmla="*/ 775855 w 6816436"/>
              <a:gd name="connsiteY30" fmla="*/ 1939637 h 1967346"/>
              <a:gd name="connsiteX31" fmla="*/ 471055 w 6816436"/>
              <a:gd name="connsiteY31" fmla="*/ 1870364 h 1967346"/>
              <a:gd name="connsiteX32" fmla="*/ 415636 w 6816436"/>
              <a:gd name="connsiteY32" fmla="*/ 1856509 h 1967346"/>
              <a:gd name="connsiteX33" fmla="*/ 138545 w 6816436"/>
              <a:gd name="connsiteY33" fmla="*/ 1814946 h 1967346"/>
              <a:gd name="connsiteX34" fmla="*/ 0 w 6816436"/>
              <a:gd name="connsiteY34" fmla="*/ 1814946 h 1967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6816436" h="1967346">
                <a:moveTo>
                  <a:pt x="13855" y="41564"/>
                </a:moveTo>
                <a:lnTo>
                  <a:pt x="803564" y="96982"/>
                </a:lnTo>
                <a:lnTo>
                  <a:pt x="1413164" y="0"/>
                </a:lnTo>
                <a:lnTo>
                  <a:pt x="2105891" y="41564"/>
                </a:lnTo>
                <a:cubicBezTo>
                  <a:pt x="2309089" y="36838"/>
                  <a:pt x="2512239" y="27709"/>
                  <a:pt x="2715491" y="27709"/>
                </a:cubicBezTo>
                <a:lnTo>
                  <a:pt x="3380509" y="124691"/>
                </a:lnTo>
                <a:lnTo>
                  <a:pt x="4225636" y="193964"/>
                </a:lnTo>
                <a:lnTo>
                  <a:pt x="4807527" y="180109"/>
                </a:lnTo>
                <a:lnTo>
                  <a:pt x="5223164" y="166255"/>
                </a:lnTo>
                <a:cubicBezTo>
                  <a:pt x="5712625" y="82348"/>
                  <a:pt x="5708073" y="247122"/>
                  <a:pt x="5708073" y="69273"/>
                </a:cubicBezTo>
                <a:lnTo>
                  <a:pt x="6054436" y="27709"/>
                </a:lnTo>
                <a:lnTo>
                  <a:pt x="6317673" y="720437"/>
                </a:lnTo>
                <a:lnTo>
                  <a:pt x="6414655" y="1066800"/>
                </a:lnTo>
                <a:lnTo>
                  <a:pt x="6525491" y="1316182"/>
                </a:lnTo>
                <a:lnTo>
                  <a:pt x="6719455" y="1579419"/>
                </a:lnTo>
                <a:lnTo>
                  <a:pt x="6816436" y="1870364"/>
                </a:lnTo>
                <a:lnTo>
                  <a:pt x="6026727" y="1911928"/>
                </a:lnTo>
                <a:lnTo>
                  <a:pt x="5818909" y="1898073"/>
                </a:lnTo>
                <a:lnTo>
                  <a:pt x="5486400" y="1911928"/>
                </a:lnTo>
                <a:cubicBezTo>
                  <a:pt x="5297058" y="1907194"/>
                  <a:pt x="5107766" y="1898073"/>
                  <a:pt x="4918364" y="1898073"/>
                </a:cubicBezTo>
                <a:lnTo>
                  <a:pt x="4433455" y="1870364"/>
                </a:lnTo>
                <a:lnTo>
                  <a:pt x="3962400" y="1953491"/>
                </a:lnTo>
                <a:cubicBezTo>
                  <a:pt x="3773058" y="1958225"/>
                  <a:pt x="3583766" y="1967346"/>
                  <a:pt x="3394364" y="1967346"/>
                </a:cubicBezTo>
                <a:lnTo>
                  <a:pt x="2784764" y="1884219"/>
                </a:lnTo>
                <a:cubicBezTo>
                  <a:pt x="2396856" y="1899138"/>
                  <a:pt x="2544707" y="1898073"/>
                  <a:pt x="2341418" y="1898073"/>
                </a:cubicBezTo>
                <a:lnTo>
                  <a:pt x="2078182" y="1898073"/>
                </a:lnTo>
                <a:cubicBezTo>
                  <a:pt x="1877704" y="1912393"/>
                  <a:pt x="1930051" y="1957764"/>
                  <a:pt x="1870364" y="1898073"/>
                </a:cubicBezTo>
                <a:lnTo>
                  <a:pt x="1593273" y="1925782"/>
                </a:lnTo>
                <a:cubicBezTo>
                  <a:pt x="1390096" y="1911270"/>
                  <a:pt x="1464128" y="1911928"/>
                  <a:pt x="1371600" y="1911928"/>
                </a:cubicBezTo>
                <a:cubicBezTo>
                  <a:pt x="1168755" y="1853972"/>
                  <a:pt x="1244878" y="1856509"/>
                  <a:pt x="1149927" y="1856509"/>
                </a:cubicBezTo>
                <a:lnTo>
                  <a:pt x="775855" y="1939637"/>
                </a:lnTo>
                <a:lnTo>
                  <a:pt x="471055" y="1870364"/>
                </a:lnTo>
                <a:cubicBezTo>
                  <a:pt x="452501" y="1866082"/>
                  <a:pt x="415636" y="1856509"/>
                  <a:pt x="415636" y="1856509"/>
                </a:cubicBezTo>
                <a:lnTo>
                  <a:pt x="138545" y="1814946"/>
                </a:lnTo>
                <a:lnTo>
                  <a:pt x="0" y="1814946"/>
                </a:lnTo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7" name="Freeform 6"/>
          <p:cNvSpPr/>
          <p:nvPr/>
        </p:nvSpPr>
        <p:spPr>
          <a:xfrm>
            <a:off x="776288" y="2300288"/>
            <a:ext cx="220662" cy="665162"/>
          </a:xfrm>
          <a:custGeom>
            <a:avLst/>
            <a:gdLst>
              <a:gd name="connsiteX0" fmla="*/ 0 w 221672"/>
              <a:gd name="connsiteY0" fmla="*/ 665018 h 665018"/>
              <a:gd name="connsiteX1" fmla="*/ 41563 w 221672"/>
              <a:gd name="connsiteY1" fmla="*/ 651163 h 665018"/>
              <a:gd name="connsiteX2" fmla="*/ 96981 w 221672"/>
              <a:gd name="connsiteY2" fmla="*/ 637309 h 665018"/>
              <a:gd name="connsiteX3" fmla="*/ 124690 w 221672"/>
              <a:gd name="connsiteY3" fmla="*/ 595745 h 665018"/>
              <a:gd name="connsiteX4" fmla="*/ 138545 w 221672"/>
              <a:gd name="connsiteY4" fmla="*/ 429490 h 665018"/>
              <a:gd name="connsiteX5" fmla="*/ 124690 w 221672"/>
              <a:gd name="connsiteY5" fmla="*/ 387927 h 665018"/>
              <a:gd name="connsiteX6" fmla="*/ 83127 w 221672"/>
              <a:gd name="connsiteY6" fmla="*/ 332509 h 665018"/>
              <a:gd name="connsiteX7" fmla="*/ 96981 w 221672"/>
              <a:gd name="connsiteY7" fmla="*/ 207818 h 665018"/>
              <a:gd name="connsiteX8" fmla="*/ 138545 w 221672"/>
              <a:gd name="connsiteY8" fmla="*/ 193963 h 665018"/>
              <a:gd name="connsiteX9" fmla="*/ 166254 w 221672"/>
              <a:gd name="connsiteY9" fmla="*/ 152400 h 665018"/>
              <a:gd name="connsiteX10" fmla="*/ 152400 w 221672"/>
              <a:gd name="connsiteY10" fmla="*/ 110836 h 665018"/>
              <a:gd name="connsiteX11" fmla="*/ 207818 w 221672"/>
              <a:gd name="connsiteY11" fmla="*/ 41563 h 665018"/>
              <a:gd name="connsiteX12" fmla="*/ 221672 w 221672"/>
              <a:gd name="connsiteY12" fmla="*/ 0 h 665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1672" h="665018">
                <a:moveTo>
                  <a:pt x="0" y="665018"/>
                </a:moveTo>
                <a:cubicBezTo>
                  <a:pt x="13854" y="660400"/>
                  <a:pt x="27521" y="655175"/>
                  <a:pt x="41563" y="651163"/>
                </a:cubicBezTo>
                <a:cubicBezTo>
                  <a:pt x="59872" y="645932"/>
                  <a:pt x="81138" y="647871"/>
                  <a:pt x="96981" y="637309"/>
                </a:cubicBezTo>
                <a:cubicBezTo>
                  <a:pt x="110836" y="628073"/>
                  <a:pt x="115454" y="609600"/>
                  <a:pt x="124690" y="595745"/>
                </a:cubicBezTo>
                <a:cubicBezTo>
                  <a:pt x="153939" y="478752"/>
                  <a:pt x="163176" y="515696"/>
                  <a:pt x="138545" y="429490"/>
                </a:cubicBezTo>
                <a:cubicBezTo>
                  <a:pt x="134533" y="415448"/>
                  <a:pt x="131936" y="400607"/>
                  <a:pt x="124690" y="387927"/>
                </a:cubicBezTo>
                <a:cubicBezTo>
                  <a:pt x="113234" y="367879"/>
                  <a:pt x="96981" y="350982"/>
                  <a:pt x="83127" y="332509"/>
                </a:cubicBezTo>
                <a:cubicBezTo>
                  <a:pt x="87745" y="290945"/>
                  <a:pt x="81450" y="246646"/>
                  <a:pt x="96981" y="207818"/>
                </a:cubicBezTo>
                <a:cubicBezTo>
                  <a:pt x="102405" y="194258"/>
                  <a:pt x="127141" y="203086"/>
                  <a:pt x="138545" y="193963"/>
                </a:cubicBezTo>
                <a:cubicBezTo>
                  <a:pt x="151547" y="183561"/>
                  <a:pt x="157018" y="166254"/>
                  <a:pt x="166254" y="152400"/>
                </a:cubicBezTo>
                <a:cubicBezTo>
                  <a:pt x="161636" y="138545"/>
                  <a:pt x="152400" y="125440"/>
                  <a:pt x="152400" y="110836"/>
                </a:cubicBezTo>
                <a:cubicBezTo>
                  <a:pt x="152400" y="66221"/>
                  <a:pt x="175902" y="62840"/>
                  <a:pt x="207818" y="41563"/>
                </a:cubicBezTo>
                <a:lnTo>
                  <a:pt x="221672" y="0"/>
                </a:ln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143125" y="642938"/>
            <a:ext cx="2714625" cy="120015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prstDash val="dash"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>
                <a:latin typeface="Calibri" pitchFamily="34" charset="0"/>
              </a:rPr>
              <a:t>Continued</a:t>
            </a:r>
            <a:r>
              <a:rPr lang="en-GB" b="1">
                <a:latin typeface="Calibri" pitchFamily="34" charset="0"/>
              </a:rPr>
              <a:t> erosion </a:t>
            </a:r>
            <a:r>
              <a:rPr lang="en-GB">
                <a:latin typeface="Calibri" pitchFamily="34" charset="0"/>
              </a:rPr>
              <a:t>of the base of the </a:t>
            </a:r>
            <a:r>
              <a:rPr lang="en-GB" b="1">
                <a:latin typeface="Calibri" pitchFamily="34" charset="0"/>
              </a:rPr>
              <a:t>stack</a:t>
            </a:r>
            <a:r>
              <a:rPr lang="en-GB">
                <a:latin typeface="Calibri" pitchFamily="34" charset="0"/>
              </a:rPr>
              <a:t> may lead to its collapse, resulting in a </a:t>
            </a:r>
            <a:r>
              <a:rPr lang="en-GB" b="1">
                <a:latin typeface="Calibri" pitchFamily="34" charset="0"/>
              </a:rPr>
              <a:t>stump</a:t>
            </a:r>
            <a:r>
              <a:rPr lang="en-GB">
                <a:latin typeface="Calibri" pitchFamily="34" charset="0"/>
              </a:rPr>
              <a:t>.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428625" y="2786063"/>
            <a:ext cx="8358188" cy="158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2" idx="1"/>
            <a:endCxn id="2" idx="3"/>
          </p:cNvCxnSpPr>
          <p:nvPr/>
        </p:nvCxnSpPr>
        <p:spPr>
          <a:xfrm rot="10800000" flipH="1">
            <a:off x="428625" y="3035300"/>
            <a:ext cx="8358188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88" name="TextBox 17"/>
          <p:cNvSpPr txBox="1">
            <a:spLocks noChangeArrowheads="1"/>
          </p:cNvSpPr>
          <p:nvPr/>
        </p:nvSpPr>
        <p:spPr bwMode="auto">
          <a:xfrm>
            <a:off x="7929563" y="2286000"/>
            <a:ext cx="7143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b="1">
                <a:latin typeface="Calibri" pitchFamily="34" charset="0"/>
              </a:rPr>
              <a:t>HT</a:t>
            </a:r>
          </a:p>
        </p:txBody>
      </p:sp>
      <p:sp>
        <p:nvSpPr>
          <p:cNvPr id="20489" name="TextBox 18"/>
          <p:cNvSpPr txBox="1">
            <a:spLocks noChangeArrowheads="1"/>
          </p:cNvSpPr>
          <p:nvPr/>
        </p:nvSpPr>
        <p:spPr bwMode="auto">
          <a:xfrm>
            <a:off x="7929563" y="3214688"/>
            <a:ext cx="7143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b="1">
                <a:latin typeface="Calibri" pitchFamily="34" charset="0"/>
              </a:rPr>
              <a:t>LT</a:t>
            </a:r>
          </a:p>
        </p:txBody>
      </p:sp>
      <p:sp>
        <p:nvSpPr>
          <p:cNvPr id="20" name="Freeform 19"/>
          <p:cNvSpPr/>
          <p:nvPr/>
        </p:nvSpPr>
        <p:spPr>
          <a:xfrm>
            <a:off x="1285875" y="2786063"/>
            <a:ext cx="652463" cy="220662"/>
          </a:xfrm>
          <a:custGeom>
            <a:avLst/>
            <a:gdLst>
              <a:gd name="connsiteX0" fmla="*/ 69273 w 803564"/>
              <a:gd name="connsiteY0" fmla="*/ 124691 h 152400"/>
              <a:gd name="connsiteX1" fmla="*/ 471055 w 803564"/>
              <a:gd name="connsiteY1" fmla="*/ 0 h 152400"/>
              <a:gd name="connsiteX2" fmla="*/ 803564 w 803564"/>
              <a:gd name="connsiteY2" fmla="*/ 152400 h 152400"/>
              <a:gd name="connsiteX3" fmla="*/ 0 w 803564"/>
              <a:gd name="connsiteY3" fmla="*/ 152400 h 152400"/>
              <a:gd name="connsiteX4" fmla="*/ 138546 w 803564"/>
              <a:gd name="connsiteY4" fmla="*/ 124691 h 152400"/>
              <a:gd name="connsiteX5" fmla="*/ 235528 w 803564"/>
              <a:gd name="connsiteY5" fmla="*/ 55419 h 15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03564" h="152400">
                <a:moveTo>
                  <a:pt x="69273" y="124691"/>
                </a:moveTo>
                <a:lnTo>
                  <a:pt x="471055" y="0"/>
                </a:lnTo>
                <a:lnTo>
                  <a:pt x="803564" y="152400"/>
                </a:lnTo>
                <a:lnTo>
                  <a:pt x="0" y="152400"/>
                </a:lnTo>
                <a:lnTo>
                  <a:pt x="138546" y="124691"/>
                </a:lnTo>
                <a:lnTo>
                  <a:pt x="235528" y="55419"/>
                </a:lnTo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5" name="Freeform 14"/>
          <p:cNvSpPr/>
          <p:nvPr/>
        </p:nvSpPr>
        <p:spPr>
          <a:xfrm>
            <a:off x="3062288" y="2309813"/>
            <a:ext cx="890587" cy="747712"/>
          </a:xfrm>
          <a:custGeom>
            <a:avLst/>
            <a:gdLst>
              <a:gd name="connsiteX0" fmla="*/ 0 w 891568"/>
              <a:gd name="connsiteY0" fmla="*/ 668492 h 746591"/>
              <a:gd name="connsiteX1" fmla="*/ 27709 w 891568"/>
              <a:gd name="connsiteY1" fmla="*/ 529947 h 746591"/>
              <a:gd name="connsiteX2" fmla="*/ 55418 w 891568"/>
              <a:gd name="connsiteY2" fmla="*/ 419110 h 746591"/>
              <a:gd name="connsiteX3" fmla="*/ 110836 w 891568"/>
              <a:gd name="connsiteY3" fmla="*/ 363692 h 746591"/>
              <a:gd name="connsiteX4" fmla="*/ 138545 w 891568"/>
              <a:gd name="connsiteY4" fmla="*/ 308274 h 746591"/>
              <a:gd name="connsiteX5" fmla="*/ 207818 w 891568"/>
              <a:gd name="connsiteY5" fmla="*/ 225147 h 746591"/>
              <a:gd name="connsiteX6" fmla="*/ 235527 w 891568"/>
              <a:gd name="connsiteY6" fmla="*/ 183583 h 746591"/>
              <a:gd name="connsiteX7" fmla="*/ 277090 w 891568"/>
              <a:gd name="connsiteY7" fmla="*/ 169729 h 746591"/>
              <a:gd name="connsiteX8" fmla="*/ 304800 w 891568"/>
              <a:gd name="connsiteY8" fmla="*/ 142020 h 746591"/>
              <a:gd name="connsiteX9" fmla="*/ 374072 w 891568"/>
              <a:gd name="connsiteY9" fmla="*/ 128165 h 746591"/>
              <a:gd name="connsiteX10" fmla="*/ 429490 w 891568"/>
              <a:gd name="connsiteY10" fmla="*/ 114310 h 746591"/>
              <a:gd name="connsiteX11" fmla="*/ 845127 w 891568"/>
              <a:gd name="connsiteY11" fmla="*/ 239001 h 746591"/>
              <a:gd name="connsiteX12" fmla="*/ 858981 w 891568"/>
              <a:gd name="connsiteY12" fmla="*/ 349838 h 746591"/>
              <a:gd name="connsiteX13" fmla="*/ 886690 w 891568"/>
              <a:gd name="connsiteY13" fmla="*/ 391401 h 746591"/>
              <a:gd name="connsiteX14" fmla="*/ 872836 w 891568"/>
              <a:gd name="connsiteY14" fmla="*/ 654638 h 746591"/>
              <a:gd name="connsiteX15" fmla="*/ 858981 w 891568"/>
              <a:gd name="connsiteY15" fmla="*/ 723910 h 746591"/>
              <a:gd name="connsiteX16" fmla="*/ 0 w 891568"/>
              <a:gd name="connsiteY16" fmla="*/ 668492 h 746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891568" h="746591">
                <a:moveTo>
                  <a:pt x="0" y="668492"/>
                </a:moveTo>
                <a:cubicBezTo>
                  <a:pt x="9236" y="622310"/>
                  <a:pt x="17492" y="575922"/>
                  <a:pt x="27709" y="529947"/>
                </a:cubicBezTo>
                <a:cubicBezTo>
                  <a:pt x="35970" y="492771"/>
                  <a:pt x="28489" y="446039"/>
                  <a:pt x="55418" y="419110"/>
                </a:cubicBezTo>
                <a:cubicBezTo>
                  <a:pt x="73891" y="400637"/>
                  <a:pt x="95161" y="384591"/>
                  <a:pt x="110836" y="363692"/>
                </a:cubicBezTo>
                <a:cubicBezTo>
                  <a:pt x="123228" y="347170"/>
                  <a:pt x="128298" y="326206"/>
                  <a:pt x="138545" y="308274"/>
                </a:cubicBezTo>
                <a:cubicBezTo>
                  <a:pt x="176072" y="242601"/>
                  <a:pt x="155715" y="287670"/>
                  <a:pt x="207818" y="225147"/>
                </a:cubicBezTo>
                <a:cubicBezTo>
                  <a:pt x="218478" y="212355"/>
                  <a:pt x="222525" y="193985"/>
                  <a:pt x="235527" y="183583"/>
                </a:cubicBezTo>
                <a:cubicBezTo>
                  <a:pt x="246931" y="174460"/>
                  <a:pt x="263236" y="174347"/>
                  <a:pt x="277090" y="169729"/>
                </a:cubicBezTo>
                <a:cubicBezTo>
                  <a:pt x="286327" y="160493"/>
                  <a:pt x="292794" y="147166"/>
                  <a:pt x="304800" y="142020"/>
                </a:cubicBezTo>
                <a:cubicBezTo>
                  <a:pt x="326444" y="132744"/>
                  <a:pt x="351085" y="133273"/>
                  <a:pt x="374072" y="128165"/>
                </a:cubicBezTo>
                <a:cubicBezTo>
                  <a:pt x="392660" y="124034"/>
                  <a:pt x="411017" y="118928"/>
                  <a:pt x="429490" y="114310"/>
                </a:cubicBezTo>
                <a:cubicBezTo>
                  <a:pt x="891568" y="144122"/>
                  <a:pt x="879269" y="0"/>
                  <a:pt x="845127" y="239001"/>
                </a:cubicBezTo>
                <a:cubicBezTo>
                  <a:pt x="849745" y="275947"/>
                  <a:pt x="849184" y="313917"/>
                  <a:pt x="858981" y="349838"/>
                </a:cubicBezTo>
                <a:cubicBezTo>
                  <a:pt x="863362" y="365902"/>
                  <a:pt x="885934" y="374767"/>
                  <a:pt x="886690" y="391401"/>
                </a:cubicBezTo>
                <a:cubicBezTo>
                  <a:pt x="890680" y="479177"/>
                  <a:pt x="884708" y="567577"/>
                  <a:pt x="872836" y="654638"/>
                </a:cubicBezTo>
                <a:cubicBezTo>
                  <a:pt x="860297" y="746591"/>
                  <a:pt x="824720" y="655386"/>
                  <a:pt x="858981" y="723910"/>
                </a:cubicBezTo>
                <a:lnTo>
                  <a:pt x="0" y="668492"/>
                </a:lnTo>
                <a:close/>
              </a:path>
            </a:pathLst>
          </a:cu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6" name="Freeform 15"/>
          <p:cNvSpPr/>
          <p:nvPr/>
        </p:nvSpPr>
        <p:spPr>
          <a:xfrm rot="21283775">
            <a:off x="4778375" y="1676400"/>
            <a:ext cx="785813" cy="1428750"/>
          </a:xfrm>
          <a:custGeom>
            <a:avLst/>
            <a:gdLst>
              <a:gd name="connsiteX0" fmla="*/ 0 w 793454"/>
              <a:gd name="connsiteY0" fmla="*/ 1486966 h 1570093"/>
              <a:gd name="connsiteX1" fmla="*/ 13855 w 793454"/>
              <a:gd name="connsiteY1" fmla="*/ 724966 h 1570093"/>
              <a:gd name="connsiteX2" fmla="*/ 55418 w 793454"/>
              <a:gd name="connsiteY2" fmla="*/ 350893 h 1570093"/>
              <a:gd name="connsiteX3" fmla="*/ 69273 w 793454"/>
              <a:gd name="connsiteY3" fmla="*/ 295475 h 1570093"/>
              <a:gd name="connsiteX4" fmla="*/ 138546 w 793454"/>
              <a:gd name="connsiteY4" fmla="*/ 184639 h 1570093"/>
              <a:gd name="connsiteX5" fmla="*/ 221673 w 793454"/>
              <a:gd name="connsiteY5" fmla="*/ 46093 h 1570093"/>
              <a:gd name="connsiteX6" fmla="*/ 235528 w 793454"/>
              <a:gd name="connsiteY6" fmla="*/ 4529 h 1570093"/>
              <a:gd name="connsiteX7" fmla="*/ 374073 w 793454"/>
              <a:gd name="connsiteY7" fmla="*/ 32239 h 1570093"/>
              <a:gd name="connsiteX8" fmla="*/ 415637 w 793454"/>
              <a:gd name="connsiteY8" fmla="*/ 59948 h 1570093"/>
              <a:gd name="connsiteX9" fmla="*/ 429491 w 793454"/>
              <a:gd name="connsiteY9" fmla="*/ 115366 h 1570093"/>
              <a:gd name="connsiteX10" fmla="*/ 443346 w 793454"/>
              <a:gd name="connsiteY10" fmla="*/ 156929 h 1570093"/>
              <a:gd name="connsiteX11" fmla="*/ 471055 w 793454"/>
              <a:gd name="connsiteY11" fmla="*/ 184639 h 1570093"/>
              <a:gd name="connsiteX12" fmla="*/ 554182 w 793454"/>
              <a:gd name="connsiteY12" fmla="*/ 240057 h 1570093"/>
              <a:gd name="connsiteX13" fmla="*/ 609600 w 793454"/>
              <a:gd name="connsiteY13" fmla="*/ 281620 h 1570093"/>
              <a:gd name="connsiteX14" fmla="*/ 651164 w 793454"/>
              <a:gd name="connsiteY14" fmla="*/ 295475 h 1570093"/>
              <a:gd name="connsiteX15" fmla="*/ 678873 w 793454"/>
              <a:gd name="connsiteY15" fmla="*/ 378602 h 1570093"/>
              <a:gd name="connsiteX16" fmla="*/ 651164 w 793454"/>
              <a:gd name="connsiteY16" fmla="*/ 572566 h 1570093"/>
              <a:gd name="connsiteX17" fmla="*/ 623455 w 793454"/>
              <a:gd name="connsiteY17" fmla="*/ 614129 h 1570093"/>
              <a:gd name="connsiteX18" fmla="*/ 637309 w 793454"/>
              <a:gd name="connsiteY18" fmla="*/ 974348 h 1570093"/>
              <a:gd name="connsiteX19" fmla="*/ 692728 w 793454"/>
              <a:gd name="connsiteY19" fmla="*/ 1085184 h 1570093"/>
              <a:gd name="connsiteX20" fmla="*/ 720437 w 793454"/>
              <a:gd name="connsiteY20" fmla="*/ 1154457 h 1570093"/>
              <a:gd name="connsiteX21" fmla="*/ 748146 w 793454"/>
              <a:gd name="connsiteY21" fmla="*/ 1293002 h 1570093"/>
              <a:gd name="connsiteX22" fmla="*/ 789709 w 793454"/>
              <a:gd name="connsiteY22" fmla="*/ 1389984 h 1570093"/>
              <a:gd name="connsiteX23" fmla="*/ 789709 w 793454"/>
              <a:gd name="connsiteY23" fmla="*/ 1570093 h 1570093"/>
              <a:gd name="connsiteX24" fmla="*/ 0 w 793454"/>
              <a:gd name="connsiteY24" fmla="*/ 1486966 h 1570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793454" h="1570093">
                <a:moveTo>
                  <a:pt x="0" y="1486966"/>
                </a:moveTo>
                <a:cubicBezTo>
                  <a:pt x="4618" y="1232966"/>
                  <a:pt x="3965" y="978815"/>
                  <a:pt x="13855" y="724966"/>
                </a:cubicBezTo>
                <a:cubicBezTo>
                  <a:pt x="19552" y="578739"/>
                  <a:pt x="27130" y="478189"/>
                  <a:pt x="55418" y="350893"/>
                </a:cubicBezTo>
                <a:cubicBezTo>
                  <a:pt x="59549" y="332305"/>
                  <a:pt x="61540" y="312875"/>
                  <a:pt x="69273" y="295475"/>
                </a:cubicBezTo>
                <a:cubicBezTo>
                  <a:pt x="100405" y="225428"/>
                  <a:pt x="107647" y="240258"/>
                  <a:pt x="138546" y="184639"/>
                </a:cubicBezTo>
                <a:cubicBezTo>
                  <a:pt x="212675" y="51205"/>
                  <a:pt x="144945" y="148396"/>
                  <a:pt x="221673" y="46093"/>
                </a:cubicBezTo>
                <a:cubicBezTo>
                  <a:pt x="226291" y="32238"/>
                  <a:pt x="221486" y="8541"/>
                  <a:pt x="235528" y="4529"/>
                </a:cubicBezTo>
                <a:cubicBezTo>
                  <a:pt x="251381" y="0"/>
                  <a:pt x="349735" y="26154"/>
                  <a:pt x="374073" y="32239"/>
                </a:cubicBezTo>
                <a:cubicBezTo>
                  <a:pt x="387928" y="41475"/>
                  <a:pt x="406401" y="46093"/>
                  <a:pt x="415637" y="59948"/>
                </a:cubicBezTo>
                <a:cubicBezTo>
                  <a:pt x="426199" y="75791"/>
                  <a:pt x="424260" y="97057"/>
                  <a:pt x="429491" y="115366"/>
                </a:cubicBezTo>
                <a:cubicBezTo>
                  <a:pt x="433503" y="129408"/>
                  <a:pt x="435832" y="144406"/>
                  <a:pt x="443346" y="156929"/>
                </a:cubicBezTo>
                <a:cubicBezTo>
                  <a:pt x="450067" y="168130"/>
                  <a:pt x="460605" y="176802"/>
                  <a:pt x="471055" y="184639"/>
                </a:cubicBezTo>
                <a:cubicBezTo>
                  <a:pt x="497697" y="204620"/>
                  <a:pt x="527540" y="220076"/>
                  <a:pt x="554182" y="240057"/>
                </a:cubicBezTo>
                <a:cubicBezTo>
                  <a:pt x="572655" y="253911"/>
                  <a:pt x="589552" y="270164"/>
                  <a:pt x="609600" y="281620"/>
                </a:cubicBezTo>
                <a:cubicBezTo>
                  <a:pt x="622280" y="288866"/>
                  <a:pt x="637309" y="290857"/>
                  <a:pt x="651164" y="295475"/>
                </a:cubicBezTo>
                <a:cubicBezTo>
                  <a:pt x="660400" y="323184"/>
                  <a:pt x="681779" y="349539"/>
                  <a:pt x="678873" y="378602"/>
                </a:cubicBezTo>
                <a:cubicBezTo>
                  <a:pt x="676430" y="403027"/>
                  <a:pt x="670815" y="526714"/>
                  <a:pt x="651164" y="572566"/>
                </a:cubicBezTo>
                <a:cubicBezTo>
                  <a:pt x="644605" y="587871"/>
                  <a:pt x="632691" y="600275"/>
                  <a:pt x="623455" y="614129"/>
                </a:cubicBezTo>
                <a:cubicBezTo>
                  <a:pt x="628073" y="734202"/>
                  <a:pt x="619826" y="855465"/>
                  <a:pt x="637309" y="974348"/>
                </a:cubicBezTo>
                <a:cubicBezTo>
                  <a:pt x="643319" y="1015215"/>
                  <a:pt x="675418" y="1047680"/>
                  <a:pt x="692728" y="1085184"/>
                </a:cubicBezTo>
                <a:cubicBezTo>
                  <a:pt x="703150" y="1107765"/>
                  <a:pt x="711201" y="1131366"/>
                  <a:pt x="720437" y="1154457"/>
                </a:cubicBezTo>
                <a:cubicBezTo>
                  <a:pt x="729673" y="1200639"/>
                  <a:pt x="727084" y="1250878"/>
                  <a:pt x="748146" y="1293002"/>
                </a:cubicBezTo>
                <a:cubicBezTo>
                  <a:pt x="755617" y="1307944"/>
                  <a:pt x="788253" y="1366684"/>
                  <a:pt x="789709" y="1389984"/>
                </a:cubicBezTo>
                <a:cubicBezTo>
                  <a:pt x="793454" y="1449903"/>
                  <a:pt x="789709" y="1510057"/>
                  <a:pt x="789709" y="1570093"/>
                </a:cubicBezTo>
                <a:lnTo>
                  <a:pt x="0" y="1486966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7" name="Freeform 16"/>
          <p:cNvSpPr/>
          <p:nvPr/>
        </p:nvSpPr>
        <p:spPr>
          <a:xfrm>
            <a:off x="6126163" y="1214438"/>
            <a:ext cx="1089025" cy="2071687"/>
          </a:xfrm>
          <a:custGeom>
            <a:avLst/>
            <a:gdLst>
              <a:gd name="connsiteX0" fmla="*/ 25400 w 1037549"/>
              <a:gd name="connsiteY0" fmla="*/ 1715986 h 1942639"/>
              <a:gd name="connsiteX1" fmla="*/ 122382 w 1037549"/>
              <a:gd name="connsiteY1" fmla="*/ 1452749 h 1942639"/>
              <a:gd name="connsiteX2" fmla="*/ 150091 w 1037549"/>
              <a:gd name="connsiteY2" fmla="*/ 1383477 h 1942639"/>
              <a:gd name="connsiteX3" fmla="*/ 163946 w 1037549"/>
              <a:gd name="connsiteY3" fmla="*/ 1328059 h 1942639"/>
              <a:gd name="connsiteX4" fmla="*/ 219364 w 1037549"/>
              <a:gd name="connsiteY4" fmla="*/ 1023259 h 1942639"/>
              <a:gd name="connsiteX5" fmla="*/ 233218 w 1037549"/>
              <a:gd name="connsiteY5" fmla="*/ 898568 h 1942639"/>
              <a:gd name="connsiteX6" fmla="*/ 233218 w 1037549"/>
              <a:gd name="connsiteY6" fmla="*/ 552204 h 1942639"/>
              <a:gd name="connsiteX7" fmla="*/ 344055 w 1037549"/>
              <a:gd name="connsiteY7" fmla="*/ 413659 h 1942639"/>
              <a:gd name="connsiteX8" fmla="*/ 316346 w 1037549"/>
              <a:gd name="connsiteY8" fmla="*/ 385949 h 1942639"/>
              <a:gd name="connsiteX9" fmla="*/ 302491 w 1037549"/>
              <a:gd name="connsiteY9" fmla="*/ 330531 h 1942639"/>
              <a:gd name="connsiteX10" fmla="*/ 288637 w 1037549"/>
              <a:gd name="connsiteY10" fmla="*/ 288968 h 1942639"/>
              <a:gd name="connsiteX11" fmla="*/ 371764 w 1037549"/>
              <a:gd name="connsiteY11" fmla="*/ 205840 h 1942639"/>
              <a:gd name="connsiteX12" fmla="*/ 454891 w 1037549"/>
              <a:gd name="connsiteY12" fmla="*/ 191986 h 1942639"/>
              <a:gd name="connsiteX13" fmla="*/ 538018 w 1037549"/>
              <a:gd name="connsiteY13" fmla="*/ 136568 h 1942639"/>
              <a:gd name="connsiteX14" fmla="*/ 579582 w 1037549"/>
              <a:gd name="connsiteY14" fmla="*/ 95004 h 1942639"/>
              <a:gd name="connsiteX15" fmla="*/ 607291 w 1037549"/>
              <a:gd name="connsiteY15" fmla="*/ 53440 h 1942639"/>
              <a:gd name="connsiteX16" fmla="*/ 648855 w 1037549"/>
              <a:gd name="connsiteY16" fmla="*/ 39586 h 1942639"/>
              <a:gd name="connsiteX17" fmla="*/ 690418 w 1037549"/>
              <a:gd name="connsiteY17" fmla="*/ 11877 h 1942639"/>
              <a:gd name="connsiteX18" fmla="*/ 745837 w 1037549"/>
              <a:gd name="connsiteY18" fmla="*/ 108859 h 1942639"/>
              <a:gd name="connsiteX19" fmla="*/ 801255 w 1037549"/>
              <a:gd name="connsiteY19" fmla="*/ 122713 h 1942639"/>
              <a:gd name="connsiteX20" fmla="*/ 828964 w 1037549"/>
              <a:gd name="connsiteY20" fmla="*/ 344386 h 1942639"/>
              <a:gd name="connsiteX21" fmla="*/ 856673 w 1037549"/>
              <a:gd name="connsiteY21" fmla="*/ 385949 h 1942639"/>
              <a:gd name="connsiteX22" fmla="*/ 884382 w 1037549"/>
              <a:gd name="connsiteY22" fmla="*/ 496786 h 1942639"/>
              <a:gd name="connsiteX23" fmla="*/ 870527 w 1037549"/>
              <a:gd name="connsiteY23" fmla="*/ 566059 h 1942639"/>
              <a:gd name="connsiteX24" fmla="*/ 856673 w 1037549"/>
              <a:gd name="connsiteY24" fmla="*/ 787731 h 1942639"/>
              <a:gd name="connsiteX25" fmla="*/ 815109 w 1037549"/>
              <a:gd name="connsiteY25" fmla="*/ 829295 h 1942639"/>
              <a:gd name="connsiteX26" fmla="*/ 787400 w 1037549"/>
              <a:gd name="connsiteY26" fmla="*/ 912422 h 1942639"/>
              <a:gd name="connsiteX27" fmla="*/ 274782 w 1037549"/>
              <a:gd name="connsiteY27" fmla="*/ 1729840 h 1942639"/>
              <a:gd name="connsiteX28" fmla="*/ 25400 w 1037549"/>
              <a:gd name="connsiteY28" fmla="*/ 1715986 h 1942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037549" h="1942639">
                <a:moveTo>
                  <a:pt x="25400" y="1715986"/>
                </a:moveTo>
                <a:cubicBezTo>
                  <a:pt x="0" y="1669804"/>
                  <a:pt x="32184" y="1678245"/>
                  <a:pt x="122382" y="1452749"/>
                </a:cubicBezTo>
                <a:cubicBezTo>
                  <a:pt x="131618" y="1429658"/>
                  <a:pt x="144059" y="1407604"/>
                  <a:pt x="150091" y="1383477"/>
                </a:cubicBezTo>
                <a:cubicBezTo>
                  <a:pt x="154709" y="1365004"/>
                  <a:pt x="160683" y="1346819"/>
                  <a:pt x="163946" y="1328059"/>
                </a:cubicBezTo>
                <a:cubicBezTo>
                  <a:pt x="217087" y="1022497"/>
                  <a:pt x="175887" y="1153682"/>
                  <a:pt x="219364" y="1023259"/>
                </a:cubicBezTo>
                <a:cubicBezTo>
                  <a:pt x="223982" y="981695"/>
                  <a:pt x="233218" y="940387"/>
                  <a:pt x="233218" y="898568"/>
                </a:cubicBezTo>
                <a:cubicBezTo>
                  <a:pt x="233218" y="695767"/>
                  <a:pt x="92557" y="1021073"/>
                  <a:pt x="233218" y="552204"/>
                </a:cubicBezTo>
                <a:cubicBezTo>
                  <a:pt x="250212" y="495557"/>
                  <a:pt x="344055" y="413659"/>
                  <a:pt x="344055" y="413659"/>
                </a:cubicBezTo>
                <a:cubicBezTo>
                  <a:pt x="334819" y="404422"/>
                  <a:pt x="322188" y="397632"/>
                  <a:pt x="316346" y="385949"/>
                </a:cubicBezTo>
                <a:cubicBezTo>
                  <a:pt x="307831" y="368918"/>
                  <a:pt x="307722" y="348840"/>
                  <a:pt x="302491" y="330531"/>
                </a:cubicBezTo>
                <a:cubicBezTo>
                  <a:pt x="298479" y="316489"/>
                  <a:pt x="293255" y="302822"/>
                  <a:pt x="288637" y="288968"/>
                </a:cubicBezTo>
                <a:cubicBezTo>
                  <a:pt x="313382" y="251849"/>
                  <a:pt x="324897" y="224587"/>
                  <a:pt x="371764" y="205840"/>
                </a:cubicBezTo>
                <a:cubicBezTo>
                  <a:pt x="397846" y="195407"/>
                  <a:pt x="427182" y="196604"/>
                  <a:pt x="454891" y="191986"/>
                </a:cubicBezTo>
                <a:cubicBezTo>
                  <a:pt x="482600" y="173513"/>
                  <a:pt x="514470" y="160116"/>
                  <a:pt x="538018" y="136568"/>
                </a:cubicBezTo>
                <a:cubicBezTo>
                  <a:pt x="551873" y="122713"/>
                  <a:pt x="567039" y="110056"/>
                  <a:pt x="579582" y="95004"/>
                </a:cubicBezTo>
                <a:cubicBezTo>
                  <a:pt x="590242" y="82212"/>
                  <a:pt x="594289" y="63842"/>
                  <a:pt x="607291" y="53440"/>
                </a:cubicBezTo>
                <a:cubicBezTo>
                  <a:pt x="618695" y="44317"/>
                  <a:pt x="635000" y="44204"/>
                  <a:pt x="648855" y="39586"/>
                </a:cubicBezTo>
                <a:cubicBezTo>
                  <a:pt x="662709" y="30350"/>
                  <a:pt x="673994" y="14614"/>
                  <a:pt x="690418" y="11877"/>
                </a:cubicBezTo>
                <a:cubicBezTo>
                  <a:pt x="761675" y="0"/>
                  <a:pt x="723728" y="77907"/>
                  <a:pt x="745837" y="108859"/>
                </a:cubicBezTo>
                <a:cubicBezTo>
                  <a:pt x="756904" y="124353"/>
                  <a:pt x="782782" y="118095"/>
                  <a:pt x="801255" y="122713"/>
                </a:cubicBezTo>
                <a:cubicBezTo>
                  <a:pt x="803900" y="157097"/>
                  <a:pt x="799058" y="284574"/>
                  <a:pt x="828964" y="344386"/>
                </a:cubicBezTo>
                <a:cubicBezTo>
                  <a:pt x="836411" y="359279"/>
                  <a:pt x="847437" y="372095"/>
                  <a:pt x="856673" y="385949"/>
                </a:cubicBezTo>
                <a:cubicBezTo>
                  <a:pt x="867605" y="418745"/>
                  <a:pt x="884382" y="463352"/>
                  <a:pt x="884382" y="496786"/>
                </a:cubicBezTo>
                <a:cubicBezTo>
                  <a:pt x="884382" y="520334"/>
                  <a:pt x="875145" y="542968"/>
                  <a:pt x="870527" y="566059"/>
                </a:cubicBezTo>
                <a:cubicBezTo>
                  <a:pt x="865909" y="639950"/>
                  <a:pt x="871925" y="715284"/>
                  <a:pt x="856673" y="787731"/>
                </a:cubicBezTo>
                <a:cubicBezTo>
                  <a:pt x="852637" y="806904"/>
                  <a:pt x="824624" y="812167"/>
                  <a:pt x="815109" y="829295"/>
                </a:cubicBezTo>
                <a:cubicBezTo>
                  <a:pt x="800924" y="854827"/>
                  <a:pt x="787400" y="912422"/>
                  <a:pt x="787400" y="912422"/>
                </a:cubicBezTo>
                <a:cubicBezTo>
                  <a:pt x="753060" y="1942639"/>
                  <a:pt x="1037549" y="1729840"/>
                  <a:pt x="274782" y="1729840"/>
                </a:cubicBezTo>
                <a:cubicBezTo>
                  <a:pt x="177690" y="1729840"/>
                  <a:pt x="50800" y="1762168"/>
                  <a:pt x="25400" y="1715986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4" name="Freeform 23"/>
          <p:cNvSpPr/>
          <p:nvPr/>
        </p:nvSpPr>
        <p:spPr>
          <a:xfrm>
            <a:off x="7453313" y="2360613"/>
            <a:ext cx="542925" cy="658812"/>
          </a:xfrm>
          <a:custGeom>
            <a:avLst/>
            <a:gdLst>
              <a:gd name="connsiteX0" fmla="*/ 63796 w 542261"/>
              <a:gd name="connsiteY0" fmla="*/ 648586 h 659219"/>
              <a:gd name="connsiteX1" fmla="*/ 0 w 542261"/>
              <a:gd name="connsiteY1" fmla="*/ 648586 h 659219"/>
              <a:gd name="connsiteX2" fmla="*/ 287079 w 542261"/>
              <a:gd name="connsiteY2" fmla="*/ 0 h 659219"/>
              <a:gd name="connsiteX3" fmla="*/ 542261 w 542261"/>
              <a:gd name="connsiteY3" fmla="*/ 393405 h 659219"/>
              <a:gd name="connsiteX4" fmla="*/ 457200 w 542261"/>
              <a:gd name="connsiteY4" fmla="*/ 542260 h 659219"/>
              <a:gd name="connsiteX5" fmla="*/ 435935 w 542261"/>
              <a:gd name="connsiteY5" fmla="*/ 606056 h 659219"/>
              <a:gd name="connsiteX6" fmla="*/ 425303 w 542261"/>
              <a:gd name="connsiteY6" fmla="*/ 659219 h 659219"/>
              <a:gd name="connsiteX7" fmla="*/ 63796 w 542261"/>
              <a:gd name="connsiteY7" fmla="*/ 648586 h 659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42261" h="659219">
                <a:moveTo>
                  <a:pt x="63796" y="648586"/>
                </a:moveTo>
                <a:lnTo>
                  <a:pt x="0" y="648586"/>
                </a:lnTo>
                <a:lnTo>
                  <a:pt x="287079" y="0"/>
                </a:lnTo>
                <a:lnTo>
                  <a:pt x="542261" y="393405"/>
                </a:lnTo>
                <a:cubicBezTo>
                  <a:pt x="465457" y="536041"/>
                  <a:pt x="504837" y="494627"/>
                  <a:pt x="457200" y="542260"/>
                </a:cubicBezTo>
                <a:lnTo>
                  <a:pt x="435935" y="606056"/>
                </a:lnTo>
                <a:lnTo>
                  <a:pt x="425303" y="659219"/>
                </a:lnTo>
                <a:lnTo>
                  <a:pt x="63796" y="648586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60711"/>
            <a:ext cx="438153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GB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Text speak</a:t>
            </a:r>
            <a:r>
              <a:rPr lang="en-GB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…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71933" y="214290"/>
            <a:ext cx="47863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Mr Williams, </a:t>
            </a:r>
            <a:r>
              <a:rPr lang="en-GB" dirty="0" smtClean="0"/>
              <a:t>being handy with a mobile phone, has texted me these definitions- but what are they?</a:t>
            </a:r>
            <a:endParaRPr lang="en-GB" dirty="0"/>
          </a:p>
        </p:txBody>
      </p:sp>
      <p:pic>
        <p:nvPicPr>
          <p:cNvPr id="5122" name="Picture 2" descr="http://www.swamimobiles.co.uk/wp-content/uploads/2008/07/lg-kc550-black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349375">
            <a:off x="2746122" y="1223377"/>
            <a:ext cx="3656666" cy="5357850"/>
          </a:xfrm>
          <a:prstGeom prst="rect">
            <a:avLst/>
          </a:prstGeom>
          <a:noFill/>
        </p:spPr>
      </p:pic>
      <p:pic>
        <p:nvPicPr>
          <p:cNvPr id="7" name="Picture 5" descr="Presentation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0971" y="6268660"/>
            <a:ext cx="609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452512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Homework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525963"/>
          </a:xfrm>
        </p:spPr>
        <p:txBody>
          <a:bodyPr/>
          <a:lstStyle/>
          <a:p>
            <a:r>
              <a:rPr lang="en-GB" dirty="0" smtClean="0"/>
              <a:t>Due next lesson- 21</a:t>
            </a:r>
            <a:r>
              <a:rPr lang="en-GB" baseline="30000" dirty="0" smtClean="0"/>
              <a:t>st</a:t>
            </a:r>
            <a:r>
              <a:rPr lang="en-GB" dirty="0" smtClean="0"/>
              <a:t> January (Monday)</a:t>
            </a:r>
          </a:p>
          <a:p>
            <a:r>
              <a:rPr lang="en-GB" dirty="0" smtClean="0"/>
              <a:t>Find a picture of a chalk headland and label its features (e.g. Old Harry, </a:t>
            </a:r>
            <a:r>
              <a:rPr lang="en-GB" dirty="0" err="1" smtClean="0"/>
              <a:t>Flamborough</a:t>
            </a:r>
            <a:r>
              <a:rPr lang="en-GB" dirty="0" smtClean="0"/>
              <a:t> Head etc.)</a:t>
            </a:r>
          </a:p>
          <a:p>
            <a:r>
              <a:rPr lang="en-GB" dirty="0" smtClean="0"/>
              <a:t>Try and be original</a:t>
            </a:r>
          </a:p>
          <a:p>
            <a:r>
              <a:rPr lang="en-GB" dirty="0" smtClean="0"/>
              <a:t>If you have problems printing, come and see me before it’s due</a:t>
            </a:r>
          </a:p>
          <a:p>
            <a:r>
              <a:rPr lang="en-GB" dirty="0" smtClean="0"/>
              <a:t>No homework=after school detention</a:t>
            </a:r>
          </a:p>
          <a:p>
            <a:r>
              <a:rPr lang="en-GB" dirty="0" smtClean="0"/>
              <a:t>I don’t set you much so you can’t complain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21333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arm1.static.flickr.com/88/217113480_ce71770478_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500043"/>
            <a:ext cx="8501122" cy="5929354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27651" name="Rectangle 4"/>
          <p:cNvSpPr>
            <a:spLocks noChangeArrowheads="1"/>
          </p:cNvSpPr>
          <p:nvPr/>
        </p:nvSpPr>
        <p:spPr bwMode="auto">
          <a:xfrm>
            <a:off x="5429250" y="6143625"/>
            <a:ext cx="30718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>
                <a:latin typeface="Calibri" pitchFamily="34" charset="0"/>
                <a:hlinkClick r:id="rId3"/>
              </a:rPr>
              <a:t>http://www.flickr.com/photos/sacherfire/217113480/</a:t>
            </a:r>
            <a:endParaRPr lang="en-US" sz="1000">
              <a:latin typeface="Calibri" pitchFamily="34" charset="0"/>
            </a:endParaRPr>
          </a:p>
          <a:p>
            <a:endParaRPr lang="en-US" sz="1000">
              <a:latin typeface="Calibri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7158" y="357166"/>
            <a:ext cx="7929618" cy="110799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6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Pop-up headland..</a:t>
            </a:r>
            <a:endParaRPr lang="en-US" sz="6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  <p:pic>
        <p:nvPicPr>
          <p:cNvPr id="27653" name="Picture 65" descr="Presentation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2125" y="6000750"/>
            <a:ext cx="541338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01020.JPG"/>
          <p:cNvPicPr>
            <a:picLocks noChangeAspect="1"/>
          </p:cNvPicPr>
          <p:nvPr/>
        </p:nvPicPr>
        <p:blipFill>
          <a:blip r:embed="rId2" cstate="print"/>
          <a:srcRect b="22916"/>
          <a:stretch>
            <a:fillRect/>
          </a:stretch>
        </p:blipFill>
        <p:spPr>
          <a:xfrm>
            <a:off x="571472" y="571480"/>
            <a:ext cx="7908319" cy="507207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  <a:softEdge rad="317500"/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" name="Oval 2"/>
          <p:cNvSpPr/>
          <p:nvPr/>
        </p:nvSpPr>
        <p:spPr>
          <a:xfrm>
            <a:off x="428625" y="285750"/>
            <a:ext cx="1428750" cy="1428750"/>
          </a:xfrm>
          <a:prstGeom prst="ellipse">
            <a:avLst/>
          </a:prstGeom>
          <a:solidFill>
            <a:schemeClr val="bg1"/>
          </a:solidFill>
          <a:ln w="762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800" dirty="0">
                <a:solidFill>
                  <a:sysClr val="windowText" lastClr="000000"/>
                </a:solidFill>
              </a:rPr>
              <a:t>1</a:t>
            </a:r>
            <a:endParaRPr lang="en-US" sz="4800" dirty="0">
              <a:solidFill>
                <a:sysClr val="windowText" lastClr="000000"/>
              </a:solidFill>
            </a:endParaRPr>
          </a:p>
        </p:txBody>
      </p:sp>
      <p:sp>
        <p:nvSpPr>
          <p:cNvPr id="28676" name="TextBox 3"/>
          <p:cNvSpPr txBox="1">
            <a:spLocks noChangeArrowheads="1"/>
          </p:cNvSpPr>
          <p:nvPr/>
        </p:nvSpPr>
        <p:spPr bwMode="auto">
          <a:xfrm>
            <a:off x="4000500" y="4786313"/>
            <a:ext cx="4429125" cy="13843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2"/>
            </a:solidFill>
            <a:prstDash val="lgDash"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2800">
                <a:latin typeface="Calibri" pitchFamily="34" charset="0"/>
              </a:rPr>
              <a:t>You need your template. This will represent a chalk </a:t>
            </a:r>
            <a:r>
              <a:rPr lang="en-GB" sz="2800" b="1">
                <a:latin typeface="Calibri" pitchFamily="34" charset="0"/>
              </a:rPr>
              <a:t>headland</a:t>
            </a:r>
            <a:r>
              <a:rPr lang="en-GB" sz="2800">
                <a:latin typeface="Calibri" pitchFamily="34" charset="0"/>
              </a:rPr>
              <a:t>.</a:t>
            </a:r>
            <a:endParaRPr lang="en-US" sz="28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010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364849">
            <a:off x="609568" y="294192"/>
            <a:ext cx="7752050" cy="581403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" name="Oval 2"/>
          <p:cNvSpPr/>
          <p:nvPr/>
        </p:nvSpPr>
        <p:spPr>
          <a:xfrm>
            <a:off x="428625" y="285750"/>
            <a:ext cx="1428750" cy="1428750"/>
          </a:xfrm>
          <a:prstGeom prst="ellipse">
            <a:avLst/>
          </a:prstGeom>
          <a:solidFill>
            <a:schemeClr val="bg1"/>
          </a:solidFill>
          <a:ln w="762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800" dirty="0">
                <a:solidFill>
                  <a:sysClr val="windowText" lastClr="000000"/>
                </a:solidFill>
              </a:rPr>
              <a:t>2</a:t>
            </a:r>
            <a:endParaRPr lang="en-US" sz="4800" dirty="0">
              <a:solidFill>
                <a:sysClr val="windowText" lastClr="000000"/>
              </a:solidFill>
            </a:endParaRPr>
          </a:p>
        </p:txBody>
      </p:sp>
      <p:sp>
        <p:nvSpPr>
          <p:cNvPr id="29700" name="TextBox 3"/>
          <p:cNvSpPr txBox="1">
            <a:spLocks noChangeArrowheads="1"/>
          </p:cNvSpPr>
          <p:nvPr/>
        </p:nvSpPr>
        <p:spPr bwMode="auto">
          <a:xfrm rot="315728">
            <a:off x="4000500" y="4786313"/>
            <a:ext cx="4429125" cy="13843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2"/>
            </a:solidFill>
            <a:prstDash val="lgDash"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2800">
                <a:latin typeface="Calibri" pitchFamily="34" charset="0"/>
              </a:rPr>
              <a:t>Using a </a:t>
            </a:r>
            <a:r>
              <a:rPr lang="en-GB" sz="2800">
                <a:solidFill>
                  <a:schemeClr val="tx2"/>
                </a:solidFill>
                <a:latin typeface="Calibri" pitchFamily="34" charset="0"/>
              </a:rPr>
              <a:t>blue</a:t>
            </a:r>
            <a:r>
              <a:rPr lang="en-GB" sz="2800">
                <a:latin typeface="Calibri" pitchFamily="34" charset="0"/>
              </a:rPr>
              <a:t> crayon- shade the outside horizontal strips- these represent the sea.</a:t>
            </a:r>
            <a:endParaRPr lang="en-US" sz="28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010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5755" y="571480"/>
            <a:ext cx="7524802" cy="564360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" name="Oval 2"/>
          <p:cNvSpPr/>
          <p:nvPr/>
        </p:nvSpPr>
        <p:spPr>
          <a:xfrm>
            <a:off x="428625" y="285750"/>
            <a:ext cx="1428750" cy="1428750"/>
          </a:xfrm>
          <a:prstGeom prst="ellipse">
            <a:avLst/>
          </a:prstGeom>
          <a:solidFill>
            <a:schemeClr val="bg1"/>
          </a:solidFill>
          <a:ln w="762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800" dirty="0">
                <a:solidFill>
                  <a:sysClr val="windowText" lastClr="000000"/>
                </a:solidFill>
              </a:rPr>
              <a:t>3</a:t>
            </a:r>
            <a:endParaRPr lang="en-US" sz="4800" dirty="0">
              <a:solidFill>
                <a:sysClr val="windowText" lastClr="000000"/>
              </a:solidFill>
            </a:endParaRPr>
          </a:p>
        </p:txBody>
      </p:sp>
      <p:sp>
        <p:nvSpPr>
          <p:cNvPr id="30724" name="TextBox 3"/>
          <p:cNvSpPr txBox="1">
            <a:spLocks noChangeArrowheads="1"/>
          </p:cNvSpPr>
          <p:nvPr/>
        </p:nvSpPr>
        <p:spPr bwMode="auto">
          <a:xfrm>
            <a:off x="4357688" y="4071938"/>
            <a:ext cx="4429125" cy="2246312"/>
          </a:xfrm>
          <a:prstGeom prst="rect">
            <a:avLst/>
          </a:prstGeom>
          <a:solidFill>
            <a:schemeClr val="bg1"/>
          </a:solidFill>
          <a:ln w="57150">
            <a:solidFill>
              <a:schemeClr val="tx2"/>
            </a:solidFill>
            <a:prstDash val="lgDash"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2800">
                <a:latin typeface="Calibri" pitchFamily="34" charset="0"/>
              </a:rPr>
              <a:t>Using a </a:t>
            </a:r>
            <a:r>
              <a:rPr lang="en-GB" sz="2800" b="1">
                <a:solidFill>
                  <a:srgbClr val="92D050"/>
                </a:solidFill>
                <a:latin typeface="Calibri" pitchFamily="34" charset="0"/>
              </a:rPr>
              <a:t>green </a:t>
            </a:r>
            <a:r>
              <a:rPr lang="en-GB" sz="2800">
                <a:latin typeface="Calibri" pitchFamily="34" charset="0"/>
              </a:rPr>
              <a:t>crayon- shade the middle horizontal strip- this represents the top of the </a:t>
            </a:r>
            <a:r>
              <a:rPr lang="en-GB" sz="2800" b="1">
                <a:latin typeface="Calibri" pitchFamily="34" charset="0"/>
              </a:rPr>
              <a:t>headland</a:t>
            </a:r>
            <a:r>
              <a:rPr lang="en-GB" sz="2800">
                <a:latin typeface="Calibri" pitchFamily="34" charset="0"/>
              </a:rPr>
              <a:t>- exposed to </a:t>
            </a:r>
            <a:r>
              <a:rPr lang="en-GB" sz="2800" b="1">
                <a:latin typeface="Calibri" pitchFamily="34" charset="0"/>
              </a:rPr>
              <a:t>weathering</a:t>
            </a:r>
            <a:r>
              <a:rPr lang="en-GB" sz="2800">
                <a:latin typeface="Calibri" pitchFamily="34" charset="0"/>
              </a:rPr>
              <a:t>.</a:t>
            </a:r>
            <a:endParaRPr lang="en-US" sz="28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0102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7224" y="714356"/>
            <a:ext cx="7429551" cy="557216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" name="Oval 2"/>
          <p:cNvSpPr/>
          <p:nvPr/>
        </p:nvSpPr>
        <p:spPr>
          <a:xfrm>
            <a:off x="428625" y="285750"/>
            <a:ext cx="1428750" cy="1428750"/>
          </a:xfrm>
          <a:prstGeom prst="ellipse">
            <a:avLst/>
          </a:prstGeom>
          <a:solidFill>
            <a:schemeClr val="bg1"/>
          </a:solidFill>
          <a:ln w="762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800" dirty="0">
                <a:solidFill>
                  <a:sysClr val="windowText" lastClr="000000"/>
                </a:solidFill>
              </a:rPr>
              <a:t>4</a:t>
            </a:r>
            <a:endParaRPr lang="en-US" sz="4800" dirty="0">
              <a:solidFill>
                <a:sysClr val="windowText" lastClr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 rot="21356792">
            <a:off x="4214813" y="714375"/>
            <a:ext cx="4429125" cy="2678113"/>
          </a:xfrm>
          <a:prstGeom prst="rect">
            <a:avLst/>
          </a:prstGeom>
          <a:solidFill>
            <a:schemeClr val="bg1"/>
          </a:solidFill>
          <a:ln w="57150">
            <a:solidFill>
              <a:schemeClr val="tx2"/>
            </a:solidFill>
            <a:prstDash val="lgDash"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>
                <a:latin typeface="+mn-lt"/>
              </a:rPr>
              <a:t>Just above the horizontal </a:t>
            </a:r>
            <a:r>
              <a:rPr lang="en-GB" sz="2800" b="1" dirty="0">
                <a:solidFill>
                  <a:schemeClr val="tx2"/>
                </a:solidFill>
                <a:latin typeface="+mn-lt"/>
              </a:rPr>
              <a:t>blue</a:t>
            </a:r>
            <a:r>
              <a:rPr lang="en-GB" sz="2800" dirty="0">
                <a:latin typeface="+mn-lt"/>
              </a:rPr>
              <a:t> lines- shade a </a:t>
            </a:r>
            <a:r>
              <a:rPr lang="en-GB" sz="2800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grey</a:t>
            </a:r>
            <a:r>
              <a:rPr lang="en-GB" sz="2800" dirty="0">
                <a:latin typeface="+mn-lt"/>
              </a:rPr>
              <a:t> line- make sure it reaches the top of the </a:t>
            </a:r>
            <a:r>
              <a:rPr lang="en-GB" sz="2800" b="1" dirty="0">
                <a:latin typeface="+mn-lt"/>
              </a:rPr>
              <a:t>wave-cut notch</a:t>
            </a:r>
            <a:r>
              <a:rPr lang="en-GB" sz="2800" dirty="0">
                <a:latin typeface="+mn-lt"/>
              </a:rPr>
              <a:t>. This represents </a:t>
            </a:r>
            <a:r>
              <a:rPr lang="en-GB" sz="2800" b="1" dirty="0">
                <a:latin typeface="+mn-lt"/>
              </a:rPr>
              <a:t>wave action</a:t>
            </a:r>
            <a:r>
              <a:rPr lang="en-GB" sz="2800" dirty="0">
                <a:latin typeface="+mn-lt"/>
              </a:rPr>
              <a:t> between </a:t>
            </a:r>
            <a:r>
              <a:rPr lang="en-GB" sz="2800" b="1" dirty="0">
                <a:latin typeface="+mn-lt"/>
              </a:rPr>
              <a:t>high </a:t>
            </a:r>
            <a:r>
              <a:rPr lang="en-GB" sz="2800" dirty="0">
                <a:latin typeface="+mn-lt"/>
              </a:rPr>
              <a:t>and </a:t>
            </a:r>
            <a:r>
              <a:rPr lang="en-GB" sz="2800" b="1" dirty="0">
                <a:latin typeface="+mn-lt"/>
              </a:rPr>
              <a:t>low tide</a:t>
            </a:r>
            <a:r>
              <a:rPr lang="en-GB" sz="2800" dirty="0">
                <a:latin typeface="+mn-lt"/>
              </a:rPr>
              <a:t>.</a:t>
            </a:r>
            <a:endParaRPr lang="en-US" sz="2800" dirty="0">
              <a:latin typeface="+mn-lt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rot="5400000">
            <a:off x="3536156" y="3964782"/>
            <a:ext cx="1214437" cy="28575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rot="10800000">
            <a:off x="2714625" y="2500313"/>
            <a:ext cx="1357313" cy="714375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0103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0069" y="785795"/>
            <a:ext cx="7239050" cy="54292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" name="Oval 2"/>
          <p:cNvSpPr/>
          <p:nvPr/>
        </p:nvSpPr>
        <p:spPr>
          <a:xfrm>
            <a:off x="428625" y="285750"/>
            <a:ext cx="1428750" cy="1428750"/>
          </a:xfrm>
          <a:prstGeom prst="ellipse">
            <a:avLst/>
          </a:prstGeom>
          <a:solidFill>
            <a:schemeClr val="bg1"/>
          </a:solidFill>
          <a:ln w="762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800" dirty="0">
                <a:solidFill>
                  <a:sysClr val="windowText" lastClr="000000"/>
                </a:solidFill>
              </a:rPr>
              <a:t>5</a:t>
            </a:r>
            <a:endParaRPr lang="en-US" sz="4800" dirty="0">
              <a:solidFill>
                <a:sysClr val="windowText" lastClr="000000"/>
              </a:solidFill>
            </a:endParaRPr>
          </a:p>
        </p:txBody>
      </p:sp>
      <p:sp>
        <p:nvSpPr>
          <p:cNvPr id="32772" name="TextBox 4"/>
          <p:cNvSpPr txBox="1">
            <a:spLocks noChangeArrowheads="1"/>
          </p:cNvSpPr>
          <p:nvPr/>
        </p:nvSpPr>
        <p:spPr bwMode="auto">
          <a:xfrm>
            <a:off x="4000500" y="4572000"/>
            <a:ext cx="4429125" cy="18161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2"/>
            </a:solidFill>
            <a:prstDash val="lgDash"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2800">
                <a:latin typeface="Calibri" pitchFamily="34" charset="0"/>
              </a:rPr>
              <a:t>Carefully cut out all the </a:t>
            </a:r>
            <a:r>
              <a:rPr lang="en-GB" sz="2800" b="1">
                <a:latin typeface="Calibri" pitchFamily="34" charset="0"/>
              </a:rPr>
              <a:t>black</a:t>
            </a:r>
            <a:r>
              <a:rPr lang="en-GB" sz="2800">
                <a:latin typeface="Calibri" pitchFamily="34" charset="0"/>
              </a:rPr>
              <a:t> areas on the template- with the exception of the</a:t>
            </a:r>
            <a:r>
              <a:rPr lang="en-GB" sz="2800" b="1">
                <a:latin typeface="Calibri" pitchFamily="34" charset="0"/>
              </a:rPr>
              <a:t> wave-cut notch</a:t>
            </a:r>
            <a:r>
              <a:rPr lang="en-GB" sz="2800">
                <a:latin typeface="Calibri" pitchFamily="34" charset="0"/>
              </a:rPr>
              <a:t>.</a:t>
            </a:r>
            <a:endParaRPr lang="en-US" sz="2800">
              <a:latin typeface="Calibri" pitchFamily="34" charset="0"/>
            </a:endParaRPr>
          </a:p>
        </p:txBody>
      </p:sp>
      <p:sp>
        <p:nvSpPr>
          <p:cNvPr id="32773" name="TextBox 5"/>
          <p:cNvSpPr txBox="1">
            <a:spLocks noChangeArrowheads="1"/>
          </p:cNvSpPr>
          <p:nvPr/>
        </p:nvSpPr>
        <p:spPr bwMode="auto">
          <a:xfrm rot="832763">
            <a:off x="4613275" y="1227138"/>
            <a:ext cx="4429125" cy="523875"/>
          </a:xfrm>
          <a:prstGeom prst="rect">
            <a:avLst/>
          </a:prstGeom>
          <a:solidFill>
            <a:schemeClr val="bg1"/>
          </a:solidFill>
          <a:ln w="57150">
            <a:solidFill>
              <a:schemeClr val="tx2"/>
            </a:solidFill>
            <a:prstDash val="lgDash"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2800">
                <a:latin typeface="Calibri" pitchFamily="34" charset="0"/>
              </a:rPr>
              <a:t>Don’t cut off your </a:t>
            </a:r>
            <a:r>
              <a:rPr lang="en-GB" sz="2800" b="1">
                <a:latin typeface="Calibri" pitchFamily="34" charset="0"/>
              </a:rPr>
              <a:t>stump</a:t>
            </a:r>
            <a:r>
              <a:rPr lang="en-GB" sz="2800">
                <a:latin typeface="Calibri" pitchFamily="34" charset="0"/>
              </a:rPr>
              <a:t>!</a:t>
            </a:r>
            <a:endParaRPr lang="en-US" sz="2800">
              <a:latin typeface="Calibri" pitchFamily="34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rot="5400000">
            <a:off x="7000875" y="2786063"/>
            <a:ext cx="1500187" cy="357188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0103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7224" y="571480"/>
            <a:ext cx="7524802" cy="564360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" name="Oval 2"/>
          <p:cNvSpPr/>
          <p:nvPr/>
        </p:nvSpPr>
        <p:spPr>
          <a:xfrm>
            <a:off x="428625" y="285750"/>
            <a:ext cx="1428750" cy="1428750"/>
          </a:xfrm>
          <a:prstGeom prst="ellipse">
            <a:avLst/>
          </a:prstGeom>
          <a:solidFill>
            <a:schemeClr val="bg1"/>
          </a:solidFill>
          <a:ln w="762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800" dirty="0">
                <a:solidFill>
                  <a:sysClr val="windowText" lastClr="000000"/>
                </a:solidFill>
              </a:rPr>
              <a:t>6</a:t>
            </a:r>
            <a:endParaRPr lang="en-US" sz="4800" dirty="0">
              <a:solidFill>
                <a:sysClr val="windowText" lastClr="000000"/>
              </a:solidFill>
            </a:endParaRPr>
          </a:p>
        </p:txBody>
      </p:sp>
      <p:sp>
        <p:nvSpPr>
          <p:cNvPr id="33796" name="TextBox 3"/>
          <p:cNvSpPr txBox="1">
            <a:spLocks noChangeArrowheads="1"/>
          </p:cNvSpPr>
          <p:nvPr/>
        </p:nvSpPr>
        <p:spPr bwMode="auto">
          <a:xfrm>
            <a:off x="3643313" y="4572000"/>
            <a:ext cx="4429125" cy="523875"/>
          </a:xfrm>
          <a:prstGeom prst="rect">
            <a:avLst/>
          </a:prstGeom>
          <a:solidFill>
            <a:schemeClr val="bg1"/>
          </a:solidFill>
          <a:ln w="57150">
            <a:solidFill>
              <a:schemeClr val="tx2"/>
            </a:solidFill>
            <a:prstDash val="lgDash"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2800">
                <a:latin typeface="Calibri" pitchFamily="34" charset="0"/>
              </a:rPr>
              <a:t>It should look like this...</a:t>
            </a:r>
            <a:endParaRPr lang="en-US" sz="28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0103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10" y="642918"/>
            <a:ext cx="7286676" cy="546500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" name="Oval 2"/>
          <p:cNvSpPr/>
          <p:nvPr/>
        </p:nvSpPr>
        <p:spPr>
          <a:xfrm>
            <a:off x="428625" y="285750"/>
            <a:ext cx="1428750" cy="1428750"/>
          </a:xfrm>
          <a:prstGeom prst="ellipse">
            <a:avLst/>
          </a:prstGeom>
          <a:solidFill>
            <a:schemeClr val="bg1"/>
          </a:solidFill>
          <a:ln w="762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800" dirty="0">
                <a:solidFill>
                  <a:sysClr val="windowText" lastClr="000000"/>
                </a:solidFill>
              </a:rPr>
              <a:t>7</a:t>
            </a:r>
            <a:endParaRPr lang="en-US" sz="4800" dirty="0">
              <a:solidFill>
                <a:sysClr val="windowText" lastClr="000000"/>
              </a:solidFill>
            </a:endParaRPr>
          </a:p>
        </p:txBody>
      </p:sp>
      <p:sp>
        <p:nvSpPr>
          <p:cNvPr id="34820" name="TextBox 3"/>
          <p:cNvSpPr txBox="1">
            <a:spLocks noChangeArrowheads="1"/>
          </p:cNvSpPr>
          <p:nvPr/>
        </p:nvSpPr>
        <p:spPr bwMode="auto">
          <a:xfrm rot="764677">
            <a:off x="4071938" y="1214438"/>
            <a:ext cx="4429125" cy="95408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2"/>
            </a:solidFill>
            <a:prstDash val="lgDash"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2800">
                <a:latin typeface="Calibri" pitchFamily="34" charset="0"/>
              </a:rPr>
              <a:t>Using a ruler, carefully fold the horizontal lines.</a:t>
            </a:r>
            <a:endParaRPr lang="en-US" sz="28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0103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7224" y="785794"/>
            <a:ext cx="7334269" cy="550070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" name="Oval 2"/>
          <p:cNvSpPr/>
          <p:nvPr/>
        </p:nvSpPr>
        <p:spPr>
          <a:xfrm>
            <a:off x="428625" y="285750"/>
            <a:ext cx="1428750" cy="1428750"/>
          </a:xfrm>
          <a:prstGeom prst="ellipse">
            <a:avLst/>
          </a:prstGeom>
          <a:solidFill>
            <a:schemeClr val="bg1"/>
          </a:solidFill>
          <a:ln w="762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800" dirty="0">
                <a:solidFill>
                  <a:sysClr val="windowText" lastClr="000000"/>
                </a:solidFill>
              </a:rPr>
              <a:t>8</a:t>
            </a:r>
            <a:endParaRPr lang="en-US" sz="4800" dirty="0">
              <a:solidFill>
                <a:sysClr val="windowText" lastClr="000000"/>
              </a:solidFill>
            </a:endParaRPr>
          </a:p>
        </p:txBody>
      </p:sp>
      <p:sp>
        <p:nvSpPr>
          <p:cNvPr id="35844" name="TextBox 3"/>
          <p:cNvSpPr txBox="1">
            <a:spLocks noChangeArrowheads="1"/>
          </p:cNvSpPr>
          <p:nvPr/>
        </p:nvSpPr>
        <p:spPr bwMode="auto">
          <a:xfrm rot="-581097">
            <a:off x="2584450" y="1082675"/>
            <a:ext cx="4429125" cy="523875"/>
          </a:xfrm>
          <a:prstGeom prst="rect">
            <a:avLst/>
          </a:prstGeom>
          <a:solidFill>
            <a:schemeClr val="bg1"/>
          </a:solidFill>
          <a:ln w="57150">
            <a:solidFill>
              <a:schemeClr val="tx2"/>
            </a:solidFill>
            <a:prstDash val="lgDash"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2800">
                <a:latin typeface="Calibri" pitchFamily="34" charset="0"/>
              </a:rPr>
              <a:t>Like this...</a:t>
            </a:r>
            <a:endParaRPr lang="en-US" sz="28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76485" y="267868"/>
            <a:ext cx="438153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GB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Text speak</a:t>
            </a:r>
            <a:r>
              <a:rPr lang="en-GB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…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122" name="Picture 2" descr="http://www.swamimobiles.co.uk/wp-content/uploads/2008/07/lg-kc550-black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647385" y="1191198"/>
            <a:ext cx="4172346" cy="535785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3563889" y="1875224"/>
            <a:ext cx="2376264" cy="271464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 smtClean="0">
                <a:solidFill>
                  <a:schemeClr val="tx1"/>
                </a:solidFill>
              </a:rPr>
              <a:t>d mechanical </a:t>
            </a:r>
            <a:r>
              <a:rPr lang="en-GB" sz="3200" b="1" dirty="0" err="1" smtClean="0">
                <a:solidFill>
                  <a:schemeClr val="tx1"/>
                </a:solidFill>
              </a:rPr>
              <a:t>warin</a:t>
            </a:r>
            <a:r>
              <a:rPr lang="en-GB" sz="3200" b="1" dirty="0" smtClean="0">
                <a:solidFill>
                  <a:schemeClr val="tx1"/>
                </a:solidFill>
              </a:rPr>
              <a:t> </a:t>
            </a:r>
            <a:r>
              <a:rPr lang="en-GB" sz="3200" b="1" dirty="0" err="1" smtClean="0">
                <a:solidFill>
                  <a:schemeClr val="tx1"/>
                </a:solidFill>
              </a:rPr>
              <a:t>awy</a:t>
            </a:r>
            <a:r>
              <a:rPr lang="en-GB" sz="3200" b="1" dirty="0" smtClean="0">
                <a:solidFill>
                  <a:schemeClr val="tx1"/>
                </a:solidFill>
              </a:rPr>
              <a:t> of </a:t>
            </a:r>
            <a:r>
              <a:rPr lang="en-GB" sz="3200" b="1" dirty="0" err="1" smtClean="0">
                <a:solidFill>
                  <a:schemeClr val="tx1"/>
                </a:solidFill>
              </a:rPr>
              <a:t>rk</a:t>
            </a:r>
            <a:endParaRPr lang="en-GB" sz="3200" b="1" dirty="0">
              <a:solidFill>
                <a:schemeClr val="tx1"/>
              </a:solidFill>
            </a:endParaRPr>
          </a:p>
        </p:txBody>
      </p:sp>
      <p:pic>
        <p:nvPicPr>
          <p:cNvPr id="8" name="telephone-ring-1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66723" y="5625719"/>
            <a:ext cx="406400" cy="228600"/>
          </a:xfrm>
          <a:prstGeom prst="rect">
            <a:avLst/>
          </a:prstGeom>
        </p:spPr>
      </p:pic>
      <p:pic>
        <p:nvPicPr>
          <p:cNvPr id="3" name="Nokia SMS tone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st="4122.9784" end="11931.6506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69923" y="268094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4388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6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012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76485" y="267868"/>
            <a:ext cx="438153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GB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Text speak</a:t>
            </a:r>
            <a:r>
              <a:rPr lang="en-GB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…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122" name="Picture 2" descr="http://www.swamimobiles.co.uk/wp-content/uploads/2008/07/lg-kc550-black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47385" y="1191198"/>
            <a:ext cx="4172346" cy="535785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3563889" y="1875224"/>
            <a:ext cx="2376264" cy="271464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 smtClean="0">
                <a:solidFill>
                  <a:schemeClr val="tx1"/>
                </a:solidFill>
              </a:rPr>
              <a:t>Breakdown of </a:t>
            </a:r>
            <a:r>
              <a:rPr lang="en-GB" sz="3200" b="1" dirty="0" err="1" smtClean="0">
                <a:solidFill>
                  <a:schemeClr val="tx1"/>
                </a:solidFill>
              </a:rPr>
              <a:t>rk</a:t>
            </a:r>
            <a:r>
              <a:rPr lang="en-GB" sz="3200" b="1" dirty="0" smtClean="0">
                <a:solidFill>
                  <a:schemeClr val="tx1"/>
                </a:solidFill>
              </a:rPr>
              <a:t> in situ</a:t>
            </a:r>
            <a:endParaRPr lang="en-GB" sz="3200" b="1" dirty="0">
              <a:solidFill>
                <a:schemeClr val="tx1"/>
              </a:solidFill>
            </a:endParaRPr>
          </a:p>
        </p:txBody>
      </p:sp>
      <p:pic>
        <p:nvPicPr>
          <p:cNvPr id="8" name="telephone-ring-1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66723" y="5625719"/>
            <a:ext cx="406400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077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6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76485" y="267868"/>
            <a:ext cx="438153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GB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Text speak</a:t>
            </a:r>
            <a:r>
              <a:rPr lang="en-GB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…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122" name="Picture 2" descr="http://www.swamimobiles.co.uk/wp-content/uploads/2008/07/lg-kc550-black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47385" y="1191198"/>
            <a:ext cx="4172346" cy="535785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3563889" y="1875224"/>
            <a:ext cx="2376264" cy="271464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solidFill>
                  <a:schemeClr val="tx1"/>
                </a:solidFill>
              </a:rPr>
              <a:t>d </a:t>
            </a:r>
            <a:r>
              <a:rPr lang="en-GB" sz="3200" b="1" dirty="0" err="1">
                <a:solidFill>
                  <a:schemeClr val="tx1"/>
                </a:solidFill>
              </a:rPr>
              <a:t>movemnt</a:t>
            </a:r>
            <a:r>
              <a:rPr lang="en-GB" sz="3200" b="1" dirty="0">
                <a:solidFill>
                  <a:schemeClr val="tx1"/>
                </a:solidFill>
              </a:rPr>
              <a:t> of </a:t>
            </a:r>
            <a:r>
              <a:rPr lang="en-GB" sz="3200" b="1" dirty="0" err="1">
                <a:solidFill>
                  <a:schemeClr val="tx1"/>
                </a:solidFill>
              </a:rPr>
              <a:t>waVs</a:t>
            </a:r>
            <a:r>
              <a:rPr lang="en-GB" sz="3200" b="1" dirty="0">
                <a:solidFill>
                  <a:schemeClr val="tx1"/>
                </a:solidFill>
              </a:rPr>
              <a:t> ^ a bch @ d </a:t>
            </a:r>
            <a:r>
              <a:rPr lang="en-GB" sz="3200" b="1" dirty="0" err="1">
                <a:solidFill>
                  <a:schemeClr val="tx1"/>
                </a:solidFill>
              </a:rPr>
              <a:t>angL</a:t>
            </a:r>
            <a:r>
              <a:rPr lang="en-GB" sz="3200" b="1" dirty="0">
                <a:solidFill>
                  <a:schemeClr val="tx1"/>
                </a:solidFill>
              </a:rPr>
              <a:t> of d prevailing wind</a:t>
            </a:r>
          </a:p>
        </p:txBody>
      </p:sp>
      <p:pic>
        <p:nvPicPr>
          <p:cNvPr id="8" name="telephone-ring-1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66723" y="5625719"/>
            <a:ext cx="406400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077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6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76485" y="267868"/>
            <a:ext cx="438153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GB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Text speak</a:t>
            </a:r>
            <a:r>
              <a:rPr lang="en-GB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…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122" name="Picture 2" descr="http://www.swamimobiles.co.uk/wp-content/uploads/2008/07/lg-kc550-black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47385" y="1191198"/>
            <a:ext cx="4172346" cy="535785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3563889" y="1875224"/>
            <a:ext cx="2376264" cy="271464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solidFill>
                  <a:schemeClr val="tx1"/>
                </a:solidFill>
              </a:rPr>
              <a:t>d </a:t>
            </a:r>
            <a:r>
              <a:rPr lang="en-GB" sz="3200" b="1" dirty="0" err="1">
                <a:solidFill>
                  <a:schemeClr val="tx1"/>
                </a:solidFill>
              </a:rPr>
              <a:t>distanC</a:t>
            </a:r>
            <a:r>
              <a:rPr lang="en-GB" sz="3200" b="1" dirty="0">
                <a:solidFill>
                  <a:schemeClr val="tx1"/>
                </a:solidFill>
              </a:rPr>
              <a:t> d wind </a:t>
            </a:r>
            <a:r>
              <a:rPr lang="en-GB" sz="3200" b="1" dirty="0" err="1">
                <a:solidFill>
                  <a:schemeClr val="tx1"/>
                </a:solidFill>
              </a:rPr>
              <a:t>cn</a:t>
            </a:r>
            <a:r>
              <a:rPr lang="en-GB" sz="3200" b="1" dirty="0">
                <a:solidFill>
                  <a:schemeClr val="tx1"/>
                </a:solidFill>
              </a:rPr>
              <a:t> </a:t>
            </a:r>
            <a:r>
              <a:rPr lang="en-GB" sz="3200" b="1" dirty="0" err="1">
                <a:solidFill>
                  <a:schemeClr val="tx1"/>
                </a:solidFill>
              </a:rPr>
              <a:t>travL</a:t>
            </a:r>
            <a:r>
              <a:rPr lang="en-GB" sz="3200" b="1" dirty="0">
                <a:solidFill>
                  <a:schemeClr val="tx1"/>
                </a:solidFill>
              </a:rPr>
              <a:t> </a:t>
            </a:r>
            <a:r>
              <a:rPr lang="en-GB" sz="3200" b="1" dirty="0" err="1">
                <a:solidFill>
                  <a:schemeClr val="tx1"/>
                </a:solidFill>
              </a:rPr>
              <a:t>uninterupted</a:t>
            </a:r>
            <a:endParaRPr lang="en-GB" sz="3200" b="1" dirty="0">
              <a:solidFill>
                <a:schemeClr val="tx1"/>
              </a:solidFill>
            </a:endParaRPr>
          </a:p>
        </p:txBody>
      </p:sp>
      <p:pic>
        <p:nvPicPr>
          <p:cNvPr id="8" name="telephone-ring-1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66723" y="5625719"/>
            <a:ext cx="406400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077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6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76485" y="267868"/>
            <a:ext cx="438153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GB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Text speak</a:t>
            </a:r>
            <a:r>
              <a:rPr lang="en-GB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…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122" name="Picture 2" descr="http://www.swamimobiles.co.uk/wp-content/uploads/2008/07/lg-kc550-black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47385" y="1191198"/>
            <a:ext cx="4172346" cy="535785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3563889" y="1875224"/>
            <a:ext cx="2376264" cy="271464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chemeClr val="tx1"/>
                </a:solidFill>
              </a:rPr>
              <a:t>d </a:t>
            </a:r>
            <a:r>
              <a:rPr lang="en-GB" sz="3200" dirty="0" err="1">
                <a:solidFill>
                  <a:schemeClr val="tx1"/>
                </a:solidFill>
              </a:rPr>
              <a:t>movemnt</a:t>
            </a:r>
            <a:r>
              <a:rPr lang="en-GB" sz="3200" dirty="0">
                <a:solidFill>
                  <a:schemeClr val="tx1"/>
                </a:solidFill>
              </a:rPr>
              <a:t> of material </a:t>
            </a:r>
            <a:r>
              <a:rPr lang="en-GB" sz="3200" dirty="0" err="1">
                <a:solidFill>
                  <a:schemeClr val="tx1"/>
                </a:solidFill>
              </a:rPr>
              <a:t>frm</a:t>
            </a:r>
            <a:r>
              <a:rPr lang="en-GB" sz="3200" dirty="0">
                <a:solidFill>
                  <a:schemeClr val="tx1"/>
                </a:solidFill>
              </a:rPr>
              <a:t> 1 </a:t>
            </a:r>
            <a:r>
              <a:rPr lang="en-GB" sz="3200" dirty="0" err="1">
                <a:solidFill>
                  <a:schemeClr val="tx1"/>
                </a:solidFill>
              </a:rPr>
              <a:t>plce</a:t>
            </a:r>
            <a:r>
              <a:rPr lang="en-GB" sz="3200" dirty="0">
                <a:solidFill>
                  <a:schemeClr val="tx1"/>
                </a:solidFill>
              </a:rPr>
              <a:t> 2 </a:t>
            </a:r>
            <a:r>
              <a:rPr lang="en-GB" sz="3200" dirty="0" err="1">
                <a:solidFill>
                  <a:schemeClr val="tx1"/>
                </a:solidFill>
              </a:rPr>
              <a:t>nothA</a:t>
            </a:r>
            <a:endParaRPr lang="en-GB" sz="3200" dirty="0">
              <a:solidFill>
                <a:schemeClr val="tx1"/>
              </a:solidFill>
            </a:endParaRPr>
          </a:p>
        </p:txBody>
      </p:sp>
      <p:pic>
        <p:nvPicPr>
          <p:cNvPr id="8" name="telephone-ring-1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66723" y="5625719"/>
            <a:ext cx="406400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1358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6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Learning Objectives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GB" dirty="0" smtClean="0"/>
              <a:t>Explain the formation of Headlands and Bays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Recognise Key Features of Hard Rock Coastline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Define Key Words associated with chalk cliff erosion</a:t>
            </a:r>
          </a:p>
          <a:p>
            <a:pPr marL="514350" indent="-514350">
              <a:buFont typeface="+mj-lt"/>
              <a:buAutoNum type="arabicPeriod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346064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farm1.static.flickr.com/196/481261395_e247093eed_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29520" y="5643578"/>
            <a:ext cx="1340907" cy="90008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857250" y="500063"/>
            <a:ext cx="7358063" cy="492918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857250" y="500063"/>
            <a:ext cx="4071938" cy="178593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857250" y="3643313"/>
            <a:ext cx="4071938" cy="178593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857250" y="2286000"/>
            <a:ext cx="4071938" cy="1357313"/>
          </a:xfrm>
          <a:prstGeom prst="rect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9" name="Left Arrow 8"/>
          <p:cNvSpPr/>
          <p:nvPr/>
        </p:nvSpPr>
        <p:spPr>
          <a:xfrm rot="1217289">
            <a:off x="5518150" y="4022725"/>
            <a:ext cx="1428750" cy="357188"/>
          </a:xfrm>
          <a:prstGeom prst="lef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0" name="Left Arrow 9"/>
          <p:cNvSpPr/>
          <p:nvPr/>
        </p:nvSpPr>
        <p:spPr>
          <a:xfrm rot="1217289">
            <a:off x="5661025" y="2736850"/>
            <a:ext cx="1428750" cy="357188"/>
          </a:xfrm>
          <a:prstGeom prst="lef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1" name="Left Arrow 10"/>
          <p:cNvSpPr/>
          <p:nvPr/>
        </p:nvSpPr>
        <p:spPr>
          <a:xfrm rot="1217289">
            <a:off x="5803900" y="1450975"/>
            <a:ext cx="1428750" cy="357188"/>
          </a:xfrm>
          <a:prstGeom prst="lef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3562" name="TextBox 11"/>
          <p:cNvSpPr txBox="1">
            <a:spLocks noChangeArrowheads="1"/>
          </p:cNvSpPr>
          <p:nvPr/>
        </p:nvSpPr>
        <p:spPr bwMode="auto">
          <a:xfrm>
            <a:off x="1857375" y="1000125"/>
            <a:ext cx="20716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b="1">
                <a:latin typeface="Calibri" pitchFamily="34" charset="0"/>
              </a:rPr>
              <a:t>Harder rock</a:t>
            </a:r>
          </a:p>
        </p:txBody>
      </p:sp>
      <p:sp>
        <p:nvSpPr>
          <p:cNvPr id="23563" name="TextBox 12"/>
          <p:cNvSpPr txBox="1">
            <a:spLocks noChangeArrowheads="1"/>
          </p:cNvSpPr>
          <p:nvPr/>
        </p:nvSpPr>
        <p:spPr bwMode="auto">
          <a:xfrm>
            <a:off x="1928813" y="4214813"/>
            <a:ext cx="20716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b="1">
                <a:latin typeface="Calibri" pitchFamily="34" charset="0"/>
              </a:rPr>
              <a:t>Harder rock</a:t>
            </a:r>
          </a:p>
        </p:txBody>
      </p:sp>
      <p:sp>
        <p:nvSpPr>
          <p:cNvPr id="23564" name="TextBox 13"/>
          <p:cNvSpPr txBox="1">
            <a:spLocks noChangeArrowheads="1"/>
          </p:cNvSpPr>
          <p:nvPr/>
        </p:nvSpPr>
        <p:spPr bwMode="auto">
          <a:xfrm>
            <a:off x="2000250" y="2714625"/>
            <a:ext cx="20716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b="1">
                <a:latin typeface="Calibri" pitchFamily="34" charset="0"/>
              </a:rPr>
              <a:t>Softer rock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857875" y="714375"/>
            <a:ext cx="1928813" cy="121443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Waves attack the coastline.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917</TotalTime>
  <Words>636</Words>
  <Application>Microsoft Macintosh PowerPoint</Application>
  <PresentationFormat>On-screen Show (4:3)</PresentationFormat>
  <Paragraphs>97</Paragraphs>
  <Slides>29</Slides>
  <Notes>5</Notes>
  <HiddenSlides>0</HiddenSlides>
  <MMClips>6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Learning Objectives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Homework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Cassidy</dc:creator>
  <cp:lastModifiedBy>sarah woodhead</cp:lastModifiedBy>
  <cp:revision>23</cp:revision>
  <dcterms:created xsi:type="dcterms:W3CDTF">2009-08-11T16:40:09Z</dcterms:created>
  <dcterms:modified xsi:type="dcterms:W3CDTF">2013-01-16T21:04:26Z</dcterms:modified>
</cp:coreProperties>
</file>