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74" r:id="rId4"/>
    <p:sldId id="259" r:id="rId5"/>
    <p:sldId id="270" r:id="rId6"/>
    <p:sldId id="272" r:id="rId7"/>
    <p:sldId id="273" r:id="rId8"/>
    <p:sldId id="257" r:id="rId9"/>
    <p:sldId id="258" r:id="rId10"/>
    <p:sldId id="268" r:id="rId11"/>
    <p:sldId id="262" r:id="rId12"/>
    <p:sldId id="269" r:id="rId13"/>
    <p:sldId id="275" r:id="rId14"/>
    <p:sldId id="261" r:id="rId15"/>
    <p:sldId id="276" r:id="rId16"/>
    <p:sldId id="260" r:id="rId17"/>
    <p:sldId id="277" r:id="rId18"/>
    <p:sldId id="278" r:id="rId19"/>
    <p:sldId id="263" r:id="rId20"/>
    <p:sldId id="264" r:id="rId21"/>
    <p:sldId id="265" r:id="rId22"/>
    <p:sldId id="266"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71CAB3AF-5530-AC41-8E12-C5FB0B62D069}" type="datetimeFigureOut">
              <a:rPr lang="en-US" smtClean="0"/>
              <a:t>29/02/2012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1706509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71CAB3AF-5530-AC41-8E12-C5FB0B62D069}" type="datetimeFigureOut">
              <a:rPr lang="en-US" smtClean="0"/>
              <a:t>29/02/2012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265448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71CAB3AF-5530-AC41-8E12-C5FB0B62D069}" type="datetimeFigureOut">
              <a:rPr lang="en-US" smtClean="0"/>
              <a:t>29/02/2012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46674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71CAB3AF-5530-AC41-8E12-C5FB0B62D069}" type="datetimeFigureOut">
              <a:rPr lang="en-US" smtClean="0"/>
              <a:t>29/02/2012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3281491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1CAB3AF-5530-AC41-8E12-C5FB0B62D069}" type="datetimeFigureOut">
              <a:rPr lang="en-US" smtClean="0"/>
              <a:t>29/02/2012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284582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71CAB3AF-5530-AC41-8E12-C5FB0B62D069}" type="datetimeFigureOut">
              <a:rPr lang="en-US" smtClean="0"/>
              <a:t>29/02/2012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2422967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71CAB3AF-5530-AC41-8E12-C5FB0B62D069}" type="datetimeFigureOut">
              <a:rPr lang="en-US" smtClean="0"/>
              <a:t>29/02/2012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139356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71CAB3AF-5530-AC41-8E12-C5FB0B62D069}" type="datetimeFigureOut">
              <a:rPr lang="en-US" smtClean="0"/>
              <a:t>29/02/2012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4140623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AB3AF-5530-AC41-8E12-C5FB0B62D069}" type="datetimeFigureOut">
              <a:rPr lang="en-US" smtClean="0"/>
              <a:t>29/02/2012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6411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1CAB3AF-5530-AC41-8E12-C5FB0B62D069}" type="datetimeFigureOut">
              <a:rPr lang="en-US" smtClean="0"/>
              <a:t>29/02/2012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109271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1CAB3AF-5530-AC41-8E12-C5FB0B62D069}" type="datetimeFigureOut">
              <a:rPr lang="en-US" smtClean="0"/>
              <a:t>29/02/2012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E25AEF-63B1-1345-9F81-26EAFC26ACC2}" type="slidenum">
              <a:rPr lang="en-GB" smtClean="0"/>
              <a:t>‹#›</a:t>
            </a:fld>
            <a:endParaRPr lang="en-GB"/>
          </a:p>
        </p:txBody>
      </p:sp>
    </p:spTree>
    <p:extLst>
      <p:ext uri="{BB962C8B-B14F-4D97-AF65-F5344CB8AC3E}">
        <p14:creationId xmlns:p14="http://schemas.microsoft.com/office/powerpoint/2010/main" val="31271964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AB3AF-5530-AC41-8E12-C5FB0B62D069}" type="datetimeFigureOut">
              <a:rPr lang="en-US" smtClean="0"/>
              <a:t>29/02/2012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25AEF-63B1-1345-9F81-26EAFC26ACC2}" type="slidenum">
              <a:rPr lang="en-GB" smtClean="0"/>
              <a:t>‹#›</a:t>
            </a:fld>
            <a:endParaRPr lang="en-GB"/>
          </a:p>
        </p:txBody>
      </p:sp>
    </p:spTree>
    <p:extLst>
      <p:ext uri="{BB962C8B-B14F-4D97-AF65-F5344CB8AC3E}">
        <p14:creationId xmlns:p14="http://schemas.microsoft.com/office/powerpoint/2010/main" val="3569808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learningzone/clips/coronary-heart-disease/5700.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Coronary Heart Disease (CHD):</a:t>
            </a:r>
            <a:br>
              <a:rPr lang="en-GB" dirty="0" smtClean="0"/>
            </a:br>
            <a:r>
              <a:rPr lang="en-GB" dirty="0" smtClean="0"/>
              <a:t>A Disease of Affluence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37043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UK has some of the least thermally efficient housing in northern Europe” (</a:t>
            </a:r>
            <a:r>
              <a:rPr lang="en-GB" dirty="0" err="1"/>
              <a:t>Prevalin</a:t>
            </a:r>
            <a:r>
              <a:rPr lang="en-GB" dirty="0"/>
              <a:t> et al, 2008, p.680) which can lead to poor respiratory health, hypothermia, heart disease and more (</a:t>
            </a:r>
            <a:r>
              <a:rPr lang="en-GB" dirty="0" err="1"/>
              <a:t>Prevalin</a:t>
            </a:r>
            <a:r>
              <a:rPr lang="en-GB"/>
              <a:t> et al, 2008, p.681). </a:t>
            </a:r>
          </a:p>
        </p:txBody>
      </p:sp>
    </p:spTree>
    <p:extLst>
      <p:ext uri="{BB962C8B-B14F-4D97-AF65-F5344CB8AC3E}">
        <p14:creationId xmlns:p14="http://schemas.microsoft.com/office/powerpoint/2010/main" val="1155549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Factors</a:t>
            </a:r>
            <a:endParaRPr lang="en-GB" dirty="0"/>
          </a:p>
        </p:txBody>
      </p:sp>
      <p:sp>
        <p:nvSpPr>
          <p:cNvPr id="3" name="Content Placeholder 2"/>
          <p:cNvSpPr>
            <a:spLocks noGrp="1"/>
          </p:cNvSpPr>
          <p:nvPr>
            <p:ph idx="1"/>
          </p:nvPr>
        </p:nvSpPr>
        <p:spPr/>
        <p:txBody>
          <a:bodyPr/>
          <a:lstStyle/>
          <a:p>
            <a:pPr lvl="0"/>
            <a:r>
              <a:rPr lang="en-US" dirty="0"/>
              <a:t>300 risk factor associated with coronary heart disease</a:t>
            </a:r>
            <a:endParaRPr lang="en-GB" dirty="0"/>
          </a:p>
          <a:p>
            <a:pPr lvl="0"/>
            <a:r>
              <a:rPr lang="en-US" dirty="0"/>
              <a:t>Most common are: alcohol use, tobacco use, high blood pressure, high cholesterol and obesity. In LEDCs undernourishment and communicable diseases also lead to CHD</a:t>
            </a:r>
            <a:endParaRPr lang="en-GB" dirty="0"/>
          </a:p>
          <a:p>
            <a:pPr lvl="0"/>
            <a:r>
              <a:rPr lang="en-US" dirty="0"/>
              <a:t>Most of the risk factors can be modified or prevented</a:t>
            </a:r>
            <a:endParaRPr lang="en-GB" dirty="0"/>
          </a:p>
          <a:p>
            <a:endParaRPr lang="en-GB" dirty="0"/>
          </a:p>
        </p:txBody>
      </p:sp>
    </p:spTree>
    <p:extLst>
      <p:ext uri="{BB962C8B-B14F-4D97-AF65-F5344CB8AC3E}">
        <p14:creationId xmlns:p14="http://schemas.microsoft.com/office/powerpoint/2010/main" val="1000135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rcRect l="-16377" r="-16377"/>
          <a:stretch>
            <a:fillRect/>
          </a:stretch>
        </p:blipFill>
        <p:spPr>
          <a:xfrm>
            <a:off x="457200" y="274638"/>
            <a:ext cx="8229600" cy="5851525"/>
          </a:xfrm>
        </p:spPr>
      </p:pic>
    </p:spTree>
    <p:extLst>
      <p:ext uri="{BB962C8B-B14F-4D97-AF65-F5344CB8AC3E}">
        <p14:creationId xmlns:p14="http://schemas.microsoft.com/office/powerpoint/2010/main" val="1729346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 I </a:t>
            </a:r>
            <a:r>
              <a:rPr lang="en-GB" dirty="0"/>
              <a:t>know what the distribution of CHD is within the world and the </a:t>
            </a:r>
            <a:r>
              <a:rPr lang="en-GB" dirty="0" smtClean="0"/>
              <a:t>UK</a:t>
            </a:r>
            <a:endParaRPr lang="en-GB" dirty="0"/>
          </a:p>
        </p:txBody>
      </p:sp>
      <p:sp>
        <p:nvSpPr>
          <p:cNvPr id="3" name="Content Placeholder 2"/>
          <p:cNvSpPr>
            <a:spLocks noGrp="1"/>
          </p:cNvSpPr>
          <p:nvPr>
            <p:ph idx="1"/>
          </p:nvPr>
        </p:nvSpPr>
        <p:spPr/>
        <p:txBody>
          <a:bodyPr/>
          <a:lstStyle/>
          <a:p>
            <a:r>
              <a:rPr lang="en-GB" dirty="0" smtClean="0"/>
              <a:t>Discuss with the person sitting next to you where you think CHD rates are highest, both globally and nationally</a:t>
            </a:r>
            <a:endParaRPr lang="en-GB" dirty="0"/>
          </a:p>
        </p:txBody>
      </p:sp>
    </p:spTree>
    <p:extLst>
      <p:ext uri="{BB962C8B-B14F-4D97-AF65-F5344CB8AC3E}">
        <p14:creationId xmlns:p14="http://schemas.microsoft.com/office/powerpoint/2010/main" val="107923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Global Distribution</a:t>
            </a:r>
            <a:endParaRPr lang="en-GB" dirty="0"/>
          </a:p>
        </p:txBody>
      </p:sp>
      <p:sp>
        <p:nvSpPr>
          <p:cNvPr id="3" name="Content Placeholder 2"/>
          <p:cNvSpPr>
            <a:spLocks noGrp="1"/>
          </p:cNvSpPr>
          <p:nvPr>
            <p:ph idx="1"/>
          </p:nvPr>
        </p:nvSpPr>
        <p:spPr/>
        <p:txBody>
          <a:bodyPr>
            <a:normAutofit fontScale="92500" lnSpcReduction="20000"/>
          </a:bodyPr>
          <a:lstStyle/>
          <a:p>
            <a:pPr lvl="0"/>
            <a:r>
              <a:rPr lang="en-US" dirty="0"/>
              <a:t>Geographical pattern - WHO states that more than 60% of global burden is in newly developing countries such as Eastern Europe. The next highest levels in MEDCs such as USA and finally in sub-Saharan LEDCs they show the lowest rates</a:t>
            </a:r>
            <a:endParaRPr lang="en-GB" dirty="0"/>
          </a:p>
          <a:p>
            <a:pPr lvl="0"/>
            <a:r>
              <a:rPr lang="en-US" dirty="0"/>
              <a:t>Differences within countries are linked to socioeconomic group. A rise in coronary heart disease in LEDCs historically among the higher socioeconomic groups but this is starting to change. A reduction in MEDCs but only in higher socioeconomic groups</a:t>
            </a:r>
            <a:endParaRPr lang="en-GB" dirty="0"/>
          </a:p>
          <a:p>
            <a:endParaRPr lang="en-GB" dirty="0"/>
          </a:p>
        </p:txBody>
      </p:sp>
    </p:spTree>
    <p:extLst>
      <p:ext uri="{BB962C8B-B14F-4D97-AF65-F5344CB8AC3E}">
        <p14:creationId xmlns:p14="http://schemas.microsoft.com/office/powerpoint/2010/main" val="404428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t="1515" b="1515"/>
          <a:stretch>
            <a:fillRect/>
          </a:stretch>
        </p:blipFill>
        <p:spPr/>
      </p:pic>
    </p:spTree>
    <p:extLst>
      <p:ext uri="{BB962C8B-B14F-4D97-AF65-F5344CB8AC3E}">
        <p14:creationId xmlns:p14="http://schemas.microsoft.com/office/powerpoint/2010/main" val="3893267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Facts</a:t>
            </a:r>
            <a:endParaRPr lang="en-GB" dirty="0"/>
          </a:p>
        </p:txBody>
      </p:sp>
      <p:sp>
        <p:nvSpPr>
          <p:cNvPr id="3" name="Content Placeholder 2"/>
          <p:cNvSpPr>
            <a:spLocks noGrp="1"/>
          </p:cNvSpPr>
          <p:nvPr>
            <p:ph idx="1"/>
          </p:nvPr>
        </p:nvSpPr>
        <p:spPr/>
        <p:txBody>
          <a:bodyPr/>
          <a:lstStyle/>
          <a:p>
            <a:pPr lvl="0"/>
            <a:r>
              <a:rPr lang="en-US" dirty="0"/>
              <a:t>Since 1990  more people around the world have died from coronary heart disease than any other cause</a:t>
            </a:r>
            <a:endParaRPr lang="en-GB" dirty="0"/>
          </a:p>
          <a:p>
            <a:pPr lvl="0"/>
            <a:r>
              <a:rPr lang="en-US" dirty="0"/>
              <a:t>Disease burden is projected to rise from 47million </a:t>
            </a:r>
            <a:r>
              <a:rPr lang="en-US" dirty="0" smtClean="0"/>
              <a:t>DALYs (</a:t>
            </a:r>
            <a:r>
              <a:rPr lang="en-GB" dirty="0"/>
              <a:t>Disability Adjusted Life </a:t>
            </a:r>
            <a:r>
              <a:rPr lang="en-GB" dirty="0" smtClean="0"/>
              <a:t>Years)</a:t>
            </a:r>
            <a:r>
              <a:rPr lang="en-US" dirty="0" smtClean="0"/>
              <a:t> </a:t>
            </a:r>
            <a:r>
              <a:rPr lang="en-US" dirty="0"/>
              <a:t>in 1990 to 82million DALYs by 2020</a:t>
            </a:r>
            <a:endParaRPr lang="en-GB" dirty="0"/>
          </a:p>
          <a:p>
            <a:pPr lvl="0"/>
            <a:r>
              <a:rPr lang="en-US" dirty="0"/>
              <a:t>10% of DALYs in LEDCs and 18% in MEDCs so it is an affluent disease</a:t>
            </a:r>
            <a:endParaRPr lang="en-GB" dirty="0"/>
          </a:p>
          <a:p>
            <a:endParaRPr lang="en-GB" dirty="0"/>
          </a:p>
        </p:txBody>
      </p:sp>
    </p:spTree>
    <p:extLst>
      <p:ext uri="{BB962C8B-B14F-4D97-AF65-F5344CB8AC3E}">
        <p14:creationId xmlns:p14="http://schemas.microsoft.com/office/powerpoint/2010/main" val="3232764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rcRect l="-44359" r="-44359"/>
          <a:stretch>
            <a:fillRect/>
          </a:stretch>
        </p:blipFill>
        <p:spPr>
          <a:xfrm>
            <a:off x="457200" y="400050"/>
            <a:ext cx="8229600" cy="5726113"/>
          </a:xfrm>
        </p:spPr>
      </p:pic>
    </p:spTree>
    <p:extLst>
      <p:ext uri="{BB962C8B-B14F-4D97-AF65-F5344CB8AC3E}">
        <p14:creationId xmlns:p14="http://schemas.microsoft.com/office/powerpoint/2010/main" val="4055713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4. I </a:t>
            </a:r>
            <a:r>
              <a:rPr lang="en-GB" dirty="0"/>
              <a:t>know what the effects of CHD </a:t>
            </a:r>
            <a:r>
              <a:rPr lang="en-GB" dirty="0" smtClean="0"/>
              <a:t>are and what can be done to reduce the problem</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027918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Costs</a:t>
            </a:r>
            <a:endParaRPr lang="en-GB" dirty="0"/>
          </a:p>
        </p:txBody>
      </p:sp>
      <p:sp>
        <p:nvSpPr>
          <p:cNvPr id="3" name="Content Placeholder 2"/>
          <p:cNvSpPr>
            <a:spLocks noGrp="1"/>
          </p:cNvSpPr>
          <p:nvPr>
            <p:ph idx="1"/>
          </p:nvPr>
        </p:nvSpPr>
        <p:spPr/>
        <p:txBody>
          <a:bodyPr/>
          <a:lstStyle/>
          <a:p>
            <a:r>
              <a:rPr lang="en-US" dirty="0"/>
              <a:t>These include costs to individual of health and time off work and to the government with loss in productivity and cost of health care.. </a:t>
            </a:r>
            <a:r>
              <a:rPr lang="en-US" dirty="0" err="1"/>
              <a:t>Eg</a:t>
            </a:r>
            <a:r>
              <a:rPr lang="en-US" dirty="0"/>
              <a:t>. Health problems related to obesity such as heart disease cost the USA US$177 billion a year! (WHO)</a:t>
            </a:r>
            <a:endParaRPr lang="en-GB" dirty="0"/>
          </a:p>
          <a:p>
            <a:endParaRPr lang="en-GB" dirty="0"/>
          </a:p>
        </p:txBody>
      </p:sp>
    </p:spTree>
    <p:extLst>
      <p:ext uri="{BB962C8B-B14F-4D97-AF65-F5344CB8AC3E}">
        <p14:creationId xmlns:p14="http://schemas.microsoft.com/office/powerpoint/2010/main" val="73771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I understand what CHD is</a:t>
            </a:r>
          </a:p>
          <a:p>
            <a:pPr marL="514350" indent="-514350">
              <a:buFont typeface="+mj-lt"/>
              <a:buAutoNum type="arabicPeriod"/>
            </a:pPr>
            <a:r>
              <a:rPr lang="en-GB" dirty="0" smtClean="0"/>
              <a:t>I understand what ‘affluence’ factors contribute to CHD</a:t>
            </a:r>
          </a:p>
          <a:p>
            <a:pPr marL="514350" indent="-514350">
              <a:buFont typeface="+mj-lt"/>
              <a:buAutoNum type="arabicPeriod"/>
            </a:pPr>
            <a:r>
              <a:rPr lang="en-GB" dirty="0" smtClean="0"/>
              <a:t>I know what the distribution of CHD is within the world and the UK</a:t>
            </a:r>
          </a:p>
          <a:p>
            <a:pPr marL="514350" indent="-514350">
              <a:buFont typeface="+mj-lt"/>
              <a:buAutoNum type="arabicPeriod"/>
            </a:pPr>
            <a:r>
              <a:rPr lang="en-GB" dirty="0" smtClean="0"/>
              <a:t>I know what the effects of CHD are </a:t>
            </a:r>
            <a:r>
              <a:rPr lang="en-GB" dirty="0"/>
              <a:t>and what can be done to reduce the problem</a:t>
            </a:r>
            <a:endParaRPr lang="en-GB"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2796523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Prevention Strategies</a:t>
            </a:r>
            <a:endParaRPr lang="en-GB" dirty="0"/>
          </a:p>
        </p:txBody>
      </p:sp>
      <p:sp>
        <p:nvSpPr>
          <p:cNvPr id="3" name="Content Placeholder 2"/>
          <p:cNvSpPr>
            <a:spLocks noGrp="1"/>
          </p:cNvSpPr>
          <p:nvPr>
            <p:ph idx="1"/>
          </p:nvPr>
        </p:nvSpPr>
        <p:spPr/>
        <p:txBody>
          <a:bodyPr>
            <a:normAutofit fontScale="92500" lnSpcReduction="20000"/>
          </a:bodyPr>
          <a:lstStyle/>
          <a:p>
            <a:pPr lvl="0"/>
            <a:r>
              <a:rPr lang="en-US" dirty="0"/>
              <a:t>Promotion of eating ‘5 a day’, less saturated fat and more oily fish</a:t>
            </a:r>
            <a:endParaRPr lang="en-GB" dirty="0"/>
          </a:p>
          <a:p>
            <a:pPr lvl="0"/>
            <a:r>
              <a:rPr lang="en-US" dirty="0"/>
              <a:t>Community based interventions in Finland and nutrition labeling have helped to reduce heart disease</a:t>
            </a:r>
            <a:endParaRPr lang="en-GB" dirty="0"/>
          </a:p>
          <a:p>
            <a:pPr lvl="0"/>
            <a:r>
              <a:rPr lang="en-US" dirty="0"/>
              <a:t>In Japan, health campaigns and increase treatment of high blood pressure</a:t>
            </a:r>
            <a:endParaRPr lang="en-GB" dirty="0"/>
          </a:p>
          <a:p>
            <a:pPr lvl="0"/>
            <a:r>
              <a:rPr lang="en-US" dirty="0"/>
              <a:t>New Zealand have use logos on healthy food</a:t>
            </a:r>
            <a:endParaRPr lang="en-GB" dirty="0"/>
          </a:p>
          <a:p>
            <a:pPr lvl="0"/>
            <a:r>
              <a:rPr lang="en-US" dirty="0"/>
              <a:t>Mauritius have changed from palm oil to soya oil for cooking</a:t>
            </a:r>
            <a:endParaRPr lang="en-GB" dirty="0"/>
          </a:p>
          <a:p>
            <a:endParaRPr lang="en-GB" dirty="0"/>
          </a:p>
        </p:txBody>
      </p:sp>
    </p:spTree>
    <p:extLst>
      <p:ext uri="{BB962C8B-B14F-4D97-AF65-F5344CB8AC3E}">
        <p14:creationId xmlns:p14="http://schemas.microsoft.com/office/powerpoint/2010/main" val="3758881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Education</a:t>
            </a:r>
            <a:endParaRPr lang="en-GB" dirty="0"/>
          </a:p>
        </p:txBody>
      </p:sp>
      <p:sp>
        <p:nvSpPr>
          <p:cNvPr id="3" name="Content Placeholder 2"/>
          <p:cNvSpPr>
            <a:spLocks noGrp="1"/>
          </p:cNvSpPr>
          <p:nvPr>
            <p:ph idx="1"/>
          </p:nvPr>
        </p:nvSpPr>
        <p:spPr/>
        <p:txBody>
          <a:bodyPr/>
          <a:lstStyle/>
          <a:p>
            <a:r>
              <a:rPr lang="en-US" dirty="0"/>
              <a:t>Since 2000 World Heart Day led by WHO</a:t>
            </a:r>
            <a:endParaRPr lang="en-GB" dirty="0"/>
          </a:p>
          <a:p>
            <a:r>
              <a:rPr lang="en-US" dirty="0"/>
              <a:t>Medical activities such as blood pressure testing</a:t>
            </a:r>
            <a:endParaRPr lang="en-GB" dirty="0"/>
          </a:p>
          <a:p>
            <a:r>
              <a:rPr lang="en-US" dirty="0"/>
              <a:t>Engage public in physical activity – Sport Relief</a:t>
            </a:r>
            <a:endParaRPr lang="en-GB" dirty="0"/>
          </a:p>
          <a:p>
            <a:r>
              <a:rPr lang="en-US" dirty="0"/>
              <a:t>Scientific conferences</a:t>
            </a:r>
            <a:endParaRPr lang="en-GB" dirty="0"/>
          </a:p>
          <a:p>
            <a:endParaRPr lang="en-GB" dirty="0"/>
          </a:p>
        </p:txBody>
      </p:sp>
    </p:spTree>
    <p:extLst>
      <p:ext uri="{BB962C8B-B14F-4D97-AF65-F5344CB8AC3E}">
        <p14:creationId xmlns:p14="http://schemas.microsoft.com/office/powerpoint/2010/main" val="2726284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Policies and Legislation</a:t>
            </a:r>
            <a:endParaRPr lang="en-GB" dirty="0"/>
          </a:p>
        </p:txBody>
      </p:sp>
      <p:sp>
        <p:nvSpPr>
          <p:cNvPr id="3" name="Content Placeholder 2"/>
          <p:cNvSpPr>
            <a:spLocks noGrp="1"/>
          </p:cNvSpPr>
          <p:nvPr>
            <p:ph idx="1"/>
          </p:nvPr>
        </p:nvSpPr>
        <p:spPr/>
        <p:txBody>
          <a:bodyPr/>
          <a:lstStyle/>
          <a:p>
            <a:r>
              <a:rPr lang="en-US" dirty="0"/>
              <a:t>Only governments can legislate for the prevention of/ control of the disease </a:t>
            </a:r>
            <a:r>
              <a:rPr lang="en-US" dirty="0" err="1"/>
              <a:t>Eg</a:t>
            </a:r>
            <a:r>
              <a:rPr lang="en-US" dirty="0"/>
              <a:t>. Smoking bans, advertising, taxation</a:t>
            </a:r>
            <a:endParaRPr lang="en-GB" dirty="0"/>
          </a:p>
          <a:p>
            <a:endParaRPr lang="en-GB" dirty="0"/>
          </a:p>
        </p:txBody>
      </p:sp>
    </p:spTree>
    <p:extLst>
      <p:ext uri="{BB962C8B-B14F-4D97-AF65-F5344CB8AC3E}">
        <p14:creationId xmlns:p14="http://schemas.microsoft.com/office/powerpoint/2010/main" val="412887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Plenary Task- Answer the following questions…</a:t>
            </a:r>
            <a:endParaRPr lang="en-GB" dirty="0"/>
          </a:p>
        </p:txBody>
      </p:sp>
      <p:sp>
        <p:nvSpPr>
          <p:cNvPr id="3" name="Content Placeholder 2"/>
          <p:cNvSpPr>
            <a:spLocks noGrp="1"/>
          </p:cNvSpPr>
          <p:nvPr>
            <p:ph idx="1"/>
          </p:nvPr>
        </p:nvSpPr>
        <p:spPr/>
        <p:txBody>
          <a:bodyPr/>
          <a:lstStyle/>
          <a:p>
            <a:r>
              <a:rPr lang="en-GB" dirty="0" smtClean="0"/>
              <a:t>What is CHD?</a:t>
            </a:r>
          </a:p>
          <a:p>
            <a:r>
              <a:rPr lang="en-GB" dirty="0" smtClean="0"/>
              <a:t>What factors increase the likelihood of getting CHD?</a:t>
            </a:r>
          </a:p>
          <a:p>
            <a:r>
              <a:rPr lang="en-GB" dirty="0" smtClean="0"/>
              <a:t>Why is CHD called a disease of affluence?</a:t>
            </a:r>
          </a:p>
          <a:p>
            <a:r>
              <a:rPr lang="en-GB" dirty="0" smtClean="0"/>
              <a:t>What is the global distribution of CHD?</a:t>
            </a:r>
          </a:p>
          <a:p>
            <a:r>
              <a:rPr lang="en-GB" dirty="0" smtClean="0"/>
              <a:t>What is the UK distribution of CHD?</a:t>
            </a:r>
          </a:p>
          <a:p>
            <a:r>
              <a:rPr lang="en-GB" dirty="0" smtClean="0"/>
              <a:t>What can be done to reduce CHD rates?</a:t>
            </a:r>
          </a:p>
          <a:p>
            <a:endParaRPr lang="en-GB" dirty="0"/>
          </a:p>
        </p:txBody>
      </p:sp>
    </p:spTree>
    <p:extLst>
      <p:ext uri="{BB962C8B-B14F-4D97-AF65-F5344CB8AC3E}">
        <p14:creationId xmlns:p14="http://schemas.microsoft.com/office/powerpoint/2010/main" val="320635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Starter- Draw a Picture of Someone with CHD</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75885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1. I understand what CHD is</a:t>
            </a:r>
            <a:br>
              <a:rPr lang="en-GB" dirty="0"/>
            </a:br>
            <a:endParaRPr lang="en-GB" dirty="0"/>
          </a:p>
        </p:txBody>
      </p:sp>
      <p:sp>
        <p:nvSpPr>
          <p:cNvPr id="3" name="Content Placeholder 2"/>
          <p:cNvSpPr>
            <a:spLocks noGrp="1"/>
          </p:cNvSpPr>
          <p:nvPr>
            <p:ph idx="1"/>
          </p:nvPr>
        </p:nvSpPr>
        <p:spPr/>
        <p:txBody>
          <a:bodyPr/>
          <a:lstStyle/>
          <a:p>
            <a:pPr marL="0" indent="0">
              <a:buNone/>
            </a:pPr>
            <a:r>
              <a:rPr lang="en-US" dirty="0"/>
              <a:t>A heart attack occurs when the blood vessels supplying the heart muscle become blocked, starving it of oxygen and leading to the heart’s muscle failure or death. Measured in DALYs which are the number of healthy years lost to the disease and gives an indication of burden which is better than death rate</a:t>
            </a:r>
            <a:endParaRPr lang="en-GB" dirty="0"/>
          </a:p>
          <a:p>
            <a:endParaRPr lang="en-GB" dirty="0"/>
          </a:p>
        </p:txBody>
      </p:sp>
    </p:spTree>
    <p:extLst>
      <p:ext uri="{BB962C8B-B14F-4D97-AF65-F5344CB8AC3E}">
        <p14:creationId xmlns:p14="http://schemas.microsoft.com/office/powerpoint/2010/main" val="34294005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rcRect l="-28526" r="-28526"/>
          <a:stretch>
            <a:fillRect/>
          </a:stretch>
        </p:blipFill>
        <p:spPr>
          <a:xfrm>
            <a:off x="457200" y="274638"/>
            <a:ext cx="8229600" cy="5851525"/>
          </a:xfrm>
        </p:spPr>
      </p:pic>
    </p:spTree>
    <p:extLst>
      <p:ext uri="{BB962C8B-B14F-4D97-AF65-F5344CB8AC3E}">
        <p14:creationId xmlns:p14="http://schemas.microsoft.com/office/powerpoint/2010/main" val="17915212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r>
              <a:rPr lang="en-GB" dirty="0">
                <a:hlinkClick r:id="rId2"/>
              </a:rPr>
              <a:t>http://</a:t>
            </a:r>
            <a:r>
              <a:rPr lang="en-GB" dirty="0" err="1">
                <a:hlinkClick r:id="rId2"/>
              </a:rPr>
              <a:t>www.bbc.co.uk</a:t>
            </a:r>
            <a:r>
              <a:rPr lang="en-GB" dirty="0">
                <a:hlinkClick r:id="rId2"/>
              </a:rPr>
              <a:t>/</a:t>
            </a:r>
            <a:r>
              <a:rPr lang="en-GB" dirty="0" err="1">
                <a:hlinkClick r:id="rId2"/>
              </a:rPr>
              <a:t>learningzone</a:t>
            </a:r>
            <a:r>
              <a:rPr lang="en-GB" dirty="0">
                <a:hlinkClick r:id="rId2"/>
              </a:rPr>
              <a:t>/clips/coronary-heart-disease/5700.html</a:t>
            </a:r>
            <a:endParaRPr lang="en-GB" dirty="0"/>
          </a:p>
        </p:txBody>
      </p:sp>
    </p:spTree>
    <p:extLst>
      <p:ext uri="{BB962C8B-B14F-4D97-AF65-F5344CB8AC3E}">
        <p14:creationId xmlns:p14="http://schemas.microsoft.com/office/powerpoint/2010/main" val="23751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 I </a:t>
            </a:r>
            <a:r>
              <a:rPr lang="en-GB" dirty="0"/>
              <a:t>understand what ‘affluence’ factors contribute to </a:t>
            </a:r>
            <a:r>
              <a:rPr lang="en-GB" dirty="0" smtClean="0"/>
              <a:t>CHD</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325479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marL="0" indent="0">
              <a:buNone/>
            </a:pPr>
            <a:r>
              <a:rPr lang="en-GB" dirty="0"/>
              <a:t>Around 80-90% of deaths from lung cancer are caused by</a:t>
            </a:r>
          </a:p>
          <a:p>
            <a:pPr marL="0" indent="0">
              <a:buNone/>
            </a:pPr>
            <a:r>
              <a:rPr lang="en-GB" dirty="0"/>
              <a:t>smoking. Smoking is estimated to account for two-thirds of</a:t>
            </a:r>
          </a:p>
          <a:p>
            <a:pPr marL="0" indent="0">
              <a:buNone/>
            </a:pPr>
            <a:r>
              <a:rPr lang="en-GB" dirty="0"/>
              <a:t>the social class difference in deaths in men. The Leeds Lifestyle</a:t>
            </a:r>
          </a:p>
          <a:p>
            <a:pPr marL="0" indent="0">
              <a:buNone/>
            </a:pPr>
            <a:r>
              <a:rPr lang="en-GB" dirty="0"/>
              <a:t>Survey (2002) found smoking prevalence in the city of 26.2%</a:t>
            </a:r>
          </a:p>
          <a:p>
            <a:pPr marL="0" indent="0">
              <a:buNone/>
            </a:pPr>
            <a:r>
              <a:rPr lang="en-GB" dirty="0"/>
              <a:t>(16-75 year olds) and 38.6% in younger people (16-24 year</a:t>
            </a:r>
          </a:p>
          <a:p>
            <a:pPr marL="0" indent="0">
              <a:buNone/>
            </a:pPr>
            <a:r>
              <a:rPr lang="en-GB" dirty="0"/>
              <a:t>olds). Although (from survey results) Leeds North East has the</a:t>
            </a:r>
          </a:p>
          <a:p>
            <a:pPr marL="0" indent="0">
              <a:buNone/>
            </a:pPr>
            <a:r>
              <a:rPr lang="en-GB" dirty="0"/>
              <a:t>lowest proportion of those aged 16-74 who smoke of the</a:t>
            </a:r>
          </a:p>
          <a:p>
            <a:pPr marL="0" indent="0">
              <a:buNone/>
            </a:pPr>
            <a:r>
              <a:rPr lang="en-GB" dirty="0"/>
              <a:t>Leeds PCT areas, this still equates to over 18,500 people.</a:t>
            </a:r>
          </a:p>
          <a:p>
            <a:pPr marL="0" indent="0">
              <a:buNone/>
            </a:pPr>
            <a:r>
              <a:rPr lang="en-GB" dirty="0"/>
              <a:t>Benefits of stopping are well known – these include reduction</a:t>
            </a:r>
          </a:p>
          <a:p>
            <a:pPr marL="0" indent="0">
              <a:buNone/>
            </a:pPr>
            <a:r>
              <a:rPr lang="en-GB" dirty="0"/>
              <a:t>in risk of lung cancer, chronic chest disease and coronary heart</a:t>
            </a:r>
          </a:p>
          <a:p>
            <a:pPr marL="0" indent="0">
              <a:buNone/>
            </a:pPr>
            <a:r>
              <a:rPr lang="en-GB" dirty="0"/>
              <a:t>disease (CHD). The CHD risk starts to reduce immediately and</a:t>
            </a:r>
          </a:p>
          <a:p>
            <a:pPr marL="0" indent="0">
              <a:buNone/>
            </a:pPr>
            <a:r>
              <a:rPr lang="en-GB" dirty="0"/>
              <a:t>excess risk is halved in 12 months.</a:t>
            </a:r>
          </a:p>
        </p:txBody>
      </p:sp>
    </p:spTree>
    <p:extLst>
      <p:ext uri="{BB962C8B-B14F-4D97-AF65-F5344CB8AC3E}">
        <p14:creationId xmlns:p14="http://schemas.microsoft.com/office/powerpoint/2010/main" val="39306619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dirty="0"/>
              <a:t>Increasing body weight has been linked to chronic diseases such as: “coronary heart disease (CHD), type 2 diabetes mellitus (DM), hypertension, stroke, and cancers of the breast, endometrial, prostate and colon” (Must and </a:t>
            </a:r>
            <a:r>
              <a:rPr lang="en-US" dirty="0" err="1"/>
              <a:t>McKeown</a:t>
            </a:r>
            <a:r>
              <a:rPr lang="en-US" dirty="0"/>
              <a:t>, 2008).</a:t>
            </a:r>
            <a:endParaRPr lang="en-GB" dirty="0"/>
          </a:p>
          <a:p>
            <a:pPr marL="0" indent="0">
              <a:buNone/>
            </a:pPr>
            <a:endParaRPr lang="en-GB" dirty="0"/>
          </a:p>
        </p:txBody>
      </p:sp>
    </p:spTree>
    <p:extLst>
      <p:ext uri="{BB962C8B-B14F-4D97-AF65-F5344CB8AC3E}">
        <p14:creationId xmlns:p14="http://schemas.microsoft.com/office/powerpoint/2010/main" val="34947383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TotalTime>
  <Words>879</Words>
  <Application>Microsoft Macintosh PowerPoint</Application>
  <PresentationFormat>On-screen Show (4:3)</PresentationFormat>
  <Paragraphs>61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Coronary Heart Disease (CHD): A Disease of Affluence </vt:lpstr>
      <vt:lpstr>Lesson Objectives</vt:lpstr>
      <vt:lpstr>Starter- Draw a Picture of Someone with CHD</vt:lpstr>
      <vt:lpstr>1. I understand what CHD is </vt:lpstr>
      <vt:lpstr>PowerPoint Presentation</vt:lpstr>
      <vt:lpstr>PowerPoint Presentation</vt:lpstr>
      <vt:lpstr>2. I understand what ‘affluence’ factors contribute to CHD</vt:lpstr>
      <vt:lpstr>PowerPoint Presentation</vt:lpstr>
      <vt:lpstr>PowerPoint Presentation</vt:lpstr>
      <vt:lpstr>PowerPoint Presentation</vt:lpstr>
      <vt:lpstr>Risk Factors</vt:lpstr>
      <vt:lpstr>PowerPoint Presentation</vt:lpstr>
      <vt:lpstr>3. I know what the distribution of CHD is within the world and the UK</vt:lpstr>
      <vt:lpstr>Global Distribution</vt:lpstr>
      <vt:lpstr>PowerPoint Presentation</vt:lpstr>
      <vt:lpstr>Key Facts</vt:lpstr>
      <vt:lpstr>PowerPoint Presentation</vt:lpstr>
      <vt:lpstr>4. I know what the effects of CHD are and what can be done to reduce the problem</vt:lpstr>
      <vt:lpstr>Economic Costs</vt:lpstr>
      <vt:lpstr>Prevention Strategies</vt:lpstr>
      <vt:lpstr>Health Education</vt:lpstr>
      <vt:lpstr>Policies and Legislation</vt:lpstr>
      <vt:lpstr>Plenary Task- Answer the following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Coronary Heart Disease (CHD): A Disease of Affluence </dc:title>
  <dc:creator>sarah woodhead</dc:creator>
  <cp:lastModifiedBy>sarah woodhead</cp:lastModifiedBy>
  <cp:revision>12</cp:revision>
  <dcterms:created xsi:type="dcterms:W3CDTF">2012-02-28T17:38:37Z</dcterms:created>
  <dcterms:modified xsi:type="dcterms:W3CDTF">2012-02-29T16:06:58Z</dcterms:modified>
</cp:coreProperties>
</file>