
<file path=[Content_Types].xml><?xml version="1.0" encoding="utf-8"?>
<Types xmlns="http://schemas.openxmlformats.org/package/2006/content-types">
  <Default Extension="png" ContentType="image/png"/>
  <Default Extension="mp3" ContentType="audio/unknown"/>
  <Default Extension="bin" ContentType="audio/unknown"/>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83" r:id="rId2"/>
    <p:sldId id="256" r:id="rId3"/>
    <p:sldId id="288" r:id="rId4"/>
    <p:sldId id="264" r:id="rId5"/>
    <p:sldId id="273" r:id="rId6"/>
    <p:sldId id="294" r:id="rId7"/>
    <p:sldId id="271" r:id="rId8"/>
    <p:sldId id="293"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 id="319" r:id="rId34"/>
    <p:sldId id="320" r:id="rId35"/>
    <p:sldId id="276" r:id="rId36"/>
    <p:sldId id="290" r:id="rId37"/>
    <p:sldId id="321" r:id="rId38"/>
  </p:sldIdLst>
  <p:sldSz cx="9144000" cy="6858000" type="screen4x3"/>
  <p:notesSz cx="6797675" cy="985678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FFFF"/>
    <a:srgbClr val="FF0066"/>
    <a:srgbClr val="FFCCCC"/>
    <a:srgbClr val="CC0099"/>
    <a:srgbClr val="CCFF66"/>
    <a:srgbClr val="FF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8046" autoAdjust="0"/>
  </p:normalViewPr>
  <p:slideViewPr>
    <p:cSldViewPr>
      <p:cViewPr>
        <p:scale>
          <a:sx n="70" d="100"/>
          <a:sy n="70" d="100"/>
        </p:scale>
        <p:origin x="-137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2125"/>
          </a:xfrm>
          <a:prstGeom prst="rect">
            <a:avLst/>
          </a:prstGeom>
        </p:spPr>
        <p:txBody>
          <a:bodyPr vert="horz" lIns="91440" tIns="45720" rIns="91440" bIns="45720" rtlCol="0"/>
          <a:lstStyle>
            <a:lvl1pPr algn="r">
              <a:defRPr sz="1200"/>
            </a:lvl1pPr>
          </a:lstStyle>
          <a:p>
            <a:fld id="{CE74A803-7CCD-4EC6-907B-D331E0DFAF2F}" type="datetimeFigureOut">
              <a:rPr lang="en-GB" smtClean="0"/>
              <a:t>15/01/2013</a:t>
            </a:fld>
            <a:endParaRPr lang="en-GB"/>
          </a:p>
        </p:txBody>
      </p:sp>
      <p:sp>
        <p:nvSpPr>
          <p:cNvPr id="4" name="Slide Image Placeholder 3"/>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681538"/>
            <a:ext cx="5438775" cy="44354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61488"/>
            <a:ext cx="2946400" cy="493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61488"/>
            <a:ext cx="2946400" cy="493712"/>
          </a:xfrm>
          <a:prstGeom prst="rect">
            <a:avLst/>
          </a:prstGeom>
        </p:spPr>
        <p:txBody>
          <a:bodyPr vert="horz" lIns="91440" tIns="45720" rIns="91440" bIns="45720" rtlCol="0" anchor="b"/>
          <a:lstStyle>
            <a:lvl1pPr algn="r">
              <a:defRPr sz="1200"/>
            </a:lvl1pPr>
          </a:lstStyle>
          <a:p>
            <a:fld id="{EDC6AB5A-C980-40A4-A2A1-7D756106DCB2}" type="slidenum">
              <a:rPr lang="en-GB" smtClean="0"/>
              <a:t>‹#›</a:t>
            </a:fld>
            <a:endParaRPr lang="en-GB"/>
          </a:p>
        </p:txBody>
      </p:sp>
    </p:spTree>
    <p:extLst>
      <p:ext uri="{BB962C8B-B14F-4D97-AF65-F5344CB8AC3E}">
        <p14:creationId xmlns:p14="http://schemas.microsoft.com/office/powerpoint/2010/main" val="364540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EEAC323-AFDA-4C13-9399-2CFDC7DC8E76}" type="slidenum">
              <a:rPr lang="en-US" sz="1200" smtClean="0"/>
              <a:pPr/>
              <a:t>9</a:t>
            </a:fld>
            <a:endParaRPr lang="en-US" sz="1200" smtClean="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F110126-C96A-4F9A-8826-1E64961D2497}" type="slidenum">
              <a:rPr lang="en-US" sz="1200" smtClean="0"/>
              <a:pPr/>
              <a:t>18</a:t>
            </a:fld>
            <a:endParaRPr lang="en-US" sz="1200" smtClean="0"/>
          </a:p>
        </p:txBody>
      </p:sp>
      <p:sp>
        <p:nvSpPr>
          <p:cNvPr id="38915" name="Rectangle 2"/>
          <p:cNvSpPr>
            <a:spLocks noChangeArrowheads="1" noTextEdit="1"/>
          </p:cNvSpPr>
          <p:nvPr>
            <p:ph type="sldImg"/>
          </p:nvPr>
        </p:nvSpPr>
        <p:spPr>
          <a:solidFill>
            <a:srgbClr val="FFFFFF"/>
          </a:solidFill>
          <a:ln/>
        </p:spPr>
      </p:sp>
      <p:sp>
        <p:nvSpPr>
          <p:cNvPr id="3891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A4E0133-6F97-43C2-8C09-F66E8846300A}" type="slidenum">
              <a:rPr lang="en-US" sz="1200" smtClean="0"/>
              <a:pPr/>
              <a:t>19</a:t>
            </a:fld>
            <a:endParaRPr lang="en-US" sz="1200" smtClean="0"/>
          </a:p>
        </p:txBody>
      </p:sp>
      <p:sp>
        <p:nvSpPr>
          <p:cNvPr id="39939" name="Rectangle 2"/>
          <p:cNvSpPr>
            <a:spLocks noChangeArrowheads="1" noTextEdit="1"/>
          </p:cNvSpPr>
          <p:nvPr>
            <p:ph type="sldImg"/>
          </p:nvPr>
        </p:nvSpPr>
        <p:spPr>
          <a:solidFill>
            <a:srgbClr val="FFFFFF"/>
          </a:solidFill>
          <a:ln/>
        </p:spPr>
      </p:sp>
      <p:sp>
        <p:nvSpPr>
          <p:cNvPr id="3994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D4C0377-093A-44D8-91AB-8B5B1419879B}" type="slidenum">
              <a:rPr lang="en-US" sz="1200" smtClean="0"/>
              <a:pPr/>
              <a:t>20</a:t>
            </a:fld>
            <a:endParaRPr lang="en-US" sz="1200" smtClean="0"/>
          </a:p>
        </p:txBody>
      </p:sp>
      <p:sp>
        <p:nvSpPr>
          <p:cNvPr id="40963" name="Rectangle 2"/>
          <p:cNvSpPr>
            <a:spLocks noChangeArrowheads="1" noTextEdit="1"/>
          </p:cNvSpPr>
          <p:nvPr>
            <p:ph type="sldImg"/>
          </p:nvPr>
        </p:nvSpPr>
        <p:spPr>
          <a:solidFill>
            <a:srgbClr val="FFFFFF"/>
          </a:solidFill>
          <a:ln/>
        </p:spPr>
      </p:sp>
      <p:sp>
        <p:nvSpPr>
          <p:cNvPr id="4096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2BEB396-47A6-4BE6-B8EF-AE2B2AC5A8D2}" type="slidenum">
              <a:rPr lang="en-US" sz="1200" smtClean="0"/>
              <a:pPr/>
              <a:t>21</a:t>
            </a:fld>
            <a:endParaRPr lang="en-US" sz="1200" smtClean="0"/>
          </a:p>
        </p:txBody>
      </p:sp>
      <p:sp>
        <p:nvSpPr>
          <p:cNvPr id="41987" name="Rectangle 2"/>
          <p:cNvSpPr>
            <a:spLocks noChangeArrowheads="1" noTextEdit="1"/>
          </p:cNvSpPr>
          <p:nvPr>
            <p:ph type="sldImg"/>
          </p:nvPr>
        </p:nvSpPr>
        <p:spPr>
          <a:solidFill>
            <a:srgbClr val="FFFFFF"/>
          </a:solidFill>
          <a:ln/>
        </p:spPr>
      </p:sp>
      <p:sp>
        <p:nvSpPr>
          <p:cNvPr id="4198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5F95C3-025A-4EFD-8CF4-AD8D020689A4}" type="slidenum">
              <a:rPr lang="en-US" sz="1200" smtClean="0"/>
              <a:pPr/>
              <a:t>22</a:t>
            </a:fld>
            <a:endParaRPr lang="en-US" sz="1200" smtClean="0"/>
          </a:p>
        </p:txBody>
      </p:sp>
      <p:sp>
        <p:nvSpPr>
          <p:cNvPr id="43011" name="Rectangle 2"/>
          <p:cNvSpPr>
            <a:spLocks noChangeArrowheads="1" noTextEdit="1"/>
          </p:cNvSpPr>
          <p:nvPr>
            <p:ph type="sldImg"/>
          </p:nvPr>
        </p:nvSpPr>
        <p:spPr>
          <a:solidFill>
            <a:srgbClr val="FFFFFF"/>
          </a:solidFill>
          <a:ln/>
        </p:spPr>
      </p:sp>
      <p:sp>
        <p:nvSpPr>
          <p:cNvPr id="4301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DEBDACA-52C4-4AC7-B5E4-BB353EEF5A21}" type="slidenum">
              <a:rPr lang="en-US" sz="1200" smtClean="0"/>
              <a:pPr/>
              <a:t>23</a:t>
            </a:fld>
            <a:endParaRPr lang="en-US" sz="1200" smtClean="0"/>
          </a:p>
        </p:txBody>
      </p:sp>
      <p:sp>
        <p:nvSpPr>
          <p:cNvPr id="44035" name="Rectangle 2"/>
          <p:cNvSpPr>
            <a:spLocks noChangeArrowheads="1" noTextEdit="1"/>
          </p:cNvSpPr>
          <p:nvPr>
            <p:ph type="sldImg"/>
          </p:nvPr>
        </p:nvSpPr>
        <p:spPr>
          <a:solidFill>
            <a:srgbClr val="FFFFFF"/>
          </a:solidFill>
          <a:ln/>
        </p:spPr>
      </p:sp>
      <p:sp>
        <p:nvSpPr>
          <p:cNvPr id="4403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E5CF104E-5175-4FDE-85D3-A0760E20E6CF}" type="slidenum">
              <a:rPr lang="en-US" sz="1200" smtClean="0"/>
              <a:pPr/>
              <a:t>24</a:t>
            </a:fld>
            <a:endParaRPr lang="en-US" sz="1200" smtClean="0"/>
          </a:p>
        </p:txBody>
      </p:sp>
      <p:sp>
        <p:nvSpPr>
          <p:cNvPr id="45059" name="Rectangle 2"/>
          <p:cNvSpPr>
            <a:spLocks noChangeArrowheads="1" noTextEdit="1"/>
          </p:cNvSpPr>
          <p:nvPr>
            <p:ph type="sldImg"/>
          </p:nvPr>
        </p:nvSpPr>
        <p:spPr>
          <a:solidFill>
            <a:srgbClr val="FFFFFF"/>
          </a:solidFill>
          <a:ln/>
        </p:spPr>
      </p:sp>
      <p:sp>
        <p:nvSpPr>
          <p:cNvPr id="4506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BED7BC8-4A1A-422D-BE8B-19849D89C24C}" type="slidenum">
              <a:rPr lang="en-US" sz="1200" smtClean="0"/>
              <a:pPr/>
              <a:t>25</a:t>
            </a:fld>
            <a:endParaRPr lang="en-US" sz="1200" smtClean="0"/>
          </a:p>
        </p:txBody>
      </p:sp>
      <p:sp>
        <p:nvSpPr>
          <p:cNvPr id="46083" name="Rectangle 2"/>
          <p:cNvSpPr>
            <a:spLocks noChangeArrowheads="1" noTextEdit="1"/>
          </p:cNvSpPr>
          <p:nvPr>
            <p:ph type="sldImg"/>
          </p:nvPr>
        </p:nvSpPr>
        <p:spPr>
          <a:solidFill>
            <a:srgbClr val="FFFFFF"/>
          </a:solidFill>
          <a:ln/>
        </p:spPr>
      </p:sp>
      <p:sp>
        <p:nvSpPr>
          <p:cNvPr id="4608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7677538-7B7B-415A-9B14-7F38152DF6B8}" type="slidenum">
              <a:rPr lang="en-US" sz="1200" smtClean="0"/>
              <a:pPr/>
              <a:t>26</a:t>
            </a:fld>
            <a:endParaRPr lang="en-US" sz="1200" smtClean="0"/>
          </a:p>
        </p:txBody>
      </p:sp>
      <p:sp>
        <p:nvSpPr>
          <p:cNvPr id="47107" name="Rectangle 2"/>
          <p:cNvSpPr>
            <a:spLocks noChangeArrowheads="1" noTextEdit="1"/>
          </p:cNvSpPr>
          <p:nvPr>
            <p:ph type="sldImg"/>
          </p:nvPr>
        </p:nvSpPr>
        <p:spPr>
          <a:solidFill>
            <a:srgbClr val="FFFFFF"/>
          </a:solidFill>
          <a:ln/>
        </p:spPr>
      </p:sp>
      <p:sp>
        <p:nvSpPr>
          <p:cNvPr id="4710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0B23802-BB12-4D37-9046-7F86461E9685}" type="slidenum">
              <a:rPr lang="en-US" sz="1200" smtClean="0"/>
              <a:pPr/>
              <a:t>27</a:t>
            </a:fld>
            <a:endParaRPr lang="en-US" sz="1200" smtClean="0"/>
          </a:p>
        </p:txBody>
      </p:sp>
      <p:sp>
        <p:nvSpPr>
          <p:cNvPr id="48131" name="Rectangle 2"/>
          <p:cNvSpPr>
            <a:spLocks noChangeArrowheads="1" noTextEdit="1"/>
          </p:cNvSpPr>
          <p:nvPr>
            <p:ph type="sldImg"/>
          </p:nvPr>
        </p:nvSpPr>
        <p:spPr>
          <a:solidFill>
            <a:srgbClr val="FFFFFF"/>
          </a:solidFill>
          <a:ln/>
        </p:spPr>
      </p:sp>
      <p:sp>
        <p:nvSpPr>
          <p:cNvPr id="4813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854A8F07-FBDA-4D28-86EB-42893851EA79}" type="slidenum">
              <a:rPr lang="en-US" sz="1200" smtClean="0"/>
              <a:pPr/>
              <a:t>10</a:t>
            </a:fld>
            <a:endParaRPr lang="en-US" sz="1200" smtClean="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CEAE778-4346-4731-80D4-F674ECA34A4E}" type="slidenum">
              <a:rPr lang="en-US" sz="1200" smtClean="0"/>
              <a:pPr/>
              <a:t>28</a:t>
            </a:fld>
            <a:endParaRPr lang="en-US" sz="1200" smtClean="0"/>
          </a:p>
        </p:txBody>
      </p:sp>
      <p:sp>
        <p:nvSpPr>
          <p:cNvPr id="49155" name="Rectangle 2"/>
          <p:cNvSpPr>
            <a:spLocks noChangeArrowheads="1" noTextEdit="1"/>
          </p:cNvSpPr>
          <p:nvPr>
            <p:ph type="sldImg"/>
          </p:nvPr>
        </p:nvSpPr>
        <p:spPr>
          <a:solidFill>
            <a:srgbClr val="FFFFFF"/>
          </a:solidFill>
          <a:ln/>
        </p:spPr>
      </p:sp>
      <p:sp>
        <p:nvSpPr>
          <p:cNvPr id="4915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DF38D4F-28A8-4393-AFBE-89E1AF50FD4F}" type="slidenum">
              <a:rPr lang="en-US" sz="1200" smtClean="0"/>
              <a:pPr/>
              <a:t>29</a:t>
            </a:fld>
            <a:endParaRPr lang="en-US" sz="1200" smtClean="0"/>
          </a:p>
        </p:txBody>
      </p:sp>
      <p:sp>
        <p:nvSpPr>
          <p:cNvPr id="50179" name="Rectangle 2"/>
          <p:cNvSpPr>
            <a:spLocks noChangeArrowheads="1" noTextEdit="1"/>
          </p:cNvSpPr>
          <p:nvPr>
            <p:ph type="sldImg"/>
          </p:nvPr>
        </p:nvSpPr>
        <p:spPr>
          <a:solidFill>
            <a:srgbClr val="FFFFFF"/>
          </a:solidFill>
          <a:ln/>
        </p:spPr>
      </p:sp>
      <p:sp>
        <p:nvSpPr>
          <p:cNvPr id="5018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77A0A2B-57BC-4C7F-AC8B-F37C7B200B1A}" type="slidenum">
              <a:rPr lang="en-US" sz="1200" smtClean="0"/>
              <a:pPr/>
              <a:t>30</a:t>
            </a:fld>
            <a:endParaRPr lang="en-US" sz="1200" smtClean="0"/>
          </a:p>
        </p:txBody>
      </p:sp>
      <p:sp>
        <p:nvSpPr>
          <p:cNvPr id="51203" name="Rectangle 2"/>
          <p:cNvSpPr>
            <a:spLocks noChangeArrowheads="1" noTextEdit="1"/>
          </p:cNvSpPr>
          <p:nvPr>
            <p:ph type="sldImg"/>
          </p:nvPr>
        </p:nvSpPr>
        <p:spPr>
          <a:solidFill>
            <a:srgbClr val="FFFFFF"/>
          </a:solidFill>
          <a:ln/>
        </p:spPr>
      </p:sp>
      <p:sp>
        <p:nvSpPr>
          <p:cNvPr id="5120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4488C8F-F05A-41D0-9A8B-21C8E2BE8A0C}" type="slidenum">
              <a:rPr lang="en-US" sz="1200" smtClean="0"/>
              <a:pPr/>
              <a:t>31</a:t>
            </a:fld>
            <a:endParaRPr lang="en-US" sz="1200" smtClean="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35964514-F19B-4D08-9531-9FDC9FF312A4}" type="slidenum">
              <a:rPr lang="en-US" sz="1200" smtClean="0"/>
              <a:pPr/>
              <a:t>32</a:t>
            </a:fld>
            <a:endParaRPr lang="en-US" sz="1200" smtClean="0"/>
          </a:p>
        </p:txBody>
      </p:sp>
      <p:sp>
        <p:nvSpPr>
          <p:cNvPr id="53251" name="Rectangle 2"/>
          <p:cNvSpPr>
            <a:spLocks noChangeArrowheads="1" noTextEdit="1"/>
          </p:cNvSpPr>
          <p:nvPr>
            <p:ph type="sldImg"/>
          </p:nvPr>
        </p:nvSpPr>
        <p:spPr>
          <a:solidFill>
            <a:srgbClr val="FFFFFF"/>
          </a:solidFill>
          <a:ln/>
        </p:spPr>
      </p:sp>
      <p:sp>
        <p:nvSpPr>
          <p:cNvPr id="5325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3CE0823A-F95D-4C7F-B1C4-3CD08337B6C5}" type="slidenum">
              <a:rPr lang="en-US" sz="1200" smtClean="0"/>
              <a:pPr/>
              <a:t>33</a:t>
            </a:fld>
            <a:endParaRPr lang="en-US" sz="1200" smtClean="0"/>
          </a:p>
        </p:txBody>
      </p:sp>
      <p:sp>
        <p:nvSpPr>
          <p:cNvPr id="54275" name="Rectangle 2"/>
          <p:cNvSpPr>
            <a:spLocks noChangeArrowheads="1" noTextEdit="1"/>
          </p:cNvSpPr>
          <p:nvPr>
            <p:ph type="sldImg"/>
          </p:nvPr>
        </p:nvSpPr>
        <p:spPr>
          <a:solidFill>
            <a:srgbClr val="FFFFFF"/>
          </a:solidFill>
          <a:ln/>
        </p:spPr>
      </p:sp>
      <p:sp>
        <p:nvSpPr>
          <p:cNvPr id="5427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7EB05A8-248C-4E89-8CB2-A6C8FF329FA1}" type="slidenum">
              <a:rPr lang="en-US" sz="1200" smtClean="0"/>
              <a:pPr/>
              <a:t>34</a:t>
            </a:fld>
            <a:endParaRPr lang="en-US" sz="1200" smtClean="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A4A6604-39E7-4A93-A6D7-C31835C1ED0B}" type="slidenum">
              <a:rPr lang="en-US" sz="1200" smtClean="0"/>
              <a:pPr/>
              <a:t>11</a:t>
            </a:fld>
            <a:endParaRPr lang="en-US" sz="1200" smtClean="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F72072F-8716-4B61-85C7-81B86B209A88}" type="slidenum">
              <a:rPr lang="en-US" sz="1200" smtClean="0"/>
              <a:pPr/>
              <a:t>12</a:t>
            </a:fld>
            <a:endParaRPr lang="en-US" sz="1200" smtClean="0"/>
          </a:p>
        </p:txBody>
      </p:sp>
      <p:sp>
        <p:nvSpPr>
          <p:cNvPr id="32771" name="Rectangle 2"/>
          <p:cNvSpPr>
            <a:spLocks noChangeArrowheads="1" noTextEdit="1"/>
          </p:cNvSpPr>
          <p:nvPr>
            <p:ph type="sldImg"/>
          </p:nvPr>
        </p:nvSpPr>
        <p:spPr>
          <a:solidFill>
            <a:srgbClr val="FFFFFF"/>
          </a:solidFill>
          <a:ln/>
        </p:spPr>
      </p:sp>
      <p:sp>
        <p:nvSpPr>
          <p:cNvPr id="3277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904183D-EA3E-4C5A-A0BC-B3B6FB2BA083}" type="slidenum">
              <a:rPr lang="en-US" sz="1200" smtClean="0"/>
              <a:pPr/>
              <a:t>13</a:t>
            </a:fld>
            <a:endParaRPr lang="en-US" sz="1200" smtClean="0"/>
          </a:p>
        </p:txBody>
      </p:sp>
      <p:sp>
        <p:nvSpPr>
          <p:cNvPr id="33795" name="Rectangle 2"/>
          <p:cNvSpPr>
            <a:spLocks noChangeArrowheads="1" noTextEdit="1"/>
          </p:cNvSpPr>
          <p:nvPr>
            <p:ph type="sldImg"/>
          </p:nvPr>
        </p:nvSpPr>
        <p:spPr>
          <a:solidFill>
            <a:srgbClr val="FFFFFF"/>
          </a:solidFill>
          <a:ln/>
        </p:spPr>
      </p:sp>
      <p:sp>
        <p:nvSpPr>
          <p:cNvPr id="3379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7EFF35C-A4D7-4707-959E-51757E76A578}" type="slidenum">
              <a:rPr lang="en-US" sz="1200" smtClean="0"/>
              <a:pPr/>
              <a:t>14</a:t>
            </a:fld>
            <a:endParaRPr lang="en-US" sz="1200" smtClean="0"/>
          </a:p>
        </p:txBody>
      </p:sp>
      <p:sp>
        <p:nvSpPr>
          <p:cNvPr id="34819" name="Rectangle 2"/>
          <p:cNvSpPr>
            <a:spLocks noChangeArrowheads="1" noTextEdit="1"/>
          </p:cNvSpPr>
          <p:nvPr>
            <p:ph type="sldImg"/>
          </p:nvPr>
        </p:nvSpPr>
        <p:spPr>
          <a:solidFill>
            <a:srgbClr val="FFFFFF"/>
          </a:solidFill>
          <a:ln/>
        </p:spPr>
      </p:sp>
      <p:sp>
        <p:nvSpPr>
          <p:cNvPr id="3482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ED5EEEB5-5348-4D0D-8C4C-1225B1BFB678}" type="slidenum">
              <a:rPr lang="en-US" sz="1200" smtClean="0"/>
              <a:pPr/>
              <a:t>15</a:t>
            </a:fld>
            <a:endParaRPr lang="en-US" sz="1200" smtClean="0"/>
          </a:p>
        </p:txBody>
      </p:sp>
      <p:sp>
        <p:nvSpPr>
          <p:cNvPr id="35843" name="Rectangle 2"/>
          <p:cNvSpPr>
            <a:spLocks noChangeArrowheads="1" noTextEdit="1"/>
          </p:cNvSpPr>
          <p:nvPr>
            <p:ph type="sldImg"/>
          </p:nvPr>
        </p:nvSpPr>
        <p:spPr>
          <a:solidFill>
            <a:srgbClr val="FFFFFF"/>
          </a:solidFill>
          <a:ln/>
        </p:spPr>
      </p:sp>
      <p:sp>
        <p:nvSpPr>
          <p:cNvPr id="35844"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23FBC16-8C34-4693-AAF2-DEC72077D9E3}" type="slidenum">
              <a:rPr lang="en-US" sz="1200" smtClean="0"/>
              <a:pPr/>
              <a:t>16</a:t>
            </a:fld>
            <a:endParaRPr lang="en-US" sz="1200" smtClean="0"/>
          </a:p>
        </p:txBody>
      </p:sp>
      <p:sp>
        <p:nvSpPr>
          <p:cNvPr id="36867" name="Rectangle 2"/>
          <p:cNvSpPr>
            <a:spLocks noChangeArrowheads="1" noTextEdit="1"/>
          </p:cNvSpPr>
          <p:nvPr>
            <p:ph type="sldImg"/>
          </p:nvPr>
        </p:nvSpPr>
        <p:spPr>
          <a:solidFill>
            <a:srgbClr val="FFFFFF"/>
          </a:solidFill>
          <a:ln/>
        </p:spPr>
      </p:sp>
      <p:sp>
        <p:nvSpPr>
          <p:cNvPr id="3686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EE1CECAE-E2D5-40D3-B745-9663FF39BCB2}" type="slidenum">
              <a:rPr lang="en-US" sz="1200" smtClean="0"/>
              <a:pPr/>
              <a:t>17</a:t>
            </a:fld>
            <a:endParaRPr lang="en-US" sz="1200" smtClean="0"/>
          </a:p>
        </p:txBody>
      </p:sp>
      <p:sp>
        <p:nvSpPr>
          <p:cNvPr id="37891" name="Rectangle 2"/>
          <p:cNvSpPr>
            <a:spLocks noChangeArrowheads="1" noTextEdit="1"/>
          </p:cNvSpPr>
          <p:nvPr>
            <p:ph type="sldImg"/>
          </p:nvPr>
        </p:nvSpPr>
        <p:spPr>
          <a:solidFill>
            <a:srgbClr val="FFFFFF"/>
          </a:solidFill>
          <a:ln/>
        </p:spPr>
      </p:sp>
      <p:sp>
        <p:nvSpPr>
          <p:cNvPr id="37892"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CFBC6BF-6B3B-480A-8237-1E8A258A87A5}" type="slidenum">
              <a:rPr lang="en-GB" smtClean="0"/>
              <a:pPr>
                <a:defRPr/>
              </a:pPr>
              <a:t>‹#›</a:t>
            </a:fld>
            <a:endParaRPr lang="en-GB"/>
          </a:p>
        </p:txBody>
      </p:sp>
    </p:spTree>
    <p:extLst>
      <p:ext uri="{BB962C8B-B14F-4D97-AF65-F5344CB8AC3E}">
        <p14:creationId xmlns:p14="http://schemas.microsoft.com/office/powerpoint/2010/main" val="790204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25E08AB-1C78-4D32-8722-5F85380217E1}" type="slidenum">
              <a:rPr lang="en-GB" smtClean="0"/>
              <a:pPr>
                <a:defRPr/>
              </a:pPr>
              <a:t>‹#›</a:t>
            </a:fld>
            <a:endParaRPr lang="en-GB"/>
          </a:p>
        </p:txBody>
      </p:sp>
    </p:spTree>
    <p:extLst>
      <p:ext uri="{BB962C8B-B14F-4D97-AF65-F5344CB8AC3E}">
        <p14:creationId xmlns:p14="http://schemas.microsoft.com/office/powerpoint/2010/main" val="4185324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EA9E347-7342-41CB-B949-763D215154C8}" type="slidenum">
              <a:rPr lang="en-GB" smtClean="0"/>
              <a:pPr>
                <a:defRPr/>
              </a:pPr>
              <a:t>‹#›</a:t>
            </a:fld>
            <a:endParaRPr lang="en-GB"/>
          </a:p>
        </p:txBody>
      </p:sp>
    </p:spTree>
    <p:extLst>
      <p:ext uri="{BB962C8B-B14F-4D97-AF65-F5344CB8AC3E}">
        <p14:creationId xmlns:p14="http://schemas.microsoft.com/office/powerpoint/2010/main" val="1346909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71FC451-A216-449A-A65A-C3733EF946AB}" type="slidenum">
              <a:rPr lang="en-GB" smtClean="0"/>
              <a:pPr>
                <a:defRPr/>
              </a:pPr>
              <a:t>‹#›</a:t>
            </a:fld>
            <a:endParaRPr lang="en-GB"/>
          </a:p>
        </p:txBody>
      </p:sp>
    </p:spTree>
    <p:extLst>
      <p:ext uri="{BB962C8B-B14F-4D97-AF65-F5344CB8AC3E}">
        <p14:creationId xmlns:p14="http://schemas.microsoft.com/office/powerpoint/2010/main" val="1217211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24B5785-FC9D-405B-934B-674593C31301}" type="slidenum">
              <a:rPr lang="en-GB" smtClean="0"/>
              <a:pPr>
                <a:defRPr/>
              </a:pPr>
              <a:t>‹#›</a:t>
            </a:fld>
            <a:endParaRPr lang="en-GB"/>
          </a:p>
        </p:txBody>
      </p:sp>
    </p:spTree>
    <p:extLst>
      <p:ext uri="{BB962C8B-B14F-4D97-AF65-F5344CB8AC3E}">
        <p14:creationId xmlns:p14="http://schemas.microsoft.com/office/powerpoint/2010/main" val="2761553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3B5F716D-EC80-4A6C-899A-57F7D818C674}" type="slidenum">
              <a:rPr lang="en-GB" smtClean="0"/>
              <a:pPr>
                <a:defRPr/>
              </a:pPr>
              <a:t>‹#›</a:t>
            </a:fld>
            <a:endParaRPr lang="en-GB"/>
          </a:p>
        </p:txBody>
      </p:sp>
    </p:spTree>
    <p:extLst>
      <p:ext uri="{BB962C8B-B14F-4D97-AF65-F5344CB8AC3E}">
        <p14:creationId xmlns:p14="http://schemas.microsoft.com/office/powerpoint/2010/main" val="4228451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FDA8A062-C91C-4CF7-BCDE-1B6D12070941}" type="slidenum">
              <a:rPr lang="en-GB" smtClean="0"/>
              <a:pPr>
                <a:defRPr/>
              </a:pPr>
              <a:t>‹#›</a:t>
            </a:fld>
            <a:endParaRPr lang="en-GB"/>
          </a:p>
        </p:txBody>
      </p:sp>
    </p:spTree>
    <p:extLst>
      <p:ext uri="{BB962C8B-B14F-4D97-AF65-F5344CB8AC3E}">
        <p14:creationId xmlns:p14="http://schemas.microsoft.com/office/powerpoint/2010/main" val="828934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67E043F8-BA7D-4F64-841E-6173BDE40EF8}" type="slidenum">
              <a:rPr lang="en-GB" smtClean="0"/>
              <a:pPr>
                <a:defRPr/>
              </a:pPr>
              <a:t>‹#›</a:t>
            </a:fld>
            <a:endParaRPr lang="en-GB"/>
          </a:p>
        </p:txBody>
      </p:sp>
    </p:spTree>
    <p:extLst>
      <p:ext uri="{BB962C8B-B14F-4D97-AF65-F5344CB8AC3E}">
        <p14:creationId xmlns:p14="http://schemas.microsoft.com/office/powerpoint/2010/main" val="3774640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EA9F6318-9E15-4EEE-AAE7-719037545354}" type="slidenum">
              <a:rPr lang="en-GB" smtClean="0"/>
              <a:pPr>
                <a:defRPr/>
              </a:pPr>
              <a:t>‹#›</a:t>
            </a:fld>
            <a:endParaRPr lang="en-GB"/>
          </a:p>
        </p:txBody>
      </p:sp>
    </p:spTree>
    <p:extLst>
      <p:ext uri="{BB962C8B-B14F-4D97-AF65-F5344CB8AC3E}">
        <p14:creationId xmlns:p14="http://schemas.microsoft.com/office/powerpoint/2010/main" val="2224476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59671EC4-C5C3-4F3E-9A5D-2FE8871803BB}" type="slidenum">
              <a:rPr lang="en-GB" smtClean="0"/>
              <a:pPr>
                <a:defRPr/>
              </a:pPr>
              <a:t>‹#›</a:t>
            </a:fld>
            <a:endParaRPr lang="en-GB"/>
          </a:p>
        </p:txBody>
      </p:sp>
    </p:spTree>
    <p:extLst>
      <p:ext uri="{BB962C8B-B14F-4D97-AF65-F5344CB8AC3E}">
        <p14:creationId xmlns:p14="http://schemas.microsoft.com/office/powerpoint/2010/main" val="1702053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F84F6B94-421B-4358-BC77-3A507B9F282D}" type="slidenum">
              <a:rPr lang="en-GB" smtClean="0"/>
              <a:pPr>
                <a:defRPr/>
              </a:pPr>
              <a:t>‹#›</a:t>
            </a:fld>
            <a:endParaRPr lang="en-GB"/>
          </a:p>
        </p:txBody>
      </p:sp>
    </p:spTree>
    <p:extLst>
      <p:ext uri="{BB962C8B-B14F-4D97-AF65-F5344CB8AC3E}">
        <p14:creationId xmlns:p14="http://schemas.microsoft.com/office/powerpoint/2010/main" val="195505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59306FE-3A8F-4474-A0FF-B8027A99B1F8}" type="slidenum">
              <a:rPr lang="en-GB" smtClean="0"/>
              <a:pPr>
                <a:defRPr/>
              </a:pPr>
              <a:t>‹#›</a:t>
            </a:fld>
            <a:endParaRPr lang="en-GB"/>
          </a:p>
        </p:txBody>
      </p:sp>
    </p:spTree>
    <p:extLst>
      <p:ext uri="{BB962C8B-B14F-4D97-AF65-F5344CB8AC3E}">
        <p14:creationId xmlns:p14="http://schemas.microsoft.com/office/powerpoint/2010/main" val="662545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audio" Target="../media/audio1.bin"/><Relationship Id="rId3" Type="http://schemas.openxmlformats.org/officeDocument/2006/relationships/image" Target="../media/image8.jpg"/><Relationship Id="rId7" Type="http://schemas.openxmlformats.org/officeDocument/2006/relationships/slide" Target="slide22.xml"/><Relationship Id="rId12" Type="http://schemas.openxmlformats.org/officeDocument/2006/relationships/slide" Target="slide34.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16.xml"/><Relationship Id="rId11" Type="http://schemas.openxmlformats.org/officeDocument/2006/relationships/slide" Target="slide3.xml"/><Relationship Id="rId5" Type="http://schemas.openxmlformats.org/officeDocument/2006/relationships/slide" Target="slide13.xml"/><Relationship Id="rId10" Type="http://schemas.openxmlformats.org/officeDocument/2006/relationships/slide" Target="slide1.xml"/><Relationship Id="rId4" Type="http://schemas.openxmlformats.org/officeDocument/2006/relationships/slide" Target="slide7.xml"/><Relationship Id="rId9" Type="http://schemas.openxmlformats.org/officeDocument/2006/relationships/slide" Target="slide28.xml"/><Relationship Id="rId1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slide" Target="slide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swo\Videos\What%20are%20hurricanes,%20typhoons%20and%20tropical%20cyclones_.mp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http://www.playfish.com/static/img/word_challenge_faq.gif"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0.png"/><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image" Target="../media/image9.jpeg"/><Relationship Id="rId5" Type="http://schemas.openxmlformats.org/officeDocument/2006/relationships/image" Target="../media/image8.jpg"/><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2050" name="Title 3"/>
          <p:cNvSpPr>
            <a:spLocks noGrp="1"/>
          </p:cNvSpPr>
          <p:nvPr>
            <p:ph type="title"/>
          </p:nvPr>
        </p:nvSpPr>
        <p:spPr/>
        <p:txBody>
          <a:bodyPr/>
          <a:lstStyle/>
          <a:p>
            <a:r>
              <a:rPr lang="en-GB" smtClean="0"/>
              <a:t>Bellwork (front of books)</a:t>
            </a:r>
          </a:p>
        </p:txBody>
      </p:sp>
      <p:sp>
        <p:nvSpPr>
          <p:cNvPr id="2051" name="Content Placeholder 4"/>
          <p:cNvSpPr>
            <a:spLocks noGrp="1"/>
          </p:cNvSpPr>
          <p:nvPr>
            <p:ph idx="1"/>
          </p:nvPr>
        </p:nvSpPr>
        <p:spPr>
          <a:xfrm>
            <a:off x="179511" y="1268760"/>
            <a:ext cx="8785101" cy="5256584"/>
          </a:xfrm>
          <a:solidFill>
            <a:schemeClr val="bg1"/>
          </a:solidFill>
        </p:spPr>
        <p:txBody>
          <a:bodyPr>
            <a:normAutofit fontScale="77500" lnSpcReduction="20000"/>
          </a:bodyPr>
          <a:lstStyle/>
          <a:p>
            <a:pPr marL="0" indent="0">
              <a:buFontTx/>
              <a:buNone/>
            </a:pPr>
            <a:r>
              <a:rPr lang="en-GB" dirty="0" smtClean="0"/>
              <a:t>Deconstruct and reconstruct the exam question at the bottom by…</a:t>
            </a:r>
          </a:p>
          <a:p>
            <a:pPr marL="0" indent="0">
              <a:buFontTx/>
              <a:buAutoNum type="arabicPeriod"/>
            </a:pPr>
            <a:r>
              <a:rPr lang="en-GB" sz="2400" dirty="0" smtClean="0"/>
              <a:t>Writing out the question in your books</a:t>
            </a:r>
          </a:p>
          <a:p>
            <a:pPr marL="0" indent="0">
              <a:buFontTx/>
              <a:buAutoNum type="arabicPeriod"/>
            </a:pPr>
            <a:r>
              <a:rPr lang="en-GB" sz="2400" dirty="0" smtClean="0"/>
              <a:t>Underlining command words</a:t>
            </a:r>
          </a:p>
          <a:p>
            <a:pPr marL="0" indent="0">
              <a:buFontTx/>
              <a:buAutoNum type="arabicPeriod"/>
            </a:pPr>
            <a:r>
              <a:rPr lang="en-GB" sz="2400" dirty="0" smtClean="0"/>
              <a:t>Identify geographical words</a:t>
            </a:r>
          </a:p>
          <a:p>
            <a:pPr marL="0" indent="0">
              <a:buFontTx/>
              <a:buAutoNum type="arabicPeriod"/>
            </a:pPr>
            <a:r>
              <a:rPr lang="en-GB" sz="2400" dirty="0" smtClean="0"/>
              <a:t>Re-writing the question in simple terms</a:t>
            </a:r>
          </a:p>
          <a:p>
            <a:pPr marL="0" indent="0">
              <a:buFontTx/>
              <a:buAutoNum type="arabicPeriod"/>
            </a:pPr>
            <a:r>
              <a:rPr lang="en-GB" sz="2400" dirty="0" smtClean="0"/>
              <a:t>Noting down your writing structure</a:t>
            </a:r>
          </a:p>
          <a:p>
            <a:pPr marL="0" indent="0">
              <a:buFontTx/>
              <a:buAutoNum type="arabicPeriod"/>
            </a:pPr>
            <a:r>
              <a:rPr lang="en-GB" sz="2400" dirty="0" smtClean="0"/>
              <a:t>Jot down </a:t>
            </a:r>
            <a:r>
              <a:rPr lang="en-GB" sz="2400" dirty="0" err="1" smtClean="0"/>
              <a:t>casestudy</a:t>
            </a:r>
            <a:r>
              <a:rPr lang="en-GB" sz="2400" dirty="0" smtClean="0"/>
              <a:t> and answer ideas</a:t>
            </a:r>
          </a:p>
          <a:p>
            <a:pPr marL="0" indent="0">
              <a:buFontTx/>
              <a:buNone/>
            </a:pPr>
            <a:endParaRPr lang="en-GB" sz="1600" dirty="0" smtClean="0"/>
          </a:p>
          <a:p>
            <a:endParaRPr lang="en-GB" dirty="0"/>
          </a:p>
          <a:p>
            <a:pPr marL="0" indent="0">
              <a:buNone/>
            </a:pPr>
            <a:r>
              <a:rPr lang="en-GB" dirty="0"/>
              <a:t>Name a type of climatic hazard and the location where it took place. </a:t>
            </a:r>
          </a:p>
          <a:p>
            <a:pPr marL="0" indent="0">
              <a:buNone/>
            </a:pPr>
            <a:r>
              <a:rPr lang="en-GB" dirty="0"/>
              <a:t>............................................................................................................................................ </a:t>
            </a:r>
          </a:p>
          <a:p>
            <a:pPr marL="0" indent="0">
              <a:buNone/>
            </a:pPr>
            <a:r>
              <a:rPr lang="en-GB" dirty="0"/>
              <a:t>Explain the natural processes which caused this event and how human activities affected the impact of the climatic hazard. Include at least </a:t>
            </a:r>
            <a:r>
              <a:rPr lang="en-GB" b="1" dirty="0"/>
              <a:t>three </a:t>
            </a:r>
            <a:r>
              <a:rPr lang="en-GB" dirty="0"/>
              <a:t>developed ideas. </a:t>
            </a:r>
          </a:p>
        </p:txBody>
      </p:sp>
      <p:pic>
        <p:nvPicPr>
          <p:cNvPr id="2052" name="Picture 2" descr="http://www.firsttutors.com/blog/uk/files/2012/01/exam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1773238"/>
            <a:ext cx="2376488"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222" name="Rectangle 30"/>
          <p:cNvSpPr>
            <a:spLocks noChangeArrowheads="1"/>
          </p:cNvSpPr>
          <p:nvPr/>
        </p:nvSpPr>
        <p:spPr bwMode="auto">
          <a:xfrm>
            <a:off x="1778000" y="1524000"/>
            <a:ext cx="7162800" cy="5105400"/>
          </a:xfrm>
          <a:prstGeom prst="rect">
            <a:avLst/>
          </a:prstGeom>
          <a:gradFill flip="none" rotWithShape="1">
            <a:gsLst>
              <a:gs pos="0">
                <a:schemeClr val="bg1">
                  <a:lumMod val="75000"/>
                </a:schemeClr>
              </a:gs>
              <a:gs pos="50000">
                <a:srgbClr val="9CB86E"/>
              </a:gs>
              <a:gs pos="100000">
                <a:srgbClr val="156B13"/>
              </a:gs>
            </a:gsLst>
            <a:lin ang="18900000" scaled="1"/>
            <a:tileRect/>
          </a:gradFill>
          <a:ln w="101600" cmpd="tri">
            <a:pattFill prst="divot">
              <a:fgClr>
                <a:srgbClr val="000000"/>
              </a:fgClr>
              <a:bgClr>
                <a:srgbClr val="804000"/>
              </a:bgClr>
            </a:pattFill>
            <a:miter lim="800000"/>
            <a:headEnd/>
            <a:tailEnd/>
          </a:ln>
          <a:effectLst/>
        </p:spPr>
        <p:txBody>
          <a:bodyPr wrap="none" anchor="ctr"/>
          <a:lstStyle/>
          <a:p>
            <a:pPr>
              <a:defRPr/>
            </a:pPr>
            <a:endParaRPr lang="en-GB">
              <a:latin typeface="Arial" charset="0"/>
              <a:ea typeface="ＭＳ Ｐゴシック" pitchFamily="1" charset="-128"/>
            </a:endParaRPr>
          </a:p>
        </p:txBody>
      </p:sp>
      <p:sp>
        <p:nvSpPr>
          <p:cNvPr id="8199" name="AutoShape 7"/>
          <p:cNvSpPr>
            <a:spLocks noChangeArrowheads="1"/>
          </p:cNvSpPr>
          <p:nvPr/>
        </p:nvSpPr>
        <p:spPr bwMode="auto">
          <a:xfrm>
            <a:off x="5486400" y="1752600"/>
            <a:ext cx="3276600" cy="609600"/>
          </a:xfrm>
          <a:prstGeom prst="flowChartTerminator">
            <a:avLst/>
          </a:prstGeom>
          <a:solidFill>
            <a:srgbClr val="FF0000"/>
          </a:solidFill>
          <a:ln w="76200">
            <a:solidFill>
              <a:schemeClr val="accent4"/>
            </a:solidFill>
            <a:miter lim="800000"/>
            <a:headEnd/>
            <a:tailEnd/>
          </a:ln>
          <a:effectLst/>
        </p:spPr>
        <p:txBody>
          <a:bodyPr wrap="none" anchor="ctr"/>
          <a:lstStyle/>
          <a:p>
            <a:pPr algn="ctr">
              <a:defRPr/>
            </a:pPr>
            <a:r>
              <a:rPr lang="en-US" dirty="0">
                <a:solidFill>
                  <a:schemeClr val="hlink"/>
                </a:solidFill>
                <a:latin typeface="Bernard MT Condensed" pitchFamily="18" charset="0"/>
                <a:ea typeface="ＭＳ Ｐゴシック" pitchFamily="1" charset="-128"/>
                <a:hlinkClick r:id="rId4" action="ppaction://hlinksldjump"/>
              </a:rPr>
              <a:t>10 Year Old Topic 2</a:t>
            </a:r>
            <a:endParaRPr lang="en-US" dirty="0">
              <a:solidFill>
                <a:schemeClr val="hlink"/>
              </a:solidFill>
              <a:latin typeface="Bernard MT Condensed" pitchFamily="18" charset="0"/>
              <a:ea typeface="ＭＳ Ｐゴシック" pitchFamily="1" charset="-128"/>
            </a:endParaRPr>
          </a:p>
        </p:txBody>
      </p:sp>
      <p:sp>
        <p:nvSpPr>
          <p:cNvPr id="8201" name="AutoShape 9"/>
          <p:cNvSpPr>
            <a:spLocks noChangeArrowheads="1"/>
          </p:cNvSpPr>
          <p:nvPr/>
        </p:nvSpPr>
        <p:spPr bwMode="auto">
          <a:xfrm>
            <a:off x="5486400" y="2724150"/>
            <a:ext cx="3276600" cy="609600"/>
          </a:xfrm>
          <a:prstGeom prst="flowChartTerminator">
            <a:avLst/>
          </a:prstGeom>
          <a:solidFill>
            <a:srgbClr val="FF8000"/>
          </a:solidFill>
          <a:ln w="76200">
            <a:solidFill>
              <a:schemeClr val="accent4"/>
            </a:solidFill>
            <a:miter lim="800000"/>
            <a:headEnd/>
            <a:tailEnd/>
          </a:ln>
          <a:effectLst/>
        </p:spPr>
        <p:txBody>
          <a:bodyPr wrap="none" anchor="ctr"/>
          <a:lstStyle/>
          <a:p>
            <a:pPr algn="ctr">
              <a:defRPr/>
            </a:pPr>
            <a:r>
              <a:rPr lang="en-US" dirty="0">
                <a:solidFill>
                  <a:schemeClr val="hlink"/>
                </a:solidFill>
                <a:latin typeface="Bernard MT Condensed" pitchFamily="18" charset="0"/>
                <a:ea typeface="ＭＳ Ｐゴシック" pitchFamily="1" charset="-128"/>
                <a:hlinkClick r:id="rId5" action="ppaction://hlinksldjump"/>
              </a:rPr>
              <a:t>9 Year Old Topic 4</a:t>
            </a:r>
            <a:endParaRPr lang="en-US" dirty="0">
              <a:solidFill>
                <a:schemeClr val="hlink"/>
              </a:solidFill>
              <a:latin typeface="Bernard MT Condensed" pitchFamily="18" charset="0"/>
              <a:ea typeface="ＭＳ Ｐゴシック" pitchFamily="1" charset="-128"/>
            </a:endParaRPr>
          </a:p>
        </p:txBody>
      </p:sp>
      <p:sp>
        <p:nvSpPr>
          <p:cNvPr id="8202" name="AutoShape 10"/>
          <p:cNvSpPr>
            <a:spLocks noChangeArrowheads="1"/>
          </p:cNvSpPr>
          <p:nvPr/>
        </p:nvSpPr>
        <p:spPr bwMode="auto">
          <a:xfrm>
            <a:off x="1930400" y="3695700"/>
            <a:ext cx="3251200" cy="609600"/>
          </a:xfrm>
          <a:prstGeom prst="flowChartTerminator">
            <a:avLst/>
          </a:prstGeom>
          <a:solidFill>
            <a:srgbClr val="0070C0"/>
          </a:solidFill>
          <a:ln w="76200">
            <a:solidFill>
              <a:schemeClr val="accent4"/>
            </a:solidFill>
            <a:miter lim="800000"/>
            <a:headEnd/>
            <a:tailEnd/>
          </a:ln>
          <a:effectLst>
            <a:outerShdw dist="35921" dir="2700000" algn="ctr" rotWithShape="0">
              <a:schemeClr val="bg2"/>
            </a:outerShdw>
          </a:effectLst>
        </p:spPr>
        <p:txBody>
          <a:bodyPr wrap="none" anchor="ctr"/>
          <a:lstStyle/>
          <a:p>
            <a:pPr algn="ctr">
              <a:defRPr/>
            </a:pPr>
            <a:r>
              <a:rPr lang="en-US" dirty="0">
                <a:solidFill>
                  <a:schemeClr val="hlink"/>
                </a:solidFill>
                <a:latin typeface="Bernard MT Condensed" pitchFamily="18" charset="0"/>
                <a:ea typeface="ＭＳ Ｐゴシック" pitchFamily="1" charset="-128"/>
                <a:hlinkClick r:id="rId6" action="ppaction://hlinksldjump"/>
              </a:rPr>
              <a:t>8 Year Old Topic 5</a:t>
            </a:r>
            <a:endParaRPr lang="en-US" dirty="0">
              <a:solidFill>
                <a:schemeClr val="hlink"/>
              </a:solidFill>
              <a:latin typeface="Bernard MT Condensed" pitchFamily="18" charset="0"/>
              <a:ea typeface="ＭＳ Ｐゴシック" pitchFamily="1" charset="-128"/>
            </a:endParaRPr>
          </a:p>
        </p:txBody>
      </p:sp>
      <p:sp>
        <p:nvSpPr>
          <p:cNvPr id="8203" name="AutoShape 11"/>
          <p:cNvSpPr>
            <a:spLocks noChangeArrowheads="1"/>
          </p:cNvSpPr>
          <p:nvPr/>
        </p:nvSpPr>
        <p:spPr bwMode="auto">
          <a:xfrm>
            <a:off x="5486400" y="3695700"/>
            <a:ext cx="3276600" cy="609600"/>
          </a:xfrm>
          <a:prstGeom prst="flowChartTerminator">
            <a:avLst/>
          </a:prstGeom>
          <a:solidFill>
            <a:srgbClr val="0070C0"/>
          </a:solidFill>
          <a:ln w="76200">
            <a:solidFill>
              <a:schemeClr val="accent4"/>
            </a:solidFill>
            <a:miter lim="800000"/>
            <a:headEnd/>
            <a:tailEnd/>
          </a:ln>
          <a:effectLst/>
        </p:spPr>
        <p:txBody>
          <a:bodyPr wrap="none" anchor="ctr"/>
          <a:lstStyle/>
          <a:p>
            <a:pPr algn="ctr">
              <a:defRPr/>
            </a:pPr>
            <a:r>
              <a:rPr lang="en-US" dirty="0">
                <a:solidFill>
                  <a:schemeClr val="hlink"/>
                </a:solidFill>
                <a:latin typeface="Bernard MT Condensed" pitchFamily="18" charset="0"/>
                <a:ea typeface="ＭＳ Ｐゴシック" pitchFamily="1" charset="-128"/>
                <a:hlinkClick r:id="rId4" action="ppaction://hlinksldjump"/>
              </a:rPr>
              <a:t>8 Year Old Topic 6</a:t>
            </a:r>
            <a:endParaRPr lang="en-US" dirty="0">
              <a:solidFill>
                <a:schemeClr val="hlink"/>
              </a:solidFill>
              <a:latin typeface="Bernard MT Condensed" pitchFamily="18" charset="0"/>
              <a:ea typeface="ＭＳ Ｐゴシック" pitchFamily="1" charset="-128"/>
            </a:endParaRPr>
          </a:p>
        </p:txBody>
      </p:sp>
      <p:sp>
        <p:nvSpPr>
          <p:cNvPr id="8204" name="AutoShape 12"/>
          <p:cNvSpPr>
            <a:spLocks noChangeArrowheads="1"/>
          </p:cNvSpPr>
          <p:nvPr/>
        </p:nvSpPr>
        <p:spPr bwMode="auto">
          <a:xfrm>
            <a:off x="1930400" y="4667250"/>
            <a:ext cx="3251200" cy="609600"/>
          </a:xfrm>
          <a:prstGeom prst="flowChartTerminator">
            <a:avLst/>
          </a:prstGeom>
          <a:solidFill>
            <a:srgbClr val="7030A0"/>
          </a:solidFill>
          <a:ln w="76200">
            <a:solidFill>
              <a:schemeClr val="accent4"/>
            </a:solidFill>
            <a:miter lim="800000"/>
            <a:headEnd/>
            <a:tailEnd/>
          </a:ln>
          <a:effectLst>
            <a:outerShdw dist="35921" dir="2700000" algn="ctr" rotWithShape="0">
              <a:schemeClr val="bg2"/>
            </a:outerShdw>
          </a:effectLst>
        </p:spPr>
        <p:txBody>
          <a:bodyPr wrap="none" anchor="ctr"/>
          <a:lstStyle/>
          <a:p>
            <a:pPr algn="ctr">
              <a:defRPr/>
            </a:pPr>
            <a:r>
              <a:rPr lang="en-US" dirty="0">
                <a:solidFill>
                  <a:schemeClr val="hlink"/>
                </a:solidFill>
                <a:latin typeface="Bernard MT Condensed" pitchFamily="18" charset="0"/>
                <a:ea typeface="ＭＳ Ｐゴシック" pitchFamily="1" charset="-128"/>
                <a:hlinkClick r:id="rId7" action="ppaction://hlinksldjump"/>
              </a:rPr>
              <a:t>7 Year Old Topic 7</a:t>
            </a:r>
            <a:endParaRPr lang="en-US" dirty="0">
              <a:solidFill>
                <a:schemeClr val="hlink"/>
              </a:solidFill>
              <a:latin typeface="Bernard MT Condensed" pitchFamily="18" charset="0"/>
              <a:ea typeface="ＭＳ Ｐゴシック" pitchFamily="1" charset="-128"/>
            </a:endParaRPr>
          </a:p>
        </p:txBody>
      </p:sp>
      <p:sp>
        <p:nvSpPr>
          <p:cNvPr id="8205" name="AutoShape 13"/>
          <p:cNvSpPr>
            <a:spLocks noChangeArrowheads="1"/>
          </p:cNvSpPr>
          <p:nvPr/>
        </p:nvSpPr>
        <p:spPr bwMode="auto">
          <a:xfrm>
            <a:off x="5486400" y="4667250"/>
            <a:ext cx="3276600" cy="609600"/>
          </a:xfrm>
          <a:prstGeom prst="flowChartTerminator">
            <a:avLst/>
          </a:prstGeom>
          <a:solidFill>
            <a:srgbClr val="7030A0"/>
          </a:solidFill>
          <a:ln w="76200">
            <a:solidFill>
              <a:schemeClr val="accent4"/>
            </a:solidFill>
            <a:miter lim="800000"/>
            <a:headEnd/>
            <a:tailEnd/>
          </a:ln>
          <a:effectLst/>
        </p:spPr>
        <p:txBody>
          <a:bodyPr wrap="none" anchor="ctr"/>
          <a:lstStyle/>
          <a:p>
            <a:pPr algn="ctr">
              <a:defRPr/>
            </a:pPr>
            <a:r>
              <a:rPr lang="en-US" dirty="0">
                <a:solidFill>
                  <a:schemeClr val="hlink"/>
                </a:solidFill>
                <a:latin typeface="Bernard MT Condensed" pitchFamily="18" charset="0"/>
                <a:ea typeface="ＭＳ Ｐゴシック" pitchFamily="1" charset="-128"/>
                <a:hlinkClick r:id="rId8" action="ppaction://hlinksldjump"/>
              </a:rPr>
              <a:t>7 Year Old Topic 8</a:t>
            </a:r>
            <a:endParaRPr lang="en-US" dirty="0">
              <a:solidFill>
                <a:schemeClr val="hlink"/>
              </a:solidFill>
              <a:latin typeface="Bernard MT Condensed" pitchFamily="18" charset="0"/>
              <a:ea typeface="ＭＳ Ｐゴシック" pitchFamily="1" charset="-128"/>
            </a:endParaRPr>
          </a:p>
        </p:txBody>
      </p:sp>
      <p:sp>
        <p:nvSpPr>
          <p:cNvPr id="8206" name="AutoShape 14"/>
          <p:cNvSpPr>
            <a:spLocks noChangeArrowheads="1"/>
          </p:cNvSpPr>
          <p:nvPr/>
        </p:nvSpPr>
        <p:spPr bwMode="auto">
          <a:xfrm>
            <a:off x="1930400" y="5638800"/>
            <a:ext cx="3251200" cy="609600"/>
          </a:xfrm>
          <a:prstGeom prst="flowChartTerminator">
            <a:avLst/>
          </a:prstGeom>
          <a:solidFill>
            <a:srgbClr val="008000"/>
          </a:solidFill>
          <a:ln w="76200">
            <a:solidFill>
              <a:schemeClr val="accent4"/>
            </a:solidFill>
            <a:miter lim="800000"/>
            <a:headEnd/>
            <a:tailEnd/>
          </a:ln>
          <a:effectLst>
            <a:outerShdw dist="35921" dir="2700000" algn="ctr" rotWithShape="0">
              <a:schemeClr val="bg2"/>
            </a:outerShdw>
          </a:effectLst>
        </p:spPr>
        <p:txBody>
          <a:bodyPr wrap="none" anchor="ctr"/>
          <a:lstStyle/>
          <a:p>
            <a:pPr algn="ctr">
              <a:defRPr/>
            </a:pPr>
            <a:r>
              <a:rPr lang="en-US" dirty="0">
                <a:solidFill>
                  <a:schemeClr val="hlink"/>
                </a:solidFill>
                <a:latin typeface="Bernard MT Condensed" pitchFamily="18" charset="0"/>
                <a:ea typeface="ＭＳ Ｐゴシック" pitchFamily="1" charset="-128"/>
                <a:hlinkClick r:id="rId9" action="ppaction://hlinksldjump"/>
              </a:rPr>
              <a:t>6 Year Old Topic 9</a:t>
            </a:r>
            <a:endParaRPr lang="en-US" dirty="0">
              <a:solidFill>
                <a:schemeClr val="hlink"/>
              </a:solidFill>
              <a:latin typeface="Bernard MT Condensed" pitchFamily="18" charset="0"/>
              <a:ea typeface="ＭＳ Ｐゴシック" pitchFamily="1" charset="-128"/>
            </a:endParaRPr>
          </a:p>
        </p:txBody>
      </p:sp>
      <p:sp>
        <p:nvSpPr>
          <p:cNvPr id="8207" name="AutoShape 15"/>
          <p:cNvSpPr>
            <a:spLocks noChangeArrowheads="1"/>
          </p:cNvSpPr>
          <p:nvPr/>
        </p:nvSpPr>
        <p:spPr bwMode="auto">
          <a:xfrm>
            <a:off x="5486400" y="5638800"/>
            <a:ext cx="3276600" cy="609600"/>
          </a:xfrm>
          <a:prstGeom prst="flowChartTerminator">
            <a:avLst/>
          </a:prstGeom>
          <a:solidFill>
            <a:srgbClr val="008000"/>
          </a:solidFill>
          <a:ln w="76200">
            <a:solidFill>
              <a:schemeClr val="accent4"/>
            </a:solidFill>
            <a:miter lim="800000"/>
            <a:headEnd/>
            <a:tailEnd/>
          </a:ln>
          <a:effectLst/>
        </p:spPr>
        <p:txBody>
          <a:bodyPr wrap="none" anchor="ctr"/>
          <a:lstStyle/>
          <a:p>
            <a:pPr algn="ctr">
              <a:defRPr/>
            </a:pPr>
            <a:r>
              <a:rPr lang="en-US" dirty="0">
                <a:solidFill>
                  <a:schemeClr val="hlink"/>
                </a:solidFill>
                <a:latin typeface="Bernard MT Condensed" pitchFamily="18" charset="0"/>
                <a:ea typeface="ＭＳ Ｐゴシック" pitchFamily="1" charset="-128"/>
                <a:hlinkClick r:id="rId10" action="ppaction://hlinksldjump"/>
              </a:rPr>
              <a:t>6 Year Old Topic 10</a:t>
            </a:r>
            <a:endParaRPr lang="en-US" dirty="0">
              <a:solidFill>
                <a:schemeClr val="hlink"/>
              </a:solidFill>
              <a:latin typeface="Bernard MT Condensed" pitchFamily="18" charset="0"/>
              <a:ea typeface="ＭＳ Ｐゴシック" pitchFamily="1" charset="-128"/>
            </a:endParaRPr>
          </a:p>
        </p:txBody>
      </p:sp>
      <p:sp>
        <p:nvSpPr>
          <p:cNvPr id="28" name="AutoShape 10"/>
          <p:cNvSpPr>
            <a:spLocks noChangeArrowheads="1"/>
          </p:cNvSpPr>
          <p:nvPr/>
        </p:nvSpPr>
        <p:spPr bwMode="auto">
          <a:xfrm>
            <a:off x="1930400" y="1752600"/>
            <a:ext cx="3251200" cy="609600"/>
          </a:xfrm>
          <a:prstGeom prst="flowChartTerminator">
            <a:avLst/>
          </a:prstGeom>
          <a:solidFill>
            <a:srgbClr val="FF0000"/>
          </a:solidFill>
          <a:ln w="76200">
            <a:solidFill>
              <a:schemeClr val="accent4"/>
            </a:solidFill>
            <a:miter lim="800000"/>
            <a:headEnd/>
            <a:tailEnd/>
          </a:ln>
          <a:effectLst>
            <a:outerShdw dist="35921" dir="2700000" algn="ctr" rotWithShape="0">
              <a:schemeClr val="bg2"/>
            </a:outerShdw>
          </a:effectLst>
        </p:spPr>
        <p:txBody>
          <a:bodyPr wrap="none" anchor="ctr"/>
          <a:lstStyle/>
          <a:p>
            <a:pPr algn="ctr">
              <a:defRPr/>
            </a:pPr>
            <a:r>
              <a:rPr lang="en-US" dirty="0">
                <a:solidFill>
                  <a:schemeClr val="hlink"/>
                </a:solidFill>
                <a:latin typeface="Bernard MT Condensed" pitchFamily="18" charset="0"/>
                <a:ea typeface="ＭＳ Ｐゴシック" pitchFamily="1" charset="-128"/>
                <a:hlinkClick r:id="rId11" action="ppaction://hlinksldjump"/>
              </a:rPr>
              <a:t>10 Year Old Topic 1</a:t>
            </a:r>
            <a:endParaRPr lang="en-US" dirty="0">
              <a:solidFill>
                <a:schemeClr val="hlink"/>
              </a:solidFill>
              <a:latin typeface="Bernard MT Condensed" pitchFamily="18" charset="0"/>
              <a:ea typeface="ＭＳ Ｐゴシック" pitchFamily="1" charset="-128"/>
            </a:endParaRPr>
          </a:p>
        </p:txBody>
      </p:sp>
      <p:sp>
        <p:nvSpPr>
          <p:cNvPr id="29" name="AutoShape 12"/>
          <p:cNvSpPr>
            <a:spLocks noChangeArrowheads="1"/>
          </p:cNvSpPr>
          <p:nvPr/>
        </p:nvSpPr>
        <p:spPr bwMode="auto">
          <a:xfrm>
            <a:off x="1930400" y="2724150"/>
            <a:ext cx="3251200" cy="609600"/>
          </a:xfrm>
          <a:prstGeom prst="flowChartTerminator">
            <a:avLst/>
          </a:prstGeom>
          <a:solidFill>
            <a:srgbClr val="FF8000"/>
          </a:solidFill>
          <a:ln w="76200">
            <a:solidFill>
              <a:schemeClr val="accent4"/>
            </a:solidFill>
            <a:miter lim="800000"/>
            <a:headEnd/>
            <a:tailEnd/>
          </a:ln>
          <a:effectLst>
            <a:outerShdw dist="35921" dir="2700000" algn="ctr" rotWithShape="0">
              <a:schemeClr val="bg2"/>
            </a:outerShdw>
          </a:effectLst>
        </p:spPr>
        <p:txBody>
          <a:bodyPr wrap="none" anchor="ctr"/>
          <a:lstStyle/>
          <a:p>
            <a:pPr algn="ctr">
              <a:defRPr/>
            </a:pPr>
            <a:r>
              <a:rPr lang="en-US" dirty="0">
                <a:solidFill>
                  <a:schemeClr val="hlink"/>
                </a:solidFill>
                <a:latin typeface="Bernard MT Condensed" pitchFamily="18" charset="0"/>
                <a:ea typeface="ＭＳ Ｐゴシック" pitchFamily="1" charset="-128"/>
                <a:hlinkClick r:id="rId4" action="ppaction://hlinksldjump"/>
              </a:rPr>
              <a:t>9 Year Old Topic 3</a:t>
            </a:r>
            <a:endParaRPr lang="en-US" dirty="0">
              <a:solidFill>
                <a:schemeClr val="hlink"/>
              </a:solidFill>
              <a:latin typeface="Bernard MT Condensed" pitchFamily="18" charset="0"/>
              <a:ea typeface="ＭＳ Ｐゴシック" pitchFamily="1" charset="-128"/>
            </a:endParaRPr>
          </a:p>
        </p:txBody>
      </p:sp>
      <p:sp>
        <p:nvSpPr>
          <p:cNvPr id="3085" name="Rectangle 5"/>
          <p:cNvSpPr>
            <a:spLocks noChangeArrowheads="1"/>
          </p:cNvSpPr>
          <p:nvPr/>
        </p:nvSpPr>
        <p:spPr bwMode="auto">
          <a:xfrm>
            <a:off x="76200" y="304800"/>
            <a:ext cx="1600200" cy="457200"/>
          </a:xfrm>
          <a:prstGeom prst="rect">
            <a:avLst/>
          </a:prstGeom>
          <a:solidFill>
            <a:srgbClr val="FFC000"/>
          </a:solidFill>
          <a:ln w="38100">
            <a:solidFill>
              <a:schemeClr val="hlink"/>
            </a:solidFill>
            <a:miter lim="800000"/>
            <a:headEnd/>
            <a:tailEnd/>
          </a:ln>
        </p:spPr>
        <p:txBody>
          <a:bodyPr wrap="none" anchor="ctr"/>
          <a:lstStyle/>
          <a:p>
            <a:pPr algn="ctr"/>
            <a:r>
              <a:rPr lang="en-US">
                <a:solidFill>
                  <a:schemeClr val="bg2"/>
                </a:solidFill>
                <a:latin typeface="Bernard MT Condensed" pitchFamily="18" charset="0"/>
                <a:hlinkClick r:id="rId12" action="ppaction://hlinksldjump">
                  <a:snd r:embed="rId13" name="Cash Register"/>
                </a:hlinkClick>
              </a:rPr>
              <a:t>1,000,000</a:t>
            </a:r>
            <a:endParaRPr lang="en-US">
              <a:solidFill>
                <a:schemeClr val="bg2"/>
              </a:solidFill>
              <a:latin typeface="Bernard MT Condensed" pitchFamily="18" charset="0"/>
            </a:endParaRPr>
          </a:p>
        </p:txBody>
      </p:sp>
      <p:sp>
        <p:nvSpPr>
          <p:cNvPr id="3086" name="Rectangle 20"/>
          <p:cNvSpPr>
            <a:spLocks noChangeArrowheads="1"/>
          </p:cNvSpPr>
          <p:nvPr/>
        </p:nvSpPr>
        <p:spPr bwMode="auto">
          <a:xfrm>
            <a:off x="165100" y="876300"/>
            <a:ext cx="1371600" cy="471488"/>
          </a:xfrm>
          <a:prstGeom prst="rect">
            <a:avLst/>
          </a:prstGeom>
          <a:solidFill>
            <a:srgbClr val="99CCFF"/>
          </a:solidFill>
          <a:ln w="57150">
            <a:solidFill>
              <a:srgbClr val="004080"/>
            </a:solidFill>
            <a:miter lim="800000"/>
            <a:headEnd/>
            <a:tailEnd/>
          </a:ln>
        </p:spPr>
        <p:txBody>
          <a:bodyPr wrap="none" anchor="ctr"/>
          <a:lstStyle/>
          <a:p>
            <a:pPr algn="ctr"/>
            <a:r>
              <a:rPr lang="en-US">
                <a:latin typeface="Bernard MT Condensed" pitchFamily="18" charset="0"/>
                <a:hlinkClick r:id="rId11" action="ppaction://hlinksldjump">
                  <a:snd r:embed="rId13" name="Cash Register"/>
                </a:hlinkClick>
              </a:rPr>
              <a:t>500,000</a:t>
            </a:r>
            <a:endParaRPr lang="en-US">
              <a:latin typeface="Bernard MT Condensed" pitchFamily="18" charset="0"/>
            </a:endParaRPr>
          </a:p>
        </p:txBody>
      </p:sp>
      <p:sp>
        <p:nvSpPr>
          <p:cNvPr id="3087" name="Rectangle 21"/>
          <p:cNvSpPr>
            <a:spLocks noChangeArrowheads="1"/>
          </p:cNvSpPr>
          <p:nvPr/>
        </p:nvSpPr>
        <p:spPr bwMode="auto">
          <a:xfrm>
            <a:off x="152400" y="1463675"/>
            <a:ext cx="1371600" cy="471488"/>
          </a:xfrm>
          <a:prstGeom prst="rect">
            <a:avLst/>
          </a:prstGeom>
          <a:solidFill>
            <a:srgbClr val="99CCFF"/>
          </a:solidFill>
          <a:ln w="57150">
            <a:solidFill>
              <a:srgbClr val="004080"/>
            </a:solidFill>
            <a:miter lim="800000"/>
            <a:headEnd/>
            <a:tailEnd/>
          </a:ln>
        </p:spPr>
        <p:txBody>
          <a:bodyPr wrap="none" anchor="ctr"/>
          <a:lstStyle/>
          <a:p>
            <a:pPr algn="ctr"/>
            <a:r>
              <a:rPr lang="en-US">
                <a:solidFill>
                  <a:schemeClr val="bg2"/>
                </a:solidFill>
                <a:latin typeface="Bernard MT Condensed" pitchFamily="18" charset="0"/>
                <a:hlinkClick r:id="rId11" action="ppaction://hlinksldjump">
                  <a:snd r:embed="rId13" name="Cash Register"/>
                </a:hlinkClick>
              </a:rPr>
              <a:t>300,000</a:t>
            </a:r>
            <a:endParaRPr lang="en-US">
              <a:solidFill>
                <a:schemeClr val="bg2"/>
              </a:solidFill>
              <a:latin typeface="Bernard MT Condensed" pitchFamily="18" charset="0"/>
            </a:endParaRPr>
          </a:p>
        </p:txBody>
      </p:sp>
      <p:sp>
        <p:nvSpPr>
          <p:cNvPr id="3088" name="Rectangle 22"/>
          <p:cNvSpPr>
            <a:spLocks noChangeArrowheads="1"/>
          </p:cNvSpPr>
          <p:nvPr/>
        </p:nvSpPr>
        <p:spPr bwMode="auto">
          <a:xfrm>
            <a:off x="152400" y="2049463"/>
            <a:ext cx="1371600" cy="471487"/>
          </a:xfrm>
          <a:prstGeom prst="rect">
            <a:avLst/>
          </a:prstGeom>
          <a:solidFill>
            <a:srgbClr val="99CCFF"/>
          </a:solidFill>
          <a:ln w="57150">
            <a:solidFill>
              <a:srgbClr val="004080"/>
            </a:solidFill>
            <a:miter lim="800000"/>
            <a:headEnd/>
            <a:tailEnd/>
          </a:ln>
        </p:spPr>
        <p:txBody>
          <a:bodyPr wrap="none" anchor="ctr"/>
          <a:lstStyle/>
          <a:p>
            <a:pPr algn="ctr"/>
            <a:r>
              <a:rPr lang="en-US">
                <a:solidFill>
                  <a:schemeClr val="bg2"/>
                </a:solidFill>
                <a:latin typeface="Bernard MT Condensed" pitchFamily="18" charset="0"/>
                <a:hlinkClick r:id="rId11" action="ppaction://hlinksldjump">
                  <a:snd r:embed="rId13" name="Cash Register"/>
                </a:hlinkClick>
              </a:rPr>
              <a:t>175,000</a:t>
            </a:r>
            <a:endParaRPr lang="en-US">
              <a:solidFill>
                <a:schemeClr val="bg2"/>
              </a:solidFill>
              <a:latin typeface="Bernard MT Condensed" pitchFamily="18" charset="0"/>
            </a:endParaRPr>
          </a:p>
        </p:txBody>
      </p:sp>
      <p:sp>
        <p:nvSpPr>
          <p:cNvPr id="3089" name="Rectangle 23"/>
          <p:cNvSpPr>
            <a:spLocks noChangeArrowheads="1"/>
          </p:cNvSpPr>
          <p:nvPr/>
        </p:nvSpPr>
        <p:spPr bwMode="auto">
          <a:xfrm>
            <a:off x="152400" y="2636838"/>
            <a:ext cx="1371600" cy="471487"/>
          </a:xfrm>
          <a:prstGeom prst="rect">
            <a:avLst/>
          </a:prstGeom>
          <a:solidFill>
            <a:srgbClr val="99CCFF"/>
          </a:solidFill>
          <a:ln w="57150">
            <a:solidFill>
              <a:srgbClr val="004080"/>
            </a:solidFill>
            <a:miter lim="800000"/>
            <a:headEnd/>
            <a:tailEnd/>
          </a:ln>
        </p:spPr>
        <p:txBody>
          <a:bodyPr wrap="none" anchor="ctr"/>
          <a:lstStyle/>
          <a:p>
            <a:pPr algn="ctr"/>
            <a:r>
              <a:rPr lang="en-US">
                <a:solidFill>
                  <a:schemeClr val="bg2"/>
                </a:solidFill>
                <a:latin typeface="Bernard MT Condensed" pitchFamily="18" charset="0"/>
                <a:hlinkClick r:id="rId11" action="ppaction://hlinksldjump">
                  <a:snd r:embed="rId13" name="Cash Register"/>
                </a:hlinkClick>
              </a:rPr>
              <a:t>100,000</a:t>
            </a:r>
            <a:endParaRPr lang="en-US">
              <a:solidFill>
                <a:schemeClr val="bg2"/>
              </a:solidFill>
              <a:latin typeface="Bernard MT Condensed" pitchFamily="18" charset="0"/>
            </a:endParaRPr>
          </a:p>
        </p:txBody>
      </p:sp>
      <p:sp>
        <p:nvSpPr>
          <p:cNvPr id="3090" name="Rectangle 24"/>
          <p:cNvSpPr>
            <a:spLocks noChangeArrowheads="1"/>
          </p:cNvSpPr>
          <p:nvPr/>
        </p:nvSpPr>
        <p:spPr bwMode="auto">
          <a:xfrm>
            <a:off x="152400" y="3224213"/>
            <a:ext cx="1371600" cy="471487"/>
          </a:xfrm>
          <a:prstGeom prst="rect">
            <a:avLst/>
          </a:prstGeom>
          <a:solidFill>
            <a:srgbClr val="99CCFF"/>
          </a:solidFill>
          <a:ln w="57150">
            <a:solidFill>
              <a:srgbClr val="004080"/>
            </a:solidFill>
            <a:miter lim="800000"/>
            <a:headEnd/>
            <a:tailEnd/>
          </a:ln>
        </p:spPr>
        <p:txBody>
          <a:bodyPr wrap="none" anchor="ctr"/>
          <a:lstStyle/>
          <a:p>
            <a:pPr algn="ctr"/>
            <a:r>
              <a:rPr lang="en-US">
                <a:solidFill>
                  <a:schemeClr val="bg2"/>
                </a:solidFill>
                <a:latin typeface="Bernard MT Condensed" pitchFamily="18" charset="0"/>
                <a:hlinkClick r:id="rId11" action="ppaction://hlinksldjump">
                  <a:snd r:embed="rId13" name="Cash Register"/>
                </a:hlinkClick>
              </a:rPr>
              <a:t>50,000</a:t>
            </a:r>
            <a:endParaRPr lang="en-US">
              <a:solidFill>
                <a:schemeClr val="bg2"/>
              </a:solidFill>
              <a:latin typeface="Bernard MT Condensed" pitchFamily="18" charset="0"/>
            </a:endParaRPr>
          </a:p>
        </p:txBody>
      </p:sp>
      <p:sp>
        <p:nvSpPr>
          <p:cNvPr id="3091" name="Rectangle 25"/>
          <p:cNvSpPr>
            <a:spLocks noChangeArrowheads="1"/>
          </p:cNvSpPr>
          <p:nvPr/>
        </p:nvSpPr>
        <p:spPr bwMode="auto">
          <a:xfrm>
            <a:off x="152400" y="3810000"/>
            <a:ext cx="1371600" cy="471488"/>
          </a:xfrm>
          <a:prstGeom prst="rect">
            <a:avLst/>
          </a:prstGeom>
          <a:solidFill>
            <a:srgbClr val="99CCFF"/>
          </a:solidFill>
          <a:ln w="57150">
            <a:solidFill>
              <a:srgbClr val="004080"/>
            </a:solidFill>
            <a:miter lim="800000"/>
            <a:headEnd/>
            <a:tailEnd/>
          </a:ln>
        </p:spPr>
        <p:txBody>
          <a:bodyPr wrap="none" anchor="ctr"/>
          <a:lstStyle/>
          <a:p>
            <a:pPr algn="ctr"/>
            <a:r>
              <a:rPr lang="en-US">
                <a:solidFill>
                  <a:schemeClr val="bg2"/>
                </a:solidFill>
                <a:latin typeface="Bernard MT Condensed" pitchFamily="18" charset="0"/>
                <a:hlinkClick r:id="rId11" action="ppaction://hlinksldjump">
                  <a:snd r:embed="rId13" name="Cash Register"/>
                </a:hlinkClick>
              </a:rPr>
              <a:t>25,000</a:t>
            </a:r>
            <a:endParaRPr lang="en-US">
              <a:solidFill>
                <a:schemeClr val="bg2"/>
              </a:solidFill>
              <a:latin typeface="Bernard MT Condensed" pitchFamily="18" charset="0"/>
            </a:endParaRPr>
          </a:p>
        </p:txBody>
      </p:sp>
      <p:sp>
        <p:nvSpPr>
          <p:cNvPr id="3092" name="Rectangle 26"/>
          <p:cNvSpPr>
            <a:spLocks noChangeArrowheads="1"/>
          </p:cNvSpPr>
          <p:nvPr/>
        </p:nvSpPr>
        <p:spPr bwMode="auto">
          <a:xfrm>
            <a:off x="152400" y="4397375"/>
            <a:ext cx="1371600" cy="471488"/>
          </a:xfrm>
          <a:prstGeom prst="rect">
            <a:avLst/>
          </a:prstGeom>
          <a:solidFill>
            <a:srgbClr val="99CCFF"/>
          </a:solidFill>
          <a:ln w="57150">
            <a:solidFill>
              <a:srgbClr val="004080"/>
            </a:solidFill>
            <a:miter lim="800000"/>
            <a:headEnd/>
            <a:tailEnd/>
          </a:ln>
        </p:spPr>
        <p:txBody>
          <a:bodyPr wrap="none" anchor="ctr"/>
          <a:lstStyle/>
          <a:p>
            <a:pPr algn="ctr"/>
            <a:r>
              <a:rPr lang="en-US">
                <a:solidFill>
                  <a:schemeClr val="bg2"/>
                </a:solidFill>
                <a:latin typeface="Bernard MT Condensed" pitchFamily="18" charset="0"/>
                <a:hlinkClick r:id="rId11" action="ppaction://hlinksldjump">
                  <a:snd r:embed="rId13" name="Cash Register"/>
                </a:hlinkClick>
              </a:rPr>
              <a:t>10,000</a:t>
            </a:r>
            <a:endParaRPr lang="en-US">
              <a:solidFill>
                <a:schemeClr val="bg2"/>
              </a:solidFill>
              <a:latin typeface="Bernard MT Condensed" pitchFamily="18" charset="0"/>
            </a:endParaRPr>
          </a:p>
        </p:txBody>
      </p:sp>
      <p:sp>
        <p:nvSpPr>
          <p:cNvPr id="3093" name="Rectangle 27"/>
          <p:cNvSpPr>
            <a:spLocks noChangeArrowheads="1"/>
          </p:cNvSpPr>
          <p:nvPr/>
        </p:nvSpPr>
        <p:spPr bwMode="auto">
          <a:xfrm>
            <a:off x="152400" y="4983163"/>
            <a:ext cx="1371600" cy="471487"/>
          </a:xfrm>
          <a:prstGeom prst="rect">
            <a:avLst/>
          </a:prstGeom>
          <a:solidFill>
            <a:srgbClr val="99CCFF"/>
          </a:solidFill>
          <a:ln w="57150">
            <a:solidFill>
              <a:srgbClr val="004080"/>
            </a:solidFill>
            <a:miter lim="800000"/>
            <a:headEnd/>
            <a:tailEnd/>
          </a:ln>
        </p:spPr>
        <p:txBody>
          <a:bodyPr wrap="none" anchor="ctr"/>
          <a:lstStyle/>
          <a:p>
            <a:pPr algn="ctr"/>
            <a:r>
              <a:rPr lang="en-US">
                <a:solidFill>
                  <a:schemeClr val="bg2"/>
                </a:solidFill>
                <a:latin typeface="Bernard MT Condensed" pitchFamily="18" charset="0"/>
                <a:hlinkClick r:id="rId11" action="ppaction://hlinksldjump">
                  <a:snd r:embed="rId13" name="Cash Register"/>
                </a:hlinkClick>
              </a:rPr>
              <a:t>5,000</a:t>
            </a:r>
            <a:endParaRPr lang="en-US">
              <a:solidFill>
                <a:schemeClr val="bg2"/>
              </a:solidFill>
              <a:latin typeface="Bernard MT Condensed" pitchFamily="18" charset="0"/>
            </a:endParaRPr>
          </a:p>
        </p:txBody>
      </p:sp>
      <p:sp>
        <p:nvSpPr>
          <p:cNvPr id="3094" name="Rectangle 28"/>
          <p:cNvSpPr>
            <a:spLocks noChangeArrowheads="1"/>
          </p:cNvSpPr>
          <p:nvPr/>
        </p:nvSpPr>
        <p:spPr bwMode="auto">
          <a:xfrm>
            <a:off x="152400" y="5570538"/>
            <a:ext cx="1371600" cy="471487"/>
          </a:xfrm>
          <a:prstGeom prst="rect">
            <a:avLst/>
          </a:prstGeom>
          <a:solidFill>
            <a:srgbClr val="99CCFF"/>
          </a:solidFill>
          <a:ln w="57150">
            <a:solidFill>
              <a:srgbClr val="004080"/>
            </a:solidFill>
            <a:miter lim="800000"/>
            <a:headEnd/>
            <a:tailEnd/>
          </a:ln>
        </p:spPr>
        <p:txBody>
          <a:bodyPr wrap="none" anchor="ctr"/>
          <a:lstStyle/>
          <a:p>
            <a:pPr algn="ctr"/>
            <a:r>
              <a:rPr lang="en-US">
                <a:solidFill>
                  <a:schemeClr val="bg2"/>
                </a:solidFill>
                <a:latin typeface="Bernard MT Condensed" pitchFamily="18" charset="0"/>
                <a:hlinkClick r:id="rId11" action="ppaction://hlinksldjump">
                  <a:snd r:embed="rId13" name="Cash Register"/>
                </a:hlinkClick>
              </a:rPr>
              <a:t>2,000</a:t>
            </a:r>
            <a:endParaRPr lang="en-US">
              <a:solidFill>
                <a:schemeClr val="bg2"/>
              </a:solidFill>
              <a:latin typeface="Bernard MT Condensed" pitchFamily="18" charset="0"/>
            </a:endParaRPr>
          </a:p>
        </p:txBody>
      </p:sp>
      <p:sp>
        <p:nvSpPr>
          <p:cNvPr id="3095" name="Rectangle 29">
            <a:hlinkClick r:id="rId11" action="ppaction://hlinksldjump"/>
          </p:cNvPr>
          <p:cNvSpPr>
            <a:spLocks noChangeArrowheads="1"/>
          </p:cNvSpPr>
          <p:nvPr/>
        </p:nvSpPr>
        <p:spPr bwMode="auto">
          <a:xfrm>
            <a:off x="152400" y="6157913"/>
            <a:ext cx="1371600" cy="471487"/>
          </a:xfrm>
          <a:prstGeom prst="rect">
            <a:avLst/>
          </a:prstGeom>
          <a:solidFill>
            <a:srgbClr val="99CCFF"/>
          </a:solidFill>
          <a:ln w="57150">
            <a:solidFill>
              <a:srgbClr val="004080"/>
            </a:solidFill>
            <a:miter lim="800000"/>
            <a:headEnd/>
            <a:tailEnd/>
          </a:ln>
        </p:spPr>
        <p:txBody>
          <a:bodyPr wrap="none" anchor="ctr"/>
          <a:lstStyle/>
          <a:p>
            <a:pPr algn="ctr"/>
            <a:r>
              <a:rPr lang="en-US">
                <a:solidFill>
                  <a:schemeClr val="folHlink"/>
                </a:solidFill>
                <a:latin typeface="Bernard MT Condensed" pitchFamily="18" charset="0"/>
                <a:hlinkClick r:id="rId11" action="ppaction://hlinksldjump">
                  <a:snd r:embed="rId13" name="Cash Register"/>
                </a:hlinkClick>
              </a:rPr>
              <a:t>1,000</a:t>
            </a:r>
            <a:endParaRPr lang="en-US">
              <a:solidFill>
                <a:schemeClr val="bg2"/>
              </a:solidFill>
              <a:latin typeface="Bernard MT Condensed" pitchFamily="18" charset="0"/>
            </a:endParaRPr>
          </a:p>
        </p:txBody>
      </p:sp>
      <p:pic>
        <p:nvPicPr>
          <p:cNvPr id="3096" name="Picture 9" descr="http://www.katiebilsborough.co.uk/joomla/images/stories/smarterlog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248525" y="76200"/>
            <a:ext cx="17430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863853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10 Year Old Topic 1 Question </a:t>
            </a:r>
          </a:p>
        </p:txBody>
      </p:sp>
      <p:sp>
        <p:nvSpPr>
          <p:cNvPr id="11267" name="Rectangle 3"/>
          <p:cNvSpPr>
            <a:spLocks noGrp="1" noChangeArrowheads="1"/>
          </p:cNvSpPr>
          <p:nvPr>
            <p:ph idx="1"/>
          </p:nvPr>
        </p:nvSpPr>
        <p:spPr>
          <a:xfrm>
            <a:off x="685800" y="26670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Where are tropical storms found?</a:t>
            </a:r>
            <a:endParaRPr lang="en-US" dirty="0" smtClean="0">
              <a:latin typeface="Impact" pitchFamily="34" charset="0"/>
              <a:ea typeface="+mn-ea"/>
            </a:endParaRPr>
          </a:p>
        </p:txBody>
      </p:sp>
      <p:pic>
        <p:nvPicPr>
          <p:cNvPr id="4100" name="Picture 9" descr="http://www.katiebilsborough.co.uk/joomla/images/stories/smarter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2916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10 Year Old Topic 1  Answer </a:t>
            </a:r>
          </a:p>
        </p:txBody>
      </p:sp>
      <p:sp>
        <p:nvSpPr>
          <p:cNvPr id="49155"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Between the Tropic of Cancer and the Tropic of Capricorn</a:t>
            </a:r>
            <a:endParaRPr lang="en-US" dirty="0" smtClean="0">
              <a:latin typeface="Impact" pitchFamily="34" charset="0"/>
              <a:ea typeface="+mn-ea"/>
            </a:endParaRPr>
          </a:p>
        </p:txBody>
      </p:sp>
      <p:sp>
        <p:nvSpPr>
          <p:cNvPr id="5124" name="AutoShape 7">
            <a:hlinkClick r:id="rId4" action="ppaction://hlinksldjump" highlightClick="1"/>
          </p:cNvPr>
          <p:cNvSpPr>
            <a:spLocks noChangeArrowheads="1"/>
          </p:cNvSpPr>
          <p:nvPr/>
        </p:nvSpPr>
        <p:spPr bwMode="auto">
          <a:xfrm>
            <a:off x="7848600" y="5257800"/>
            <a:ext cx="1219200" cy="685800"/>
          </a:xfrm>
          <a:prstGeom prst="actionButtonBlank">
            <a:avLst/>
          </a:prstGeom>
          <a:solidFill>
            <a:srgbClr val="99CCFF"/>
          </a:solidFill>
          <a:ln w="25400">
            <a:solidFill>
              <a:srgbClr val="292929"/>
            </a:solidFill>
            <a:miter lim="800000"/>
            <a:headEnd/>
            <a:tailEnd/>
          </a:ln>
        </p:spPr>
        <p:txBody>
          <a:bodyPr wrap="none" anchor="ctr"/>
          <a:lstStyle/>
          <a:p>
            <a:pPr algn="ctr"/>
            <a:r>
              <a:rPr lang="en-US" b="1"/>
              <a:t>Return</a:t>
            </a:r>
          </a:p>
        </p:txBody>
      </p:sp>
      <p:pic>
        <p:nvPicPr>
          <p:cNvPr id="5125" name="Picture 9" descr="http://www.katiebilsborough.co.uk/joomla/images/stories/smarter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7883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10 Year Old Topic 2 Question </a:t>
            </a:r>
          </a:p>
        </p:txBody>
      </p:sp>
      <p:sp>
        <p:nvSpPr>
          <p:cNvPr id="93187"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What is the </a:t>
            </a:r>
            <a:r>
              <a:rPr lang="en-US" dirty="0" err="1" smtClean="0">
                <a:latin typeface="Impact" pitchFamily="34" charset="0"/>
                <a:ea typeface="+mn-ea"/>
              </a:rPr>
              <a:t>centre</a:t>
            </a:r>
            <a:r>
              <a:rPr lang="en-US" dirty="0" smtClean="0">
                <a:latin typeface="Impact" pitchFamily="34" charset="0"/>
                <a:ea typeface="+mn-ea"/>
              </a:rPr>
              <a:t> of a Tropical Storm Called?</a:t>
            </a:r>
            <a:endParaRPr lang="en-US" dirty="0" smtClean="0">
              <a:latin typeface="Impact" pitchFamily="34" charset="0"/>
              <a:ea typeface="+mn-ea"/>
            </a:endParaRPr>
          </a:p>
        </p:txBody>
      </p:sp>
      <p:pic>
        <p:nvPicPr>
          <p:cNvPr id="6148" name="Picture 9" descr="http://www.katiebilsborough.co.uk/joomla/images/stories/smarter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0468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10 Year Old Topic 2 Answer </a:t>
            </a:r>
          </a:p>
        </p:txBody>
      </p:sp>
      <p:sp>
        <p:nvSpPr>
          <p:cNvPr id="95235"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The ‘Eye’</a:t>
            </a:r>
            <a:endParaRPr lang="en-US" dirty="0" smtClean="0">
              <a:latin typeface="Impact" pitchFamily="34" charset="0"/>
              <a:ea typeface="+mn-ea"/>
            </a:endParaRPr>
          </a:p>
        </p:txBody>
      </p:sp>
      <p:sp>
        <p:nvSpPr>
          <p:cNvPr id="7172" name="AutoShape 6">
            <a:hlinkClick r:id="rId4" action="ppaction://hlinksldjump" highlightClick="1"/>
          </p:cNvPr>
          <p:cNvSpPr>
            <a:spLocks noChangeArrowheads="1"/>
          </p:cNvSpPr>
          <p:nvPr/>
        </p:nvSpPr>
        <p:spPr bwMode="auto">
          <a:xfrm>
            <a:off x="7848600" y="5257800"/>
            <a:ext cx="1219200" cy="685800"/>
          </a:xfrm>
          <a:prstGeom prst="actionButtonBlank">
            <a:avLst/>
          </a:prstGeom>
          <a:solidFill>
            <a:srgbClr val="99CCFF"/>
          </a:solidFill>
          <a:ln w="25400">
            <a:solidFill>
              <a:srgbClr val="292929"/>
            </a:solidFill>
            <a:miter lim="800000"/>
            <a:headEnd/>
            <a:tailEnd/>
          </a:ln>
        </p:spPr>
        <p:txBody>
          <a:bodyPr wrap="none" anchor="ctr"/>
          <a:lstStyle/>
          <a:p>
            <a:pPr algn="ctr"/>
            <a:r>
              <a:rPr lang="en-US" b="1"/>
              <a:t>Return</a:t>
            </a:r>
          </a:p>
        </p:txBody>
      </p:sp>
      <p:pic>
        <p:nvPicPr>
          <p:cNvPr id="7173" name="Picture 9" descr="http://www.katiebilsborough.co.uk/joomla/images/stories/smarter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7903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9 Year Old Topic 3 Question</a:t>
            </a:r>
          </a:p>
        </p:txBody>
      </p:sp>
      <p:sp>
        <p:nvSpPr>
          <p:cNvPr id="52227"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What is the Season for North Atlantic Hurricanes?</a:t>
            </a:r>
            <a:endParaRPr lang="en-US" dirty="0" smtClean="0">
              <a:latin typeface="Impact" pitchFamily="34" charset="0"/>
              <a:ea typeface="+mn-ea"/>
            </a:endParaRPr>
          </a:p>
        </p:txBody>
      </p:sp>
      <p:pic>
        <p:nvPicPr>
          <p:cNvPr id="8196" name="Picture 9" descr="http://www.katiebilsborough.co.uk/joomla/images/stories/smarter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0507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9 Year Old Topic 3 Answer</a:t>
            </a:r>
          </a:p>
        </p:txBody>
      </p:sp>
      <p:sp>
        <p:nvSpPr>
          <p:cNvPr id="54275"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May to December</a:t>
            </a:r>
            <a:endParaRPr lang="en-US" dirty="0" smtClean="0">
              <a:latin typeface="Impact" pitchFamily="34" charset="0"/>
              <a:ea typeface="+mn-ea"/>
            </a:endParaRPr>
          </a:p>
        </p:txBody>
      </p:sp>
      <p:sp>
        <p:nvSpPr>
          <p:cNvPr id="9220" name="AutoShape 6">
            <a:hlinkClick r:id="rId4" action="ppaction://hlinksldjump" highlightClick="1"/>
          </p:cNvPr>
          <p:cNvSpPr>
            <a:spLocks noChangeArrowheads="1"/>
          </p:cNvSpPr>
          <p:nvPr/>
        </p:nvSpPr>
        <p:spPr bwMode="auto">
          <a:xfrm>
            <a:off x="7848600" y="5257800"/>
            <a:ext cx="1219200" cy="685800"/>
          </a:xfrm>
          <a:prstGeom prst="actionButtonBlank">
            <a:avLst/>
          </a:prstGeom>
          <a:solidFill>
            <a:srgbClr val="99CCFF"/>
          </a:solidFill>
          <a:ln w="25400">
            <a:solidFill>
              <a:srgbClr val="292929"/>
            </a:solidFill>
            <a:miter lim="800000"/>
            <a:headEnd/>
            <a:tailEnd/>
          </a:ln>
        </p:spPr>
        <p:txBody>
          <a:bodyPr wrap="none" anchor="ctr"/>
          <a:lstStyle/>
          <a:p>
            <a:pPr algn="ctr"/>
            <a:r>
              <a:rPr lang="en-US" b="1"/>
              <a:t>Return</a:t>
            </a:r>
          </a:p>
        </p:txBody>
      </p:sp>
      <p:pic>
        <p:nvPicPr>
          <p:cNvPr id="9221" name="Picture 9" descr="http://www.katiebilsborough.co.uk/joomla/images/stories/smarter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378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9 Year Old Topic 4 Question</a:t>
            </a:r>
          </a:p>
        </p:txBody>
      </p:sp>
      <p:sp>
        <p:nvSpPr>
          <p:cNvPr id="57347" name="Rectangle 3"/>
          <p:cNvSpPr>
            <a:spLocks noGrp="1" noChangeArrowheads="1"/>
          </p:cNvSpPr>
          <p:nvPr>
            <p:ph idx="1"/>
          </p:nvPr>
        </p:nvSpPr>
        <p:spPr>
          <a:xfrm>
            <a:off x="685800" y="26670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Where is a Typhoon Found?</a:t>
            </a:r>
          </a:p>
          <a:p>
            <a:pPr eaLnBrk="1" hangingPunct="1">
              <a:buClr>
                <a:srgbClr val="2994FF"/>
              </a:buClr>
              <a:buFont typeface="Wingdings" pitchFamily="2" charset="2"/>
              <a:buChar char="Ø"/>
              <a:defRPr/>
            </a:pPr>
            <a:endParaRPr lang="en-US" dirty="0">
              <a:latin typeface="Impact" pitchFamily="34" charset="0"/>
              <a:ea typeface="+mn-ea"/>
            </a:endParaRPr>
          </a:p>
          <a:p>
            <a:pPr eaLnBrk="1" hangingPunct="1">
              <a:buClr>
                <a:srgbClr val="2994FF"/>
              </a:buClr>
              <a:buFont typeface="Wingdings" pitchFamily="2" charset="2"/>
              <a:buChar char="Ø"/>
              <a:defRPr/>
            </a:pPr>
            <a:r>
              <a:rPr lang="en-US" dirty="0" smtClean="0">
                <a:latin typeface="Impact" pitchFamily="34" charset="0"/>
                <a:ea typeface="+mn-ea"/>
              </a:rPr>
              <a:t>Clue- Not in the Tea Caddy</a:t>
            </a:r>
            <a:endParaRPr lang="en-US" dirty="0" smtClean="0">
              <a:latin typeface="Impact" pitchFamily="34" charset="0"/>
              <a:ea typeface="+mn-ea"/>
            </a:endParaRPr>
          </a:p>
        </p:txBody>
      </p:sp>
      <p:pic>
        <p:nvPicPr>
          <p:cNvPr id="10244" name="Picture 9" descr="http://www.katiebilsborough.co.uk/joomla/images/stories/smarter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7930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9 Year Old Topic 4 Answer</a:t>
            </a:r>
          </a:p>
        </p:txBody>
      </p:sp>
      <p:sp>
        <p:nvSpPr>
          <p:cNvPr id="59395"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Over the </a:t>
            </a:r>
            <a:r>
              <a:rPr lang="en-US" dirty="0" err="1" smtClean="0">
                <a:latin typeface="Impact" pitchFamily="34" charset="0"/>
                <a:ea typeface="+mn-ea"/>
              </a:rPr>
              <a:t>Inidan</a:t>
            </a:r>
            <a:r>
              <a:rPr lang="en-US" dirty="0" smtClean="0">
                <a:latin typeface="Impact" pitchFamily="34" charset="0"/>
                <a:ea typeface="+mn-ea"/>
              </a:rPr>
              <a:t> and Pacific Oceans</a:t>
            </a:r>
            <a:endParaRPr lang="en-US" dirty="0" smtClean="0">
              <a:latin typeface="Impact" pitchFamily="34" charset="0"/>
              <a:ea typeface="+mn-ea"/>
            </a:endParaRPr>
          </a:p>
        </p:txBody>
      </p:sp>
      <p:sp>
        <p:nvSpPr>
          <p:cNvPr id="11268" name="AutoShape 6">
            <a:hlinkClick r:id="rId4" action="ppaction://hlinksldjump" highlightClick="1"/>
          </p:cNvPr>
          <p:cNvSpPr>
            <a:spLocks noChangeArrowheads="1"/>
          </p:cNvSpPr>
          <p:nvPr/>
        </p:nvSpPr>
        <p:spPr bwMode="auto">
          <a:xfrm>
            <a:off x="7848600" y="5257800"/>
            <a:ext cx="1219200" cy="685800"/>
          </a:xfrm>
          <a:prstGeom prst="actionButtonBlank">
            <a:avLst/>
          </a:prstGeom>
          <a:solidFill>
            <a:srgbClr val="99CCFF"/>
          </a:solidFill>
          <a:ln w="25400">
            <a:solidFill>
              <a:srgbClr val="292929"/>
            </a:solidFill>
            <a:miter lim="800000"/>
            <a:headEnd/>
            <a:tailEnd/>
          </a:ln>
        </p:spPr>
        <p:txBody>
          <a:bodyPr wrap="none" anchor="ctr"/>
          <a:lstStyle/>
          <a:p>
            <a:pPr algn="ctr"/>
            <a:r>
              <a:rPr lang="en-US" b="1"/>
              <a:t>Return</a:t>
            </a:r>
          </a:p>
        </p:txBody>
      </p:sp>
      <p:pic>
        <p:nvPicPr>
          <p:cNvPr id="11269" name="Picture 9" descr="http://www.katiebilsborough.co.uk/joomla/images/stories/smarter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0130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8 Year Old Topic 5 Question</a:t>
            </a:r>
          </a:p>
        </p:txBody>
      </p:sp>
      <p:sp>
        <p:nvSpPr>
          <p:cNvPr id="62467"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Where is a Willy </a:t>
            </a:r>
            <a:r>
              <a:rPr lang="en-US" dirty="0" err="1" smtClean="0">
                <a:latin typeface="Impact" pitchFamily="34" charset="0"/>
                <a:ea typeface="+mn-ea"/>
              </a:rPr>
              <a:t>Willy</a:t>
            </a:r>
            <a:r>
              <a:rPr lang="en-US" dirty="0" smtClean="0">
                <a:latin typeface="Impact" pitchFamily="34" charset="0"/>
                <a:ea typeface="+mn-ea"/>
              </a:rPr>
              <a:t> found?</a:t>
            </a:r>
            <a:endParaRPr lang="en-US" dirty="0" smtClean="0">
              <a:latin typeface="Impact" pitchFamily="34" charset="0"/>
              <a:ea typeface="+mn-ea"/>
            </a:endParaRPr>
          </a:p>
        </p:txBody>
      </p:sp>
      <p:pic>
        <p:nvPicPr>
          <p:cNvPr id="12292" name="Picture 9" descr="http://www.katiebilsborough.co.uk/joomla/images/stories/smarter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5861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107950" y="115888"/>
            <a:ext cx="5040313" cy="1657350"/>
          </a:xfrm>
        </p:spPr>
        <p:txBody>
          <a:bodyPr/>
          <a:lstStyle/>
          <a:p>
            <a:pPr eaLnBrk="1" hangingPunct="1"/>
            <a:r>
              <a:rPr lang="en-GB" sz="3400" dirty="0" smtClean="0"/>
              <a:t>Exam Questions:</a:t>
            </a:r>
            <a:br>
              <a:rPr lang="en-GB" sz="3400" dirty="0" smtClean="0"/>
            </a:br>
            <a:r>
              <a:rPr lang="en-GB" sz="3400" dirty="0" smtClean="0"/>
              <a:t>Atmospheric Hazards</a:t>
            </a:r>
            <a:endParaRPr lang="en-GB" sz="3400" dirty="0" smtClean="0"/>
          </a:p>
        </p:txBody>
      </p:sp>
      <p:sp>
        <p:nvSpPr>
          <p:cNvPr id="3075" name="Content Placeholder 3"/>
          <p:cNvSpPr>
            <a:spLocks noGrp="1"/>
          </p:cNvSpPr>
          <p:nvPr>
            <p:ph idx="1"/>
          </p:nvPr>
        </p:nvSpPr>
        <p:spPr>
          <a:xfrm>
            <a:off x="107950" y="1844675"/>
            <a:ext cx="5040313" cy="4941888"/>
          </a:xfrm>
        </p:spPr>
        <p:txBody>
          <a:bodyPr/>
          <a:lstStyle/>
          <a:p>
            <a:pPr marL="0" indent="0" eaLnBrk="1" hangingPunct="1">
              <a:buFontTx/>
              <a:buNone/>
            </a:pPr>
            <a:r>
              <a:rPr lang="en-GB" b="1" u="sng" dirty="0" smtClean="0"/>
              <a:t>Learning Objectives: </a:t>
            </a:r>
          </a:p>
          <a:p>
            <a:pPr marL="0" indent="0" eaLnBrk="1" hangingPunct="1">
              <a:buFontTx/>
              <a:buNone/>
            </a:pPr>
            <a:r>
              <a:rPr lang="en-GB" sz="2800" dirty="0" smtClean="0"/>
              <a:t>(to be able to…)</a:t>
            </a:r>
          </a:p>
          <a:p>
            <a:pPr marL="0" indent="0" eaLnBrk="1" hangingPunct="1">
              <a:buFontTx/>
              <a:buAutoNum type="arabicPeriod"/>
            </a:pPr>
            <a:r>
              <a:rPr lang="en-GB" sz="3000" dirty="0" smtClean="0"/>
              <a:t>Understand command words</a:t>
            </a:r>
          </a:p>
          <a:p>
            <a:pPr marL="0" indent="0" eaLnBrk="1" hangingPunct="1">
              <a:buFontTx/>
              <a:buAutoNum type="arabicPeriod"/>
            </a:pPr>
            <a:r>
              <a:rPr lang="en-GB" sz="3000" dirty="0" smtClean="0"/>
              <a:t>Identifying, describing and explaining </a:t>
            </a:r>
            <a:r>
              <a:rPr lang="en-GB" sz="3000" dirty="0" smtClean="0"/>
              <a:t>tropical storms</a:t>
            </a:r>
            <a:endParaRPr lang="en-GB" sz="3000" dirty="0" smtClean="0"/>
          </a:p>
          <a:p>
            <a:pPr marL="0" indent="0" eaLnBrk="1" hangingPunct="1">
              <a:buFontTx/>
              <a:buAutoNum type="arabicPeriod"/>
            </a:pPr>
            <a:r>
              <a:rPr lang="en-GB" sz="3000" dirty="0" smtClean="0"/>
              <a:t>Develop exam answering and marking skills</a:t>
            </a:r>
          </a:p>
        </p:txBody>
      </p:sp>
      <p:pic>
        <p:nvPicPr>
          <p:cNvPr id="3076" name="Picture 2" descr="http://t2.gstatic.com/images?q=tbn:ANd9GcQEzPoCIIBZLRh7R4ITQrEtM9Kx5m0dpy__RUTVtmT1HXT9jzkiMKuPqs6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6850" y="115888"/>
            <a:ext cx="3759200" cy="35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7" descr="http://www.inc.com/uploaded_files/image/hurricane_950x635_213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76850" y="3951089"/>
            <a:ext cx="3759200" cy="2515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8 Year Old Topic 5 Answer </a:t>
            </a:r>
          </a:p>
        </p:txBody>
      </p:sp>
      <p:sp>
        <p:nvSpPr>
          <p:cNvPr id="64515"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In Australia</a:t>
            </a:r>
            <a:endParaRPr lang="en-US" dirty="0" smtClean="0">
              <a:latin typeface="Impact" pitchFamily="34" charset="0"/>
              <a:ea typeface="+mn-ea"/>
            </a:endParaRPr>
          </a:p>
        </p:txBody>
      </p:sp>
      <p:sp>
        <p:nvSpPr>
          <p:cNvPr id="13316" name="AutoShape 6">
            <a:hlinkClick r:id="rId4" action="ppaction://hlinksldjump" highlightClick="1"/>
          </p:cNvPr>
          <p:cNvSpPr>
            <a:spLocks noChangeArrowheads="1"/>
          </p:cNvSpPr>
          <p:nvPr/>
        </p:nvSpPr>
        <p:spPr bwMode="auto">
          <a:xfrm>
            <a:off x="7848600" y="5257800"/>
            <a:ext cx="1219200" cy="685800"/>
          </a:xfrm>
          <a:prstGeom prst="actionButtonBlank">
            <a:avLst/>
          </a:prstGeom>
          <a:solidFill>
            <a:srgbClr val="99CCFF"/>
          </a:solidFill>
          <a:ln w="25400">
            <a:solidFill>
              <a:srgbClr val="292929"/>
            </a:solidFill>
            <a:miter lim="800000"/>
            <a:headEnd/>
            <a:tailEnd/>
          </a:ln>
        </p:spPr>
        <p:txBody>
          <a:bodyPr wrap="none" anchor="ctr"/>
          <a:lstStyle/>
          <a:p>
            <a:pPr algn="ctr"/>
            <a:r>
              <a:rPr lang="en-US" b="1"/>
              <a:t>Return</a:t>
            </a:r>
          </a:p>
        </p:txBody>
      </p:sp>
      <p:pic>
        <p:nvPicPr>
          <p:cNvPr id="13317" name="Picture 9" descr="http://www.katiebilsborough.co.uk/joomla/images/stories/smarter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33941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8 Year Old Topic 6 Question</a:t>
            </a:r>
          </a:p>
        </p:txBody>
      </p:sp>
      <p:sp>
        <p:nvSpPr>
          <p:cNvPr id="67587"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When did Hurricane Mitch happen?</a:t>
            </a:r>
          </a:p>
          <a:p>
            <a:pPr eaLnBrk="1" hangingPunct="1">
              <a:buClr>
                <a:srgbClr val="2994FF"/>
              </a:buClr>
              <a:buFont typeface="Wingdings" pitchFamily="2" charset="2"/>
              <a:buChar char="Ø"/>
              <a:defRPr/>
            </a:pPr>
            <a:r>
              <a:rPr lang="en-US" dirty="0" smtClean="0">
                <a:latin typeface="Impact" pitchFamily="34" charset="0"/>
                <a:ea typeface="+mn-ea"/>
              </a:rPr>
              <a:t>Month and Year Required</a:t>
            </a:r>
            <a:endParaRPr lang="en-US" dirty="0" smtClean="0">
              <a:latin typeface="Impact" pitchFamily="34" charset="0"/>
              <a:ea typeface="+mn-ea"/>
            </a:endParaRPr>
          </a:p>
        </p:txBody>
      </p:sp>
      <p:pic>
        <p:nvPicPr>
          <p:cNvPr id="14340" name="Picture 9" descr="http://www.katiebilsborough.co.uk/joomla/images/stories/smarter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68190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8 Year Old Topic 6 Answer</a:t>
            </a:r>
          </a:p>
        </p:txBody>
      </p:sp>
      <p:sp>
        <p:nvSpPr>
          <p:cNvPr id="69635"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November 1998</a:t>
            </a:r>
            <a:endParaRPr lang="en-US" dirty="0" smtClean="0">
              <a:latin typeface="Impact" pitchFamily="34" charset="0"/>
              <a:ea typeface="+mn-ea"/>
            </a:endParaRPr>
          </a:p>
        </p:txBody>
      </p:sp>
      <p:sp>
        <p:nvSpPr>
          <p:cNvPr id="15364" name="AutoShape 6">
            <a:hlinkClick r:id="rId4" action="ppaction://hlinksldjump" highlightClick="1"/>
          </p:cNvPr>
          <p:cNvSpPr>
            <a:spLocks noChangeArrowheads="1"/>
          </p:cNvSpPr>
          <p:nvPr/>
        </p:nvSpPr>
        <p:spPr bwMode="auto">
          <a:xfrm>
            <a:off x="7848600" y="5257800"/>
            <a:ext cx="1219200" cy="685800"/>
          </a:xfrm>
          <a:prstGeom prst="actionButtonBlank">
            <a:avLst/>
          </a:prstGeom>
          <a:solidFill>
            <a:srgbClr val="99CCFF"/>
          </a:solidFill>
          <a:ln w="25400">
            <a:solidFill>
              <a:srgbClr val="292929"/>
            </a:solidFill>
            <a:miter lim="800000"/>
            <a:headEnd/>
            <a:tailEnd/>
          </a:ln>
        </p:spPr>
        <p:txBody>
          <a:bodyPr wrap="none" anchor="ctr"/>
          <a:lstStyle/>
          <a:p>
            <a:pPr algn="ctr"/>
            <a:r>
              <a:rPr lang="en-US" b="1"/>
              <a:t>Return</a:t>
            </a:r>
          </a:p>
        </p:txBody>
      </p:sp>
      <p:pic>
        <p:nvPicPr>
          <p:cNvPr id="15365" name="Picture 9" descr="http://www.katiebilsborough.co.uk/joomla/images/stories/smarter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0103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7 Year Old Topic 7 Question</a:t>
            </a:r>
          </a:p>
        </p:txBody>
      </p:sp>
      <p:sp>
        <p:nvSpPr>
          <p:cNvPr id="72707"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What countries did Hurricane Mitch Affect?</a:t>
            </a:r>
            <a:endParaRPr lang="en-US" dirty="0" smtClean="0">
              <a:latin typeface="Impact" pitchFamily="34" charset="0"/>
              <a:ea typeface="+mn-ea"/>
            </a:endParaRPr>
          </a:p>
        </p:txBody>
      </p:sp>
      <p:pic>
        <p:nvPicPr>
          <p:cNvPr id="16388" name="Picture 9" descr="http://www.katiebilsborough.co.uk/joomla/images/stories/smarter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97692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7 Year Old Topic 7 Answer</a:t>
            </a:r>
          </a:p>
        </p:txBody>
      </p:sp>
      <p:sp>
        <p:nvSpPr>
          <p:cNvPr id="74755"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GB" dirty="0"/>
              <a:t>Honduras &amp; </a:t>
            </a:r>
            <a:r>
              <a:rPr lang="en-GB" dirty="0" err="1"/>
              <a:t>Nicuagra</a:t>
            </a:r>
            <a:endParaRPr lang="en-US" dirty="0" smtClean="0">
              <a:latin typeface="Impact" pitchFamily="34" charset="0"/>
              <a:ea typeface="+mn-ea"/>
            </a:endParaRPr>
          </a:p>
        </p:txBody>
      </p:sp>
      <p:sp>
        <p:nvSpPr>
          <p:cNvPr id="17412" name="AutoShape 6">
            <a:hlinkClick r:id="rId4" action="ppaction://hlinksldjump" highlightClick="1"/>
          </p:cNvPr>
          <p:cNvSpPr>
            <a:spLocks noChangeArrowheads="1"/>
          </p:cNvSpPr>
          <p:nvPr/>
        </p:nvSpPr>
        <p:spPr bwMode="auto">
          <a:xfrm>
            <a:off x="7848600" y="5257800"/>
            <a:ext cx="1219200" cy="685800"/>
          </a:xfrm>
          <a:prstGeom prst="actionButtonBlank">
            <a:avLst/>
          </a:prstGeom>
          <a:solidFill>
            <a:srgbClr val="99CCFF"/>
          </a:solidFill>
          <a:ln w="25400">
            <a:solidFill>
              <a:srgbClr val="292929"/>
            </a:solidFill>
            <a:miter lim="800000"/>
            <a:headEnd/>
            <a:tailEnd/>
          </a:ln>
        </p:spPr>
        <p:txBody>
          <a:bodyPr wrap="none" anchor="ctr"/>
          <a:lstStyle/>
          <a:p>
            <a:pPr algn="ctr"/>
            <a:r>
              <a:rPr lang="en-US" b="1"/>
              <a:t>Return</a:t>
            </a:r>
          </a:p>
        </p:txBody>
      </p:sp>
      <p:pic>
        <p:nvPicPr>
          <p:cNvPr id="17413" name="Picture 9" descr="http://www.katiebilsborough.co.uk/joomla/images/stories/smarter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16207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7 Year Old Topic 8 Question</a:t>
            </a:r>
          </a:p>
        </p:txBody>
      </p:sp>
      <p:sp>
        <p:nvSpPr>
          <p:cNvPr id="77827"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How many people died in Hurricane Mitch?</a:t>
            </a:r>
            <a:endParaRPr lang="en-US" dirty="0" smtClean="0">
              <a:latin typeface="Impact" pitchFamily="34" charset="0"/>
              <a:ea typeface="+mn-ea"/>
            </a:endParaRPr>
          </a:p>
        </p:txBody>
      </p:sp>
      <p:pic>
        <p:nvPicPr>
          <p:cNvPr id="18436" name="Picture 9" descr="http://www.katiebilsborough.co.uk/joomla/images/stories/smarter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72868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7 Year Old Topic 8 Answer</a:t>
            </a:r>
          </a:p>
        </p:txBody>
      </p:sp>
      <p:sp>
        <p:nvSpPr>
          <p:cNvPr id="79875"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11,000</a:t>
            </a:r>
            <a:endParaRPr lang="en-US" dirty="0" smtClean="0">
              <a:latin typeface="Impact" pitchFamily="34" charset="0"/>
              <a:ea typeface="+mn-ea"/>
            </a:endParaRPr>
          </a:p>
        </p:txBody>
      </p:sp>
      <p:sp>
        <p:nvSpPr>
          <p:cNvPr id="19460" name="AutoShape 6">
            <a:hlinkClick r:id="rId4" action="ppaction://hlinksldjump" highlightClick="1"/>
          </p:cNvPr>
          <p:cNvSpPr>
            <a:spLocks noChangeArrowheads="1"/>
          </p:cNvSpPr>
          <p:nvPr/>
        </p:nvSpPr>
        <p:spPr bwMode="auto">
          <a:xfrm>
            <a:off x="7848600" y="5257800"/>
            <a:ext cx="1219200" cy="685800"/>
          </a:xfrm>
          <a:prstGeom prst="actionButtonBlank">
            <a:avLst/>
          </a:prstGeom>
          <a:solidFill>
            <a:srgbClr val="99CCFF"/>
          </a:solidFill>
          <a:ln w="25400">
            <a:solidFill>
              <a:srgbClr val="292929"/>
            </a:solidFill>
            <a:miter lim="800000"/>
            <a:headEnd/>
            <a:tailEnd/>
          </a:ln>
        </p:spPr>
        <p:txBody>
          <a:bodyPr wrap="none" anchor="ctr"/>
          <a:lstStyle/>
          <a:p>
            <a:pPr algn="ctr"/>
            <a:r>
              <a:rPr lang="en-US" b="1"/>
              <a:t>Return</a:t>
            </a:r>
          </a:p>
        </p:txBody>
      </p:sp>
      <p:pic>
        <p:nvPicPr>
          <p:cNvPr id="19461" name="Picture 9" descr="http://www.katiebilsborough.co.uk/joomla/images/stories/smarter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0343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6 Year Old Topic 9 Question</a:t>
            </a:r>
          </a:p>
        </p:txBody>
      </p:sp>
      <p:sp>
        <p:nvSpPr>
          <p:cNvPr id="82947"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When did Hurricane Floyd Happen?</a:t>
            </a:r>
          </a:p>
          <a:p>
            <a:pPr eaLnBrk="1" hangingPunct="1">
              <a:buClr>
                <a:srgbClr val="2994FF"/>
              </a:buClr>
              <a:buFont typeface="Wingdings" pitchFamily="2" charset="2"/>
              <a:buChar char="Ø"/>
              <a:defRPr/>
            </a:pPr>
            <a:r>
              <a:rPr lang="en-US" dirty="0" smtClean="0">
                <a:latin typeface="Impact" pitchFamily="34" charset="0"/>
                <a:ea typeface="+mn-ea"/>
              </a:rPr>
              <a:t>Month and Year </a:t>
            </a:r>
            <a:endParaRPr lang="en-US" dirty="0" smtClean="0">
              <a:latin typeface="Impact" pitchFamily="34" charset="0"/>
              <a:ea typeface="+mn-ea"/>
            </a:endParaRPr>
          </a:p>
        </p:txBody>
      </p:sp>
      <p:pic>
        <p:nvPicPr>
          <p:cNvPr id="20484" name="Picture 9" descr="http://www.katiebilsborough.co.uk/joomla/images/stories/smarter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06209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6 Year Old Topic 9 Answer</a:t>
            </a:r>
          </a:p>
        </p:txBody>
      </p:sp>
      <p:sp>
        <p:nvSpPr>
          <p:cNvPr id="84995"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September 1999</a:t>
            </a:r>
            <a:endParaRPr lang="en-US" dirty="0" smtClean="0">
              <a:latin typeface="Impact" pitchFamily="34" charset="0"/>
              <a:ea typeface="+mn-ea"/>
            </a:endParaRPr>
          </a:p>
        </p:txBody>
      </p:sp>
      <p:sp>
        <p:nvSpPr>
          <p:cNvPr id="21508" name="AutoShape 6">
            <a:hlinkClick r:id="rId4" action="ppaction://hlinksldjump" highlightClick="1"/>
          </p:cNvPr>
          <p:cNvSpPr>
            <a:spLocks noChangeArrowheads="1"/>
          </p:cNvSpPr>
          <p:nvPr/>
        </p:nvSpPr>
        <p:spPr bwMode="auto">
          <a:xfrm>
            <a:off x="7848600" y="5257800"/>
            <a:ext cx="1219200" cy="685800"/>
          </a:xfrm>
          <a:prstGeom prst="actionButtonBlank">
            <a:avLst/>
          </a:prstGeom>
          <a:solidFill>
            <a:srgbClr val="99CCFF"/>
          </a:solidFill>
          <a:ln w="25400">
            <a:solidFill>
              <a:srgbClr val="292929"/>
            </a:solidFill>
            <a:miter lim="800000"/>
            <a:headEnd/>
            <a:tailEnd/>
          </a:ln>
        </p:spPr>
        <p:txBody>
          <a:bodyPr wrap="none" anchor="ctr"/>
          <a:lstStyle/>
          <a:p>
            <a:pPr algn="ctr"/>
            <a:r>
              <a:rPr lang="en-US" b="1"/>
              <a:t>Return</a:t>
            </a:r>
          </a:p>
        </p:txBody>
      </p:sp>
      <p:pic>
        <p:nvPicPr>
          <p:cNvPr id="21509" name="Picture 9" descr="http://www.katiebilsborough.co.uk/joomla/images/stories/smarter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74957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6 Year Old Topic 10 Question</a:t>
            </a:r>
          </a:p>
        </p:txBody>
      </p:sp>
      <p:sp>
        <p:nvSpPr>
          <p:cNvPr id="88067"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What country did </a:t>
            </a:r>
            <a:r>
              <a:rPr lang="en-US" dirty="0" err="1" smtClean="0">
                <a:latin typeface="Impact" pitchFamily="34" charset="0"/>
                <a:ea typeface="+mn-ea"/>
              </a:rPr>
              <a:t>Hurrican</a:t>
            </a:r>
            <a:r>
              <a:rPr lang="en-US" dirty="0" smtClean="0">
                <a:latin typeface="Impact" pitchFamily="34" charset="0"/>
                <a:ea typeface="+mn-ea"/>
              </a:rPr>
              <a:t> Floyd affect?</a:t>
            </a:r>
            <a:endParaRPr lang="en-US" dirty="0" smtClean="0">
              <a:latin typeface="Impact" pitchFamily="34" charset="0"/>
              <a:ea typeface="+mn-ea"/>
            </a:endParaRPr>
          </a:p>
        </p:txBody>
      </p:sp>
      <p:pic>
        <p:nvPicPr>
          <p:cNvPr id="22532" name="Picture 9" descr="http://www.katiebilsborough.co.uk/joomla/images/stories/smarter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4219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a:xfrm>
            <a:off x="107950" y="115888"/>
            <a:ext cx="8928100" cy="1657350"/>
          </a:xfrm>
        </p:spPr>
        <p:txBody>
          <a:bodyPr>
            <a:normAutofit fontScale="90000"/>
          </a:bodyPr>
          <a:lstStyle/>
          <a:p>
            <a:pPr eaLnBrk="1" hangingPunct="1"/>
            <a:r>
              <a:rPr lang="en-GB" sz="11500" smtClean="0"/>
              <a:t>Progress?</a:t>
            </a:r>
            <a:endParaRPr lang="en-GB" sz="19900" smtClean="0"/>
          </a:p>
        </p:txBody>
      </p:sp>
      <p:sp>
        <p:nvSpPr>
          <p:cNvPr id="8195" name="Content Placeholder 3"/>
          <p:cNvSpPr>
            <a:spLocks noGrp="1"/>
          </p:cNvSpPr>
          <p:nvPr>
            <p:ph idx="1"/>
          </p:nvPr>
        </p:nvSpPr>
        <p:spPr>
          <a:xfrm>
            <a:off x="107950" y="1916113"/>
            <a:ext cx="5040313" cy="4941887"/>
          </a:xfrm>
        </p:spPr>
        <p:txBody>
          <a:bodyPr/>
          <a:lstStyle/>
          <a:p>
            <a:pPr marL="0" indent="0" eaLnBrk="1" hangingPunct="1">
              <a:buFontTx/>
              <a:buNone/>
            </a:pPr>
            <a:r>
              <a:rPr lang="en-GB" b="1" u="sng" dirty="0" smtClean="0"/>
              <a:t>Learning Objectives: </a:t>
            </a:r>
          </a:p>
          <a:p>
            <a:pPr marL="0" indent="0" eaLnBrk="1" hangingPunct="1">
              <a:buFontTx/>
              <a:buNone/>
            </a:pPr>
            <a:r>
              <a:rPr lang="en-GB" sz="2800" dirty="0" smtClean="0"/>
              <a:t>(to be able to…)</a:t>
            </a:r>
          </a:p>
          <a:p>
            <a:pPr marL="0" indent="0" eaLnBrk="1" hangingPunct="1">
              <a:buFontTx/>
              <a:buAutoNum type="arabicPeriod"/>
            </a:pPr>
            <a:r>
              <a:rPr lang="en-GB" sz="3000" dirty="0" smtClean="0"/>
              <a:t>Understand command words</a:t>
            </a:r>
          </a:p>
          <a:p>
            <a:pPr marL="0" indent="0" eaLnBrk="1" hangingPunct="1">
              <a:buFontTx/>
              <a:buAutoNum type="arabicPeriod"/>
            </a:pPr>
            <a:r>
              <a:rPr lang="en-GB" sz="3000" dirty="0" smtClean="0"/>
              <a:t>Identifying, describing and explaining tropical storms</a:t>
            </a:r>
          </a:p>
          <a:p>
            <a:pPr marL="0" indent="0" eaLnBrk="1" hangingPunct="1">
              <a:buFontTx/>
              <a:buAutoNum type="arabicPeriod"/>
            </a:pPr>
            <a:r>
              <a:rPr lang="en-GB" sz="3000" dirty="0" smtClean="0"/>
              <a:t>Develop </a:t>
            </a:r>
            <a:r>
              <a:rPr lang="en-GB" sz="3000" dirty="0" smtClean="0"/>
              <a:t>exam answering and marking skills</a:t>
            </a:r>
          </a:p>
        </p:txBody>
      </p:sp>
      <p:pic>
        <p:nvPicPr>
          <p:cNvPr id="8196" name="Picture 2" descr="http://t2.gstatic.com/images?q=tbn:ANd9GcQEzPoCIIBZLRh7R4ITQrEtM9Kx5m0dpy__RUTVtmT1HXT9jzkiMKuPqs6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5600" y="2301875"/>
            <a:ext cx="3529013" cy="35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6 Year Old Topic 10 Answer </a:t>
            </a:r>
          </a:p>
        </p:txBody>
      </p:sp>
      <p:sp>
        <p:nvSpPr>
          <p:cNvPr id="90115"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USA (No marks for America- that’s a continent!)</a:t>
            </a:r>
            <a:endParaRPr lang="en-US" dirty="0" smtClean="0">
              <a:latin typeface="Impact" pitchFamily="34" charset="0"/>
              <a:ea typeface="+mn-ea"/>
            </a:endParaRPr>
          </a:p>
        </p:txBody>
      </p:sp>
      <p:sp>
        <p:nvSpPr>
          <p:cNvPr id="23556" name="AutoShape 6">
            <a:hlinkClick r:id="rId4" action="ppaction://hlinksldjump" highlightClick="1"/>
          </p:cNvPr>
          <p:cNvSpPr>
            <a:spLocks noChangeArrowheads="1"/>
          </p:cNvSpPr>
          <p:nvPr/>
        </p:nvSpPr>
        <p:spPr bwMode="auto">
          <a:xfrm>
            <a:off x="7848600" y="5257800"/>
            <a:ext cx="1219200" cy="685800"/>
          </a:xfrm>
          <a:prstGeom prst="actionButtonBlank">
            <a:avLst/>
          </a:prstGeom>
          <a:solidFill>
            <a:srgbClr val="99CCFF"/>
          </a:solidFill>
          <a:ln w="25400">
            <a:solidFill>
              <a:srgbClr val="292929"/>
            </a:solidFill>
            <a:miter lim="800000"/>
            <a:headEnd/>
            <a:tailEnd/>
          </a:ln>
        </p:spPr>
        <p:txBody>
          <a:bodyPr wrap="none" anchor="ctr"/>
          <a:lstStyle/>
          <a:p>
            <a:pPr algn="ctr"/>
            <a:r>
              <a:rPr lang="en-US" b="1"/>
              <a:t>Return</a:t>
            </a:r>
          </a:p>
        </p:txBody>
      </p:sp>
      <p:pic>
        <p:nvPicPr>
          <p:cNvPr id="23557" name="Picture 9" descr="http://www.katiebilsborough.co.uk/joomla/images/stories/smarter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64935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normAutofit fontScale="90000"/>
          </a:bodyPr>
          <a:lstStyle/>
          <a:p>
            <a:pPr eaLnBrk="1" hangingPunct="1">
              <a:defRPr/>
            </a:pPr>
            <a:r>
              <a:rPr lang="en-US" sz="4800" dirty="0" smtClean="0">
                <a:latin typeface="Impact" pitchFamily="34" charset="0"/>
                <a:ea typeface="+mj-ea"/>
              </a:rPr>
              <a:t>£1,000,000 Question</a:t>
            </a:r>
            <a:br>
              <a:rPr lang="en-US" sz="4800" dirty="0" smtClean="0">
                <a:latin typeface="Impact" pitchFamily="34" charset="0"/>
                <a:ea typeface="+mj-ea"/>
              </a:rPr>
            </a:br>
            <a:r>
              <a:rPr lang="en-US" sz="4800" dirty="0" smtClean="0">
                <a:latin typeface="Impact" pitchFamily="34" charset="0"/>
                <a:ea typeface="+mj-ea"/>
              </a:rPr>
              <a:t>Year Old Topic 11</a:t>
            </a:r>
          </a:p>
        </p:txBody>
      </p:sp>
      <p:sp>
        <p:nvSpPr>
          <p:cNvPr id="114691" name="Rectangle 3"/>
          <p:cNvSpPr>
            <a:spLocks noGrp="1" noChangeArrowheads="1"/>
          </p:cNvSpPr>
          <p:nvPr>
            <p:ph idx="1"/>
          </p:nvPr>
        </p:nvSpPr>
        <p:spPr/>
        <p:txBody>
          <a:bodyPr/>
          <a:lstStyle/>
          <a:p>
            <a:pPr eaLnBrk="1" hangingPunct="1">
              <a:buFont typeface="Monotype Sorts" pitchFamily="1" charset="2"/>
              <a:buNone/>
              <a:defRPr/>
            </a:pPr>
            <a:r>
              <a:rPr lang="en-US" dirty="0" smtClean="0">
                <a:latin typeface="Impact" pitchFamily="34" charset="0"/>
                <a:ea typeface="+mn-ea"/>
              </a:rPr>
              <a:t>How many people died in Hurricane Floyd?</a:t>
            </a:r>
            <a:endParaRPr lang="en-US" dirty="0" smtClean="0">
              <a:latin typeface="Impact" pitchFamily="34" charset="0"/>
              <a:ea typeface="+mn-ea"/>
            </a:endParaRPr>
          </a:p>
        </p:txBody>
      </p:sp>
      <p:pic>
        <p:nvPicPr>
          <p:cNvPr id="24580" name="Picture 9" descr="http://www.katiebilsborough.co.uk/joomla/images/stories/smarter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63383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£1,000,000 Question</a:t>
            </a:r>
          </a:p>
        </p:txBody>
      </p:sp>
      <p:sp>
        <p:nvSpPr>
          <p:cNvPr id="108547"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a:latin typeface="Impact" pitchFamily="34" charset="0"/>
              </a:rPr>
              <a:t>How many people died in Hurricane Floyd?</a:t>
            </a:r>
          </a:p>
          <a:p>
            <a:pPr eaLnBrk="1" hangingPunct="1">
              <a:buClr>
                <a:srgbClr val="2994FF"/>
              </a:buClr>
              <a:buFont typeface="Wingdings" pitchFamily="2" charset="2"/>
              <a:buChar char="Ø"/>
              <a:defRPr/>
            </a:pPr>
            <a:endParaRPr lang="en-US" dirty="0" smtClean="0">
              <a:latin typeface="Impact" pitchFamily="34" charset="0"/>
              <a:ea typeface="+mn-ea"/>
            </a:endParaRPr>
          </a:p>
        </p:txBody>
      </p:sp>
      <p:pic>
        <p:nvPicPr>
          <p:cNvPr id="25604" name="Picture 9" descr="http://www.katiebilsborough.co.uk/joomla/images/stories/smarter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10164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685800" y="1371600"/>
            <a:ext cx="7772400" cy="1143000"/>
          </a:xfrm>
        </p:spPr>
        <p:txBody>
          <a:bodyPr/>
          <a:lstStyle/>
          <a:p>
            <a:pPr eaLnBrk="1" hangingPunct="1">
              <a:defRPr/>
            </a:pPr>
            <a:r>
              <a:rPr lang="en-US" sz="4800" dirty="0" smtClean="0">
                <a:latin typeface="Impact" pitchFamily="34" charset="0"/>
                <a:ea typeface="+mj-ea"/>
              </a:rPr>
              <a:t>£1,000,000 Answer </a:t>
            </a:r>
          </a:p>
        </p:txBody>
      </p:sp>
      <p:sp>
        <p:nvSpPr>
          <p:cNvPr id="110595" name="Rectangle 3"/>
          <p:cNvSpPr>
            <a:spLocks noGrp="1" noChangeArrowheads="1"/>
          </p:cNvSpPr>
          <p:nvPr>
            <p:ph idx="1"/>
          </p:nvPr>
        </p:nvSpPr>
        <p:spPr>
          <a:xfrm>
            <a:off x="685800" y="2590800"/>
            <a:ext cx="7772400" cy="3505200"/>
          </a:xfrm>
        </p:spPr>
        <p:txBody>
          <a:bodyPr/>
          <a:lstStyle/>
          <a:p>
            <a:pPr eaLnBrk="1" hangingPunct="1">
              <a:buClr>
                <a:srgbClr val="2994FF"/>
              </a:buClr>
              <a:buFont typeface="Wingdings" pitchFamily="2" charset="2"/>
              <a:buChar char="Ø"/>
              <a:defRPr/>
            </a:pPr>
            <a:r>
              <a:rPr lang="en-US" dirty="0" smtClean="0">
                <a:latin typeface="Impact" pitchFamily="34" charset="0"/>
                <a:ea typeface="+mn-ea"/>
              </a:rPr>
              <a:t>47</a:t>
            </a:r>
            <a:endParaRPr lang="en-US" dirty="0" smtClean="0">
              <a:latin typeface="Impact" pitchFamily="34" charset="0"/>
              <a:ea typeface="+mn-ea"/>
            </a:endParaRPr>
          </a:p>
        </p:txBody>
      </p:sp>
      <p:sp>
        <p:nvSpPr>
          <p:cNvPr id="26628" name="AutoShape 5">
            <a:hlinkClick r:id="rId4" action="ppaction://hlinksldjump" highlightClick="1"/>
          </p:cNvPr>
          <p:cNvSpPr>
            <a:spLocks noChangeArrowheads="1"/>
          </p:cNvSpPr>
          <p:nvPr/>
        </p:nvSpPr>
        <p:spPr bwMode="auto">
          <a:xfrm>
            <a:off x="7848600" y="5257800"/>
            <a:ext cx="1219200" cy="685800"/>
          </a:xfrm>
          <a:prstGeom prst="actionButtonBlank">
            <a:avLst/>
          </a:prstGeom>
          <a:solidFill>
            <a:srgbClr val="99CCFF"/>
          </a:solidFill>
          <a:ln w="25400">
            <a:solidFill>
              <a:srgbClr val="292929"/>
            </a:solidFill>
            <a:miter lim="800000"/>
            <a:headEnd/>
            <a:tailEnd/>
          </a:ln>
        </p:spPr>
        <p:txBody>
          <a:bodyPr wrap="none" anchor="ctr"/>
          <a:lstStyle/>
          <a:p>
            <a:pPr algn="ctr"/>
            <a:r>
              <a:rPr lang="en-US" b="1"/>
              <a:t>Return</a:t>
            </a:r>
          </a:p>
        </p:txBody>
      </p:sp>
      <p:pic>
        <p:nvPicPr>
          <p:cNvPr id="26629" name="Picture 9" descr="http://www.katiebilsborough.co.uk/joomla/images/stories/smarter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152400"/>
            <a:ext cx="1524000"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76699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762000" y="4648200"/>
            <a:ext cx="7772400" cy="1143000"/>
          </a:xfrm>
        </p:spPr>
        <p:txBody>
          <a:bodyPr/>
          <a:lstStyle/>
          <a:p>
            <a:pPr eaLnBrk="1" hangingPunct="1">
              <a:defRPr/>
            </a:pPr>
            <a:r>
              <a:rPr lang="en-US" sz="6600" dirty="0" smtClean="0">
                <a:solidFill>
                  <a:schemeClr val="tx1"/>
                </a:solidFill>
                <a:latin typeface="Impact" pitchFamily="34" charset="0"/>
                <a:ea typeface="+mj-ea"/>
              </a:rPr>
              <a:t>Congratulations!</a:t>
            </a:r>
          </a:p>
        </p:txBody>
      </p:sp>
      <p:pic>
        <p:nvPicPr>
          <p:cNvPr id="27651" name="Picture 10" descr="http://www.katiebilsborough.co.uk/joomla/images/stories/smarter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600200"/>
            <a:ext cx="4076700"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6172362"/>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38100"/>
            <a:ext cx="8229600" cy="1143000"/>
          </a:xfrm>
        </p:spPr>
        <p:txBody>
          <a:bodyPr/>
          <a:lstStyle/>
          <a:p>
            <a:r>
              <a:rPr lang="en-GB" dirty="0" smtClean="0"/>
              <a:t>Mark Scheme </a:t>
            </a:r>
          </a:p>
        </p:txBody>
      </p:sp>
      <p:pic>
        <p:nvPicPr>
          <p:cNvPr id="21507" name="Picture 2"/>
          <p:cNvPicPr>
            <a:picLocks noChangeAspect="1" noChangeArrowheads="1"/>
          </p:cNvPicPr>
          <p:nvPr/>
        </p:nvPicPr>
        <p:blipFill>
          <a:blip r:embed="rId2">
            <a:extLst>
              <a:ext uri="{28A0092B-C50C-407E-A947-70E740481C1C}">
                <a14:useLocalDpi xmlns:a14="http://schemas.microsoft.com/office/drawing/2010/main" val="0"/>
              </a:ext>
            </a:extLst>
          </a:blip>
          <a:srcRect l="21960" t="19531" r="19949" b="14063"/>
          <a:stretch>
            <a:fillRect/>
          </a:stretch>
        </p:blipFill>
        <p:spPr bwMode="auto">
          <a:xfrm>
            <a:off x="107950" y="981075"/>
            <a:ext cx="8928100" cy="573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8" name="TextBox 3"/>
          <p:cNvSpPr txBox="1">
            <a:spLocks noChangeArrowheads="1"/>
          </p:cNvSpPr>
          <p:nvPr/>
        </p:nvSpPr>
        <p:spPr bwMode="auto">
          <a:xfrm>
            <a:off x="539750" y="1181100"/>
            <a:ext cx="2376488" cy="3785652"/>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GB" sz="1600" dirty="0" smtClean="0"/>
              <a:t>Name </a:t>
            </a:r>
            <a:r>
              <a:rPr lang="en-GB" sz="1600" dirty="0"/>
              <a:t>a type of climatic hazard and the location where it took place. </a:t>
            </a:r>
          </a:p>
          <a:p>
            <a:endParaRPr lang="en-GB" sz="1600" dirty="0" smtClean="0"/>
          </a:p>
          <a:p>
            <a:r>
              <a:rPr lang="en-GB" sz="1600" dirty="0" smtClean="0"/>
              <a:t>Explain </a:t>
            </a:r>
            <a:r>
              <a:rPr lang="en-GB" sz="1600" dirty="0"/>
              <a:t>the natural processes which caused this event and how human activities affected the impact of the climatic hazard. Include at least </a:t>
            </a:r>
            <a:r>
              <a:rPr lang="en-GB" sz="1600" b="1" dirty="0"/>
              <a:t>three </a:t>
            </a:r>
            <a:r>
              <a:rPr lang="en-GB" sz="1600" dirty="0"/>
              <a:t>developed ideas. </a:t>
            </a:r>
          </a:p>
          <a:p>
            <a:r>
              <a:rPr lang="en-GB" sz="1600" dirty="0" smtClean="0"/>
              <a:t>(</a:t>
            </a:r>
            <a:r>
              <a:rPr lang="en-GB" sz="1600" dirty="0"/>
              <a:t>8 marks</a:t>
            </a:r>
            <a:r>
              <a:rPr lang="en-GB" sz="1600" dirty="0" smtClean="0"/>
              <a:t>)</a:t>
            </a:r>
          </a:p>
          <a:p>
            <a:endParaRPr lang="en-GB" sz="1600" dirty="0"/>
          </a:p>
          <a:p>
            <a:endParaRPr lang="en-GB" sz="1600" dirty="0"/>
          </a:p>
        </p:txBody>
      </p:sp>
      <p:sp>
        <p:nvSpPr>
          <p:cNvPr id="21509" name="TextBox 4"/>
          <p:cNvSpPr txBox="1">
            <a:spLocks noChangeArrowheads="1"/>
          </p:cNvSpPr>
          <p:nvPr/>
        </p:nvSpPr>
        <p:spPr bwMode="auto">
          <a:xfrm>
            <a:off x="107950" y="4941888"/>
            <a:ext cx="8928100" cy="1692771"/>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300" dirty="0"/>
              <a:t>Level 3 (7-8)</a:t>
            </a:r>
          </a:p>
          <a:p>
            <a:pPr eaLnBrk="1" hangingPunct="1"/>
            <a:r>
              <a:rPr lang="en-GB" sz="1300" dirty="0"/>
              <a:t>At least three relevant developed ideas. Ideas </a:t>
            </a:r>
            <a:r>
              <a:rPr lang="en-GB" sz="1300" b="1" dirty="0" smtClean="0"/>
              <a:t>explain</a:t>
            </a:r>
            <a:r>
              <a:rPr lang="en-GB" sz="1300" dirty="0" smtClean="0"/>
              <a:t> the </a:t>
            </a:r>
            <a:r>
              <a:rPr lang="en-GB" sz="1300" b="1" i="1" dirty="0" smtClean="0"/>
              <a:t>natural process, human activities </a:t>
            </a:r>
            <a:r>
              <a:rPr lang="en-GB" sz="1300" dirty="0" smtClean="0"/>
              <a:t>and the </a:t>
            </a:r>
            <a:r>
              <a:rPr lang="en-GB" sz="1300" b="1" dirty="0" smtClean="0"/>
              <a:t>impact</a:t>
            </a:r>
            <a:endParaRPr lang="en-GB" sz="1300" b="1" dirty="0"/>
          </a:p>
          <a:p>
            <a:pPr eaLnBrk="1" hangingPunct="1"/>
            <a:r>
              <a:rPr lang="en-GB" sz="1300" dirty="0"/>
              <a:t>Full level 3 needs three developed ideas plus relevant place-specific detail of the example, (such as place name, costs of </a:t>
            </a:r>
            <a:r>
              <a:rPr lang="en-GB" sz="1300" dirty="0" smtClean="0"/>
              <a:t>damage, human activities specific </a:t>
            </a:r>
            <a:r>
              <a:rPr lang="en-GB" sz="1300" dirty="0"/>
              <a:t>to locations and </a:t>
            </a:r>
            <a:r>
              <a:rPr lang="en-GB" sz="1300" dirty="0" smtClean="0"/>
              <a:t>consequences of these responses etc..). </a:t>
            </a:r>
            <a:r>
              <a:rPr lang="en-GB" sz="1300" dirty="0"/>
              <a:t>If no relevant place-specific detail (e.g. the </a:t>
            </a:r>
            <a:r>
              <a:rPr lang="en-GB" sz="1300" dirty="0" smtClean="0"/>
              <a:t>Hurricane Sandy create damage totalling £2 </a:t>
            </a:r>
            <a:r>
              <a:rPr lang="en-GB" sz="1300" dirty="0"/>
              <a:t>million) limit to 7 marks</a:t>
            </a:r>
          </a:p>
          <a:p>
            <a:pPr eaLnBrk="1" hangingPunct="1"/>
            <a:r>
              <a:rPr lang="en-GB" sz="1300" dirty="0"/>
              <a:t>Written work is legible and spelling, grammar and punctuation are accurate. Meaning is communicated very clearly. </a:t>
            </a:r>
          </a:p>
          <a:p>
            <a:pPr eaLnBrk="1" hangingPunct="1"/>
            <a:r>
              <a:rPr lang="en-GB" sz="1300" b="1" dirty="0"/>
              <a:t>E.g. </a:t>
            </a:r>
            <a:r>
              <a:rPr lang="en-GB" sz="1300" dirty="0" smtClean="0"/>
              <a:t>Hurricane Floyd claimed the lives of 79 people in Florida, USA due to a poor response from the US government. There was little access to damaged areas via road, so helicopter was the only viable form of rescue transportation.</a:t>
            </a:r>
            <a:endParaRPr lang="en-GB" sz="1300" dirty="0"/>
          </a:p>
        </p:txBody>
      </p:sp>
      <p:sp>
        <p:nvSpPr>
          <p:cNvPr id="21510" name="TextBox 5"/>
          <p:cNvSpPr txBox="1">
            <a:spLocks noChangeArrowheads="1"/>
          </p:cNvSpPr>
          <p:nvPr/>
        </p:nvSpPr>
        <p:spPr bwMode="auto">
          <a:xfrm>
            <a:off x="2916238" y="836613"/>
            <a:ext cx="6119812" cy="3693319"/>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300" dirty="0"/>
              <a:t>0 marks</a:t>
            </a:r>
          </a:p>
          <a:p>
            <a:pPr eaLnBrk="1" hangingPunct="1"/>
            <a:r>
              <a:rPr lang="en-GB" sz="1300" dirty="0"/>
              <a:t>Response does not address the question</a:t>
            </a:r>
          </a:p>
          <a:p>
            <a:pPr eaLnBrk="1" hangingPunct="1"/>
            <a:endParaRPr lang="en-GB" sz="1300" dirty="0"/>
          </a:p>
          <a:p>
            <a:pPr eaLnBrk="1" hangingPunct="1"/>
            <a:r>
              <a:rPr lang="en-GB" sz="1300" dirty="0"/>
              <a:t>Level 1 (1-3 marks)</a:t>
            </a:r>
          </a:p>
          <a:p>
            <a:pPr eaLnBrk="1" hangingPunct="1"/>
            <a:r>
              <a:rPr lang="en-GB" sz="1300" dirty="0"/>
              <a:t>Demonstrates limited knowledge and understanding of the issue.</a:t>
            </a:r>
          </a:p>
          <a:p>
            <a:pPr eaLnBrk="1" hangingPunct="1"/>
            <a:r>
              <a:rPr lang="en-GB" sz="1300" dirty="0"/>
              <a:t>One or more relevant ideas which include limited detail.</a:t>
            </a:r>
          </a:p>
          <a:p>
            <a:pPr eaLnBrk="1" hangingPunct="1"/>
            <a:r>
              <a:rPr lang="en-GB" sz="1300" dirty="0"/>
              <a:t>Mention of defences but not both hard and soft.</a:t>
            </a:r>
          </a:p>
          <a:p>
            <a:pPr eaLnBrk="1" hangingPunct="1"/>
            <a:r>
              <a:rPr lang="en-GB" sz="1300" dirty="0"/>
              <a:t>Vague or lacking in detail. Little or no further development.</a:t>
            </a:r>
          </a:p>
          <a:p>
            <a:pPr eaLnBrk="1" hangingPunct="1"/>
            <a:r>
              <a:rPr lang="en-GB" sz="1300" dirty="0"/>
              <a:t>E.g. </a:t>
            </a:r>
            <a:r>
              <a:rPr lang="en-GB" sz="1300" dirty="0" smtClean="0"/>
              <a:t>Hurricane has caused damage to buildings. It has done this because of the strong winds which destroy thing.</a:t>
            </a:r>
            <a:endParaRPr lang="en-GB" sz="1300" dirty="0"/>
          </a:p>
          <a:p>
            <a:pPr eaLnBrk="1" hangingPunct="1"/>
            <a:endParaRPr lang="en-GB" sz="1300" dirty="0"/>
          </a:p>
          <a:p>
            <a:pPr eaLnBrk="1" hangingPunct="1"/>
            <a:r>
              <a:rPr lang="en-GB" sz="1300" dirty="0"/>
              <a:t>Level 2 (4-6 marks)</a:t>
            </a:r>
          </a:p>
          <a:p>
            <a:pPr eaLnBrk="1" hangingPunct="1"/>
            <a:r>
              <a:rPr lang="en-GB" sz="1300" dirty="0"/>
              <a:t>Demonstrates sound knowledge and understanding of the issue.</a:t>
            </a:r>
          </a:p>
          <a:p>
            <a:pPr eaLnBrk="1" hangingPunct="1"/>
            <a:r>
              <a:rPr lang="en-GB" sz="1300" dirty="0"/>
              <a:t>One to three relevant and developed ideas (6 marks if each part is addressed and developed – </a:t>
            </a:r>
            <a:r>
              <a:rPr lang="en-GB" sz="1300" dirty="0" smtClean="0"/>
              <a:t>human activities affecting the impact. 3 developed ideas)</a:t>
            </a:r>
            <a:endParaRPr lang="en-GB" sz="1300" dirty="0"/>
          </a:p>
          <a:p>
            <a:pPr eaLnBrk="1" hangingPunct="1"/>
            <a:r>
              <a:rPr lang="en-GB" sz="1300" dirty="0"/>
              <a:t>e.g. </a:t>
            </a:r>
            <a:r>
              <a:rPr lang="en-GB" sz="1300" dirty="0" smtClean="0"/>
              <a:t>The strong winds (75 mph in the eye of the Hurricane) have caused major destruction and devastation in Florida, USA. They have damaged houses, making people homeless.</a:t>
            </a:r>
            <a:r>
              <a:rPr lang="en-GB" sz="1300" dirty="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4629" y="1628800"/>
            <a:ext cx="3276600" cy="2031325"/>
          </a:xfrm>
          <a:prstGeom prst="rect">
            <a:avLst/>
          </a:prstGeom>
        </p:spPr>
        <p:txBody>
          <a:bodyPr>
            <a:spAutoFit/>
          </a:bodyPr>
          <a:lstStyle/>
          <a:p>
            <a:pPr lvl="0"/>
            <a:r>
              <a:rPr lang="en-GB" sz="1400" dirty="0"/>
              <a:t>Early November 1998</a:t>
            </a:r>
          </a:p>
          <a:p>
            <a:pPr lvl="0"/>
            <a:r>
              <a:rPr lang="en-GB" sz="1400" dirty="0"/>
              <a:t>Hit Honduras &amp; </a:t>
            </a:r>
            <a:r>
              <a:rPr lang="en-GB" sz="1400" dirty="0" err="1"/>
              <a:t>Nicuagra</a:t>
            </a:r>
            <a:endParaRPr lang="en-GB" sz="1400" dirty="0"/>
          </a:p>
          <a:p>
            <a:pPr lvl="0"/>
            <a:r>
              <a:rPr lang="en-GB" sz="1400" dirty="0"/>
              <a:t>280 </a:t>
            </a:r>
            <a:r>
              <a:rPr lang="en-GB" sz="1400" dirty="0" err="1"/>
              <a:t>kph</a:t>
            </a:r>
            <a:r>
              <a:rPr lang="en-GB" sz="1400" dirty="0"/>
              <a:t> winds &amp; torrential rain + coastal flooding</a:t>
            </a:r>
          </a:p>
          <a:p>
            <a:pPr lvl="0"/>
            <a:r>
              <a:rPr lang="en-GB" sz="1400" dirty="0"/>
              <a:t>Location was OUTSIDE (further south) usual hurricane belt so there was little expectation or preparation. Houses were unsuitable and many built onto steep valley sides</a:t>
            </a:r>
            <a:r>
              <a:rPr lang="en-GB" sz="1400" dirty="0" smtClean="0"/>
              <a:t>.</a:t>
            </a:r>
            <a:endParaRPr lang="en-GB" sz="1400" dirty="0"/>
          </a:p>
        </p:txBody>
      </p:sp>
      <p:sp>
        <p:nvSpPr>
          <p:cNvPr id="22534" name="Rectangle 7"/>
          <p:cNvSpPr>
            <a:spLocks noChangeArrowheads="1"/>
          </p:cNvSpPr>
          <p:nvPr/>
        </p:nvSpPr>
        <p:spPr bwMode="auto">
          <a:xfrm>
            <a:off x="3995936" y="275636"/>
            <a:ext cx="494329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400" b="1" u="sng" dirty="0"/>
              <a:t>IMPACT</a:t>
            </a:r>
            <a:endParaRPr lang="en-GB" sz="1400" dirty="0"/>
          </a:p>
          <a:p>
            <a:pPr marL="285750" lvl="0" indent="-285750">
              <a:buFont typeface="Arial" pitchFamily="34" charset="0"/>
              <a:buChar char="•"/>
            </a:pPr>
            <a:r>
              <a:rPr lang="en-GB" sz="1400" dirty="0"/>
              <a:t>Major coastal flooding</a:t>
            </a:r>
          </a:p>
          <a:p>
            <a:pPr marL="285750" lvl="0" indent="-285750">
              <a:buFont typeface="Arial" pitchFamily="34" charset="0"/>
              <a:buChar char="•"/>
            </a:pPr>
            <a:r>
              <a:rPr lang="en-GB" sz="1400" dirty="0"/>
              <a:t>River valleys washed away by intense rainfall</a:t>
            </a:r>
          </a:p>
          <a:p>
            <a:pPr marL="285750" lvl="0" indent="-285750">
              <a:buFont typeface="Arial" pitchFamily="34" charset="0"/>
              <a:buChar char="•"/>
            </a:pPr>
            <a:r>
              <a:rPr lang="en-GB" sz="1400" dirty="0"/>
              <a:t>Landslides wiped out villages &amp; destroyed most roads &amp; bridges</a:t>
            </a:r>
          </a:p>
          <a:p>
            <a:pPr marL="285750" lvl="0" indent="-285750">
              <a:buFont typeface="Arial" pitchFamily="34" charset="0"/>
              <a:buChar char="•"/>
            </a:pPr>
            <a:r>
              <a:rPr lang="en-GB" sz="1400" dirty="0"/>
              <a:t>Impact zone extended 100s of km</a:t>
            </a:r>
          </a:p>
          <a:p>
            <a:pPr marL="285750" lvl="0" indent="-285750">
              <a:buFont typeface="Arial" pitchFamily="34" charset="0"/>
              <a:buChar char="•"/>
            </a:pPr>
            <a:r>
              <a:rPr lang="en-GB" sz="1400" dirty="0"/>
              <a:t>11,000 dead</a:t>
            </a:r>
          </a:p>
          <a:p>
            <a:pPr marL="285750" lvl="0" indent="-285750">
              <a:buFont typeface="Arial" pitchFamily="34" charset="0"/>
              <a:buChar char="•"/>
            </a:pPr>
            <a:r>
              <a:rPr lang="en-GB" sz="1400" dirty="0"/>
              <a:t>Tens of thousands missing</a:t>
            </a:r>
          </a:p>
          <a:p>
            <a:pPr marL="285750" lvl="0" indent="-285750">
              <a:buFont typeface="Arial" pitchFamily="34" charset="0"/>
              <a:buChar char="•"/>
            </a:pPr>
            <a:r>
              <a:rPr lang="en-GB" sz="1400" dirty="0"/>
              <a:t>2.5 million homeless </a:t>
            </a:r>
          </a:p>
          <a:p>
            <a:pPr marL="285750" lvl="0" indent="-285750">
              <a:buFont typeface="Arial" pitchFamily="34" charset="0"/>
              <a:buChar char="•"/>
            </a:pPr>
            <a:r>
              <a:rPr lang="en-GB" sz="1400" dirty="0"/>
              <a:t>people lost EVERYTHING</a:t>
            </a:r>
          </a:p>
          <a:p>
            <a:pPr marL="285750" lvl="0" indent="-285750">
              <a:buFont typeface="Arial" pitchFamily="34" charset="0"/>
              <a:buChar char="•"/>
            </a:pPr>
            <a:r>
              <a:rPr lang="en-GB" sz="1400" dirty="0"/>
              <a:t>Survivors stranded for over 7 days without food / medical help</a:t>
            </a:r>
          </a:p>
          <a:p>
            <a:pPr marL="285750" lvl="0" indent="-285750">
              <a:buFont typeface="Arial" pitchFamily="34" charset="0"/>
              <a:buChar char="•"/>
            </a:pPr>
            <a:r>
              <a:rPr lang="en-GB" sz="1400" dirty="0"/>
              <a:t>Refugee camps = disease due to lack of food / clean water / sanitation</a:t>
            </a:r>
          </a:p>
          <a:p>
            <a:pPr marL="285750" lvl="0" indent="-285750">
              <a:buFont typeface="Arial" pitchFamily="34" charset="0"/>
              <a:buChar char="•"/>
            </a:pPr>
            <a:r>
              <a:rPr lang="en-GB" sz="1400" dirty="0"/>
              <a:t>Banana crop (main export) destroyed (trees take 10 years to replace)</a:t>
            </a:r>
          </a:p>
        </p:txBody>
      </p:sp>
      <p:sp>
        <p:nvSpPr>
          <p:cNvPr id="2" name="Rectangle 1"/>
          <p:cNvSpPr/>
          <p:nvPr/>
        </p:nvSpPr>
        <p:spPr>
          <a:xfrm rot="19612688">
            <a:off x="168142" y="469452"/>
            <a:ext cx="1992854"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Mitch</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TextBox 2"/>
          <p:cNvSpPr txBox="1"/>
          <p:nvPr/>
        </p:nvSpPr>
        <p:spPr>
          <a:xfrm>
            <a:off x="37506" y="3858517"/>
            <a:ext cx="9076465" cy="3231654"/>
          </a:xfrm>
          <a:prstGeom prst="rect">
            <a:avLst/>
          </a:prstGeom>
          <a:noFill/>
        </p:spPr>
        <p:txBody>
          <a:bodyPr wrap="square" rtlCol="0">
            <a:spAutoFit/>
          </a:bodyPr>
          <a:lstStyle/>
          <a:p>
            <a:r>
              <a:rPr lang="en-GB" dirty="0"/>
              <a:t> </a:t>
            </a:r>
            <a:r>
              <a:rPr lang="en-GB" sz="1400" b="1" u="sng" dirty="0" smtClean="0"/>
              <a:t>HUMAN </a:t>
            </a:r>
            <a:r>
              <a:rPr lang="en-GB" sz="1400" b="1" u="sng" dirty="0"/>
              <a:t>RESPONSE (AID/ RESCUE)</a:t>
            </a:r>
            <a:endParaRPr lang="en-GB" sz="1400" dirty="0"/>
          </a:p>
          <a:p>
            <a:pPr lvl="0"/>
            <a:r>
              <a:rPr lang="en-GB" sz="1400" dirty="0"/>
              <a:t>Major problem of ACCESS. With roads gone and rivers too swollen to travel HELICOPTERS were only viable transport.</a:t>
            </a:r>
          </a:p>
          <a:p>
            <a:pPr lvl="0"/>
            <a:r>
              <a:rPr lang="en-GB" sz="1400" dirty="0"/>
              <a:t>People waiting for over 6 days for help</a:t>
            </a:r>
          </a:p>
          <a:p>
            <a:pPr lvl="0"/>
            <a:r>
              <a:rPr lang="en-GB" sz="1400" dirty="0"/>
              <a:t>(bit of luck??) Royal Navy were sea testing a new aircraft carrier in the Caribbean </a:t>
            </a:r>
            <a:endParaRPr lang="en-GB" sz="1400" dirty="0" smtClean="0"/>
          </a:p>
          <a:p>
            <a:pPr lvl="0"/>
            <a:r>
              <a:rPr lang="en-GB" sz="1400" dirty="0" smtClean="0"/>
              <a:t>with </a:t>
            </a:r>
            <a:r>
              <a:rPr lang="en-GB" sz="1400" dirty="0"/>
              <a:t>a compliment of marines and helicopters “It was like saving Buxton from the </a:t>
            </a:r>
            <a:endParaRPr lang="en-GB" sz="1400" dirty="0" smtClean="0"/>
          </a:p>
          <a:p>
            <a:pPr lvl="0"/>
            <a:r>
              <a:rPr lang="en-GB" sz="1400" dirty="0" smtClean="0"/>
              <a:t>middle </a:t>
            </a:r>
            <a:r>
              <a:rPr lang="en-GB" sz="1400" dirty="0"/>
              <a:t>of the North Sea”-pilot</a:t>
            </a:r>
          </a:p>
          <a:p>
            <a:pPr lvl="0"/>
            <a:r>
              <a:rPr lang="en-GB" sz="1400" dirty="0"/>
              <a:t>France UK &amp; USA mobilise food, shelter within days</a:t>
            </a:r>
          </a:p>
          <a:p>
            <a:pPr lvl="0"/>
            <a:r>
              <a:rPr lang="en-GB" sz="1400" dirty="0"/>
              <a:t>NGOs </a:t>
            </a:r>
            <a:r>
              <a:rPr lang="en-GB" sz="1400" dirty="0" err="1"/>
              <a:t>eg</a:t>
            </a:r>
            <a:r>
              <a:rPr lang="en-GB" sz="1400" dirty="0"/>
              <a:t> CAFOD, OXFAM put COORDINATING teams into worst hit areas.</a:t>
            </a:r>
          </a:p>
          <a:p>
            <a:pPr lvl="0"/>
            <a:r>
              <a:rPr lang="en-GB" sz="1400" dirty="0"/>
              <a:t>Local people TOTALLY DEPENDANT on INTERNATIONAL HELP</a:t>
            </a:r>
          </a:p>
          <a:p>
            <a:pPr lvl="0"/>
            <a:r>
              <a:rPr lang="en-GB" sz="1400" dirty="0"/>
              <a:t>USA pledges immediate £42m Europe another £50</a:t>
            </a:r>
          </a:p>
          <a:p>
            <a:pPr lvl="0"/>
            <a:r>
              <a:rPr lang="en-GB" sz="1400" dirty="0"/>
              <a:t>BUT after the short term rescue: AID needed to fund a 30 year rebuilding </a:t>
            </a:r>
            <a:endParaRPr lang="en-GB" sz="1400" dirty="0" smtClean="0"/>
          </a:p>
          <a:p>
            <a:pPr lvl="0"/>
            <a:r>
              <a:rPr lang="en-GB" sz="1400" dirty="0" smtClean="0"/>
              <a:t>programme</a:t>
            </a:r>
            <a:r>
              <a:rPr lang="en-GB" sz="1400" dirty="0"/>
              <a:t>.</a:t>
            </a:r>
          </a:p>
          <a:p>
            <a:endParaRPr lang="en-GB" dirty="0"/>
          </a:p>
        </p:txBody>
      </p:sp>
      <p:pic>
        <p:nvPicPr>
          <p:cNvPr id="22536" name="Picture 8" descr="https://encrypted-tbn0.gstatic.com/images?q=tbn:ANd9GcS-bqWUT_en8V2KNL3Ou2o1sfQia1AJyaMlS4OTvdFyKG1Z5qBrZ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5694" y="4869160"/>
            <a:ext cx="2466975" cy="185737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10" descr="data:image/jpeg;base64,/9j/4AAQSkZJRgABAQAAAQABAAD/2wCEAAkGBhQSERQTEhQWFRQUGBYXFBUYFRweGBgbGhUVGBsZHBQYHCYgGiEjGRUUHy8gJCcpLC0sFR4xNTAqNScrLCkBCQoKDgwOGg8PGiwiHiA0LCwsLjQpLC80LCksNCwsNSkuMS0sLSwsMiwwLCwsLDQsLCwsLCksLCksLCwsNSwsLP/AABEIAGwAsAMBIgACEQEDEQH/xAAbAAACAwEBAQAAAAAAAAAAAAAABQMEBgIBB//EADgQAAEDAgUCAwcCBAcBAAAAAAEAAhEDIQQFEjFBIlFhcZEGEzKBobHwUtFCcoLBFBUjksLh8Qf/xAAaAQACAwEBAAAAAAAAAAAAAAAAAwECBAUG/8QALhEAAgIBAgQFAgYDAAAAAAAAAAECEQMEIRIxQVETInHB0ZHwFDJhobHhBRWB/9oADAMBAAIRAxEAPwB5i8E0v1kg1WsaxrpkwLAeIlc4jK9UFpB7jmfJUqWIL2B0anOJg8iRNlFSfo1uDoMkOjYxeZXI3OhaPcwwWgCSJPCSYs8G/dXsTWDxIdLuWyk1YkujT9VbpuIySOnmJjaEkxdXvymVYEW+iWY7QAXOdEHaPsqrd0ZpFIvnbj6qw+sYaIVKnnFMO+Ekdz+ysvx9N0kOH9wnTxZI84sUwdUK7pOtcJbiMeQAWkETE2mVW/zapaCBHgnQ0mSatUFGgFDwsungCISVudnTcdXhsVdy7FiqIPxDhKnpskFclsiSDMsfpsNz9EnqVC4yTJTDOqXUHRbY+YS1dfRwisakubJBC6pUi4gNEk8K17xlNsN6qs3f/C0dmjkz/F427rWDZ5SApEOcA54uKZEgfzj/AI+vZV69cvMuMn6AdgOB4LglCArewQhCkAQhCAPr+WP6YBiLgdrJnRw0tLyDsbgW3mCDvIBCx+RY6OZM/gW4weatqtFOoIbPxN8uRBnYbry8kboStCPDZdpe59otpP8AMARbnz7qStg9QkR8lbxFSm0k0w55DSAHNEzf+IdPcbDfwSzKceCxwMjjSeCOPWSjfmVdIz3tLizRYHAXcYb2EC6xVfEOeZcSStn7eVme6a2epz9TR4AEEn1AWIXY0MF4fFW5llzBeL1C6BUEIQgATHIajRV6uRA8/wDyVVwuBqVNXu2OcGiXECzQTEk8BWW4ei2nqdULqwdApNHTpj4jV8+B6peSHHFx7lHNLb7/AO9h7mWENRha25I6bXJF+N0jwORvqEyWsA3m5H9DZPrCf0c8qOpN94dNNgJDW2HeO9zG8pTkmVvrMeaTy189QFhETMj5rFpFKClHt9sVPLUHJtLp360vvv3FtetEsaC0cz8Tv5v2FvPdV01xWHqVWyBLaYMONnPEmTBMkjslK3xdobCXF6nqEIVi4IQhAAhCEAanC4iCHN6mm4g/kFavKsYDyQd/zuvn2S1ruZwRM9oWiwuILQLm2x7Lz2bH4UnEZjycJuK1QBusgGb25/N1lMbWmu4xIqCQI5A39bJi3NA9uk2Pf5XSXE1S0sJFmiARyJSOloblkmrRnvaisXVWzIhgseJJKTp17S0pcKv6rH5JKu/pZJ4Y0ZgQhetaSYFyVoA8VvK8v98/SXtpNAJdUf8ACLWHmeAmOF9mXj3dSv00nQQJ6ntBuGgbeZ2lR53hGjUaZ00gf9OnyAe55PilePj4lG9xUpcXlj9ShUxpDSymS1h+ITd/i7v4DYfVc4fC1HfA13nH91FSqQQYmOCmNLOt9YkcAbBTNzX5UWlsm0jg5dWJ62vIG4n7Jp7KZs3D1HtdLQ6Nx8iCObKjWz6CPdN0jkOMyfNXcLmTKnxNEneY+oWfxc2PeUU1+n9iMuNZcfDLa/2JMfl7KmJqBvTQcdQPLSRaBPBSPHYYNIh7ak26ZsQSLjvAlN8Xgask0SNP6LWnsCkmt9OpqHQ9ptHB8E3DlhNeRk4oTi7k7IEKzh6bNbPfE6HGXaCC4Dv5+BUeLYwPcKZLmAnSSIJHBIT07NF70RIQhSSCEIQBay7FBjuoWPPI8VoaOJDm9JBBt+DhZRd0cQ5vwmFh1OkWXzLZkUarWQrNHMNw6SINgOfNZ7C52dn28QPuEyw2KDhaD5G/puuTkwZMT3RKbRaxuFaWQdnGw4FtwVlMThHMcQQbc8eq1z6+tmj+LgKuKgLS17Z7pmDUyw9LTCW26ENDK5Y176gYH6tILXFxjkBo21dMzwneVYWhS0v0PqvBcD7xummWltiGiTIPirdGmz3J0sALDqb30usQPIwfmVXFUHpC1Zde6qMeZmyQeRU26+h5Vqucbkn7DyHCS507qDRNh1dpmftCdtMLOZlXL6r3Hkkx24+wCVoIcU3LsMXMrITjD+z0U2Va9VtFj7skEvcL3DBxMeq4rezrtLn0XNrsbGos3HTJlhvA7rreLC6s2fh8lXXz61zFSA6NlKMI/wDQ/wD2ntPbtdRs3t+eqvafIS1XMu0c5e0Q2B3tuucRmbniC1vybdc1sdqEFjPMC6r06haZBgjlIjii/M4qyqQwyzA06o0nU1+8yIPhpVurkDNg5wPcxB8oSv8AzKpMhxB7iB/ZSYjOKjyOoiBFj6lKnjzuVxlSJI8Vl1SndzTH6ot6qqpnYt5GkucR2JMKShmDmCAG87tBN/NaV4ijvTf0+QKyF6XIaNvz6pgHiEIUgCAYuEIQBdpZxUESZjvv6hcvzaodnEeX7qohJ8DHd8KAdZRn7mvGs+BMC4NiD5ibrQVsm1/6lDqZ1ENLhrDWxOpvz43WFVmlmVRogOt2N1ny6SL/ACr2+Rcou7RrK+QYhwINJ4G1hfaePBQYL2GdUMkOpssXPedIgze9zsUsw/tO8GSXA/qa4ztHfsmOCzA1hu52mwDjJAG3lzZZHGWn3qSXqvgROOZ7RaX6037/AEGXttimYqrSAkto0m0muHTIbyGjYLJYjAPoyQ+LQSCQYPEhadmE1CfwrNZ7Vdr0zaBZTpM0smXh6dvgbii4RUU22urds6b7VYoEkV3ySCb8hukcdk2yTM24yo3C4prB73QynWaxoexwEMBf+kuN+TKykq1lTZr0hOmajLzEdYvPC3y02NrypJ9GlVGl55RTcnaPMzy5+HrVKNQQ+k4sdvuDEieDuPAqstB/9AxBfmWKcWaCX7f0gar99/ms+tCuvNzFQnHJFTjye69GCF4vdKksCEIQAIBQhAAhCEACEIQAIQhAAhCEAClwuKdTcHNMEKJChpNUwNjlGKe4F09LhME3B7eIWez6ffunwjyhR4TNX04gyBx/aUzdTGJbPMW7j/pcqMHpcnHJeV7FKoQKTC1tD2OIkNc1xHeCDH0V2nkVQugwB34UjcspOdobUOoWmOknwK3ficfR36blnTVDLO/bJuKrNdWwzDTa7YEioWxEGqP2SallTqgL2jSwkwCbxJ9Y2XeGyKo+r7uI7u4jutMMK2k0NmdIj0SNXreBLhabf8CcWKGGKhj2S2F+QZXTZUY54947V0iem3hz800rYL32JZWrmnLbGm1k6gJHkPnKotqn3hAt0w0jjuQvMupupNgOl8mI4B7n1XN8ebuTe/t7D09yhmmSBjXOpudYnoImxPBCT/4d0ToMd4K2T6pc7UbnlStw4cJ3/Oyvj/yE4qpKyLvkYejRLjA8/wAhD8M5oktIHitxhsraSTAHyifmFWzHBMvtAOxG58JTv9jcto7FqdWYxCELsEAhCEACEIQAIQhAAhCEACA5CFADLDZ0WtLHND2kQAT9zyqFKqWuDhuDIXCEuOKEbpc+YUbXA1muomq2ZIP9JESFSr13Oj1Vr2cYP8MD31/ePlZVabb+ekfVefyxUZtLoUonoDUTcTH28V7q0lTVGAHSBE79zCAyTJ7JL7F2ugUqbivH1tDhf0U8QCUkrViXEojElpR5DUZo4/JQ4vGNL3TcECPA8qpSeYjyUNb9lZRVkcTex//Z"/>
          <p:cNvSpPr>
            <a:spLocks noChangeAspect="1" noChangeArrowheads="1"/>
          </p:cNvSpPr>
          <p:nvPr/>
        </p:nvSpPr>
        <p:spPr bwMode="auto">
          <a:xfrm>
            <a:off x="63500" y="-500063"/>
            <a:ext cx="1676400" cy="1028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12" descr="data:image/jpeg;base64,/9j/4AAQSkZJRgABAQAAAQABAAD/2wCEAAkGBhQSERQTEhQWFRQUGBYXFBUYFRweGBgbGhUVGBsZHBQYHCYgGiEjGRUUHy8gJCcpLC0sFR4xNTAqNScrLCkBCQoKDgwOGg8PGiwiHiA0LCwsLjQpLC80LCksNCwsNSkuMS0sLSwsMiwwLCwsLDQsLCwsLCksLCksLCwsNSwsLP/AABEIAGwAsAMBIgACEQEDEQH/xAAbAAACAwEBAQAAAAAAAAAAAAAABQMEBgIBB//EADgQAAEDAgUCAwcCBAcBAAAAAAEAAhEDIQQFEjFBIlFhcZEGEzKBobHwUtFCcoLBFBUjksLh8Qf/xAAaAQACAwEBAAAAAAAAAAAAAAAAAwECBAUG/8QALhEAAgIBAgQFAgYDAAAAAAAAAAECEQMEIRIxQVETInHB0ZHwFDJhobHhBRWB/9oADAMBAAIRAxEAPwB5i8E0v1kg1WsaxrpkwLAeIlc4jK9UFpB7jmfJUqWIL2B0anOJg8iRNlFSfo1uDoMkOjYxeZXI3OhaPcwwWgCSJPCSYs8G/dXsTWDxIdLuWyk1YkujT9VbpuIySOnmJjaEkxdXvymVYEW+iWY7QAXOdEHaPsqrd0ZpFIvnbj6qw+sYaIVKnnFMO+Ekdz+ysvx9N0kOH9wnTxZI84sUwdUK7pOtcJbiMeQAWkETE2mVW/zapaCBHgnQ0mSatUFGgFDwsungCISVudnTcdXhsVdy7FiqIPxDhKnpskFclsiSDMsfpsNz9EnqVC4yTJTDOqXUHRbY+YS1dfRwisakubJBC6pUi4gNEk8K17xlNsN6qs3f/C0dmjkz/F427rWDZ5SApEOcA54uKZEgfzj/AI+vZV69cvMuMn6AdgOB4LglCArewQhCkAQhCAPr+WP6YBiLgdrJnRw0tLyDsbgW3mCDvIBCx+RY6OZM/gW4weatqtFOoIbPxN8uRBnYbry8kboStCPDZdpe59otpP8AMARbnz7qStg9QkR8lbxFSm0k0w55DSAHNEzf+IdPcbDfwSzKceCxwMjjSeCOPWSjfmVdIz3tLizRYHAXcYb2EC6xVfEOeZcSStn7eVme6a2epz9TR4AEEn1AWIXY0MF4fFW5llzBeL1C6BUEIQgATHIajRV6uRA8/wDyVVwuBqVNXu2OcGiXECzQTEk8BWW4ei2nqdULqwdApNHTpj4jV8+B6peSHHFx7lHNLb7/AO9h7mWENRha25I6bXJF+N0jwORvqEyWsA3m5H9DZPrCf0c8qOpN94dNNgJDW2HeO9zG8pTkmVvrMeaTy189QFhETMj5rFpFKClHt9sVPLUHJtLp360vvv3FtetEsaC0cz8Tv5v2FvPdV01xWHqVWyBLaYMONnPEmTBMkjslK3xdobCXF6nqEIVi4IQhAAhCEAanC4iCHN6mm4g/kFavKsYDyQd/zuvn2S1ruZwRM9oWiwuILQLm2x7Lz2bH4UnEZjycJuK1QBusgGb25/N1lMbWmu4xIqCQI5A39bJi3NA9uk2Pf5XSXE1S0sJFmiARyJSOloblkmrRnvaisXVWzIhgseJJKTp17S0pcKv6rH5JKu/pZJ4Y0ZgQhetaSYFyVoA8VvK8v98/SXtpNAJdUf8ACLWHmeAmOF9mXj3dSv00nQQJ6ntBuGgbeZ2lR53hGjUaZ00gf9OnyAe55PilePj4lG9xUpcXlj9ShUxpDSymS1h+ITd/i7v4DYfVc4fC1HfA13nH91FSqQQYmOCmNLOt9YkcAbBTNzX5UWlsm0jg5dWJ62vIG4n7Jp7KZs3D1HtdLQ6Nx8iCObKjWz6CPdN0jkOMyfNXcLmTKnxNEneY+oWfxc2PeUU1+n9iMuNZcfDLa/2JMfl7KmJqBvTQcdQPLSRaBPBSPHYYNIh7ak26ZsQSLjvAlN8Xgask0SNP6LWnsCkmt9OpqHQ9ptHB8E3DlhNeRk4oTi7k7IEKzh6bNbPfE6HGXaCC4Dv5+BUeLYwPcKZLmAnSSIJHBIT07NF70RIQhSSCEIQBay7FBjuoWPPI8VoaOJDm9JBBt+DhZRd0cQ5vwmFh1OkWXzLZkUarWQrNHMNw6SINgOfNZ7C52dn28QPuEyw2KDhaD5G/puuTkwZMT3RKbRaxuFaWQdnGw4FtwVlMThHMcQQbc8eq1z6+tmj+LgKuKgLS17Z7pmDUyw9LTCW26ENDK5Y176gYH6tILXFxjkBo21dMzwneVYWhS0v0PqvBcD7xummWltiGiTIPirdGmz3J0sALDqb30usQPIwfmVXFUHpC1Zde6qMeZmyQeRU26+h5Vqucbkn7DyHCS507qDRNh1dpmftCdtMLOZlXL6r3Hkkx24+wCVoIcU3LsMXMrITjD+z0U2Va9VtFj7skEvcL3DBxMeq4rezrtLn0XNrsbGos3HTJlhvA7rreLC6s2fh8lXXz61zFSA6NlKMI/wDQ/wD2ntPbtdRs3t+eqvafIS1XMu0c5e0Q2B3tuucRmbniC1vybdc1sdqEFjPMC6r06haZBgjlIjii/M4qyqQwyzA06o0nU1+8yIPhpVurkDNg5wPcxB8oSv8AzKpMhxB7iB/ZSYjOKjyOoiBFj6lKnjzuVxlSJI8Vl1SndzTH6ot6qqpnYt5GkucR2JMKShmDmCAG87tBN/NaV4ijvTf0+QKyF6XIaNvz6pgHiEIUgCAYuEIQBdpZxUESZjvv6hcvzaodnEeX7qohJ8DHd8KAdZRn7mvGs+BMC4NiD5ibrQVsm1/6lDqZ1ENLhrDWxOpvz43WFVmlmVRogOt2N1ny6SL/ACr2+Rcou7RrK+QYhwINJ4G1hfaePBQYL2GdUMkOpssXPedIgze9zsUsw/tO8GSXA/qa4ztHfsmOCzA1hu52mwDjJAG3lzZZHGWn3qSXqvgROOZ7RaX6037/AEGXttimYqrSAkto0m0muHTIbyGjYLJYjAPoyQ+LQSCQYPEhadmE1CfwrNZ7Vdr0zaBZTpM0smXh6dvgbii4RUU22urds6b7VYoEkV3ySCb8hukcdk2yTM24yo3C4prB73QynWaxoexwEMBf+kuN+TKykq1lTZr0hOmajLzEdYvPC3y02NrypJ9GlVGl55RTcnaPMzy5+HrVKNQQ+k4sdvuDEieDuPAqstB/9AxBfmWKcWaCX7f0gar99/ms+tCuvNzFQnHJFTjye69GCF4vdKksCEIQAIBQhAAhCEACEIQAIQhAAhCEAClwuKdTcHNMEKJChpNUwNjlGKe4F09LhME3B7eIWez6ffunwjyhR4TNX04gyBx/aUzdTGJbPMW7j/pcqMHpcnHJeV7FKoQKTC1tD2OIkNc1xHeCDH0V2nkVQugwB34UjcspOdobUOoWmOknwK3ficfR36blnTVDLO/bJuKrNdWwzDTa7YEioWxEGqP2SallTqgL2jSwkwCbxJ9Y2XeGyKo+r7uI7u4jutMMK2k0NmdIj0SNXreBLhabf8CcWKGGKhj2S2F+QZXTZUY54947V0iem3hz800rYL32JZWrmnLbGm1k6gJHkPnKotqn3hAt0w0jjuQvMupupNgOl8mI4B7n1XN8ebuTe/t7D09yhmmSBjXOpudYnoImxPBCT/4d0ToMd4K2T6pc7UbnlStw4cJ3/Oyvj/yE4qpKyLvkYejRLjA8/wAhD8M5oktIHitxhsraSTAHyifmFWzHBMvtAOxG58JTv9jcto7FqdWYxCELsEAhCEACEIQAIQhAAhCEACA5CFADLDZ0WtLHND2kQAT9zyqFKqWuDhuDIXCEuOKEbpc+YUbXA1muomq2ZIP9JESFSr13Oj1Vr2cYP8MD31/ePlZVabb+ekfVefyxUZtLoUonoDUTcTH28V7q0lTVGAHSBE79zCAyTJ7JL7F2ugUqbivH1tDhf0U8QCUkrViXEojElpR5DUZo4/JQ4vGNL3TcECPA8qpSeYjyUNb9lZRVkcTex//Z"/>
          <p:cNvSpPr>
            <a:spLocks noChangeAspect="1" noChangeArrowheads="1"/>
          </p:cNvSpPr>
          <p:nvPr/>
        </p:nvSpPr>
        <p:spPr bwMode="auto">
          <a:xfrm>
            <a:off x="215900" y="-347663"/>
            <a:ext cx="1676400" cy="1028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2541"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1351" y="713961"/>
            <a:ext cx="16764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Rectangle 7"/>
          <p:cNvSpPr>
            <a:spLocks noChangeArrowheads="1"/>
          </p:cNvSpPr>
          <p:nvPr/>
        </p:nvSpPr>
        <p:spPr bwMode="auto">
          <a:xfrm>
            <a:off x="3995936" y="275636"/>
            <a:ext cx="494329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GB" sz="1400" dirty="0"/>
              <a:t>Hurricane Floyd struck on the 16th September 1999 and followed the eastern coast of America all of the way from Florida to Maine until it eventually died out. It formed in the Gulf of Mexico out at sea before hitting the Caribbean islands and mainland America. The width of the hurricane was estimated to reach around 500km and it was classified as a category 5 hurricane. Prevention, preparation and prediction measures limited human losses.</a:t>
            </a:r>
          </a:p>
        </p:txBody>
      </p:sp>
      <p:sp>
        <p:nvSpPr>
          <p:cNvPr id="2" name="Rectangle 1"/>
          <p:cNvSpPr/>
          <p:nvPr/>
        </p:nvSpPr>
        <p:spPr>
          <a:xfrm rot="19612688">
            <a:off x="148907" y="469452"/>
            <a:ext cx="2031326"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Floyd</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TextBox 2"/>
          <p:cNvSpPr txBox="1"/>
          <p:nvPr/>
        </p:nvSpPr>
        <p:spPr>
          <a:xfrm>
            <a:off x="37506" y="3858517"/>
            <a:ext cx="9076465" cy="3231654"/>
          </a:xfrm>
          <a:prstGeom prst="rect">
            <a:avLst/>
          </a:prstGeom>
          <a:noFill/>
        </p:spPr>
        <p:txBody>
          <a:bodyPr wrap="square" rtlCol="0">
            <a:spAutoFit/>
          </a:bodyPr>
          <a:lstStyle/>
          <a:p>
            <a:r>
              <a:rPr lang="en-GB" dirty="0" smtClean="0"/>
              <a:t> </a:t>
            </a:r>
            <a:r>
              <a:rPr lang="en-GB" sz="1400" b="1" u="sng" dirty="0" smtClean="0"/>
              <a:t>HUMAN RESPONSE (AID/ RESCUE)</a:t>
            </a:r>
            <a:endParaRPr lang="en-GB" sz="1400" dirty="0" smtClean="0"/>
          </a:p>
          <a:p>
            <a:pPr lvl="0"/>
            <a:r>
              <a:rPr lang="en-GB" sz="1400" dirty="0" smtClean="0"/>
              <a:t>Major problem of ACCESS. With roads gone and rivers too swollen to travel HELICOPTERS were only viable transport.</a:t>
            </a:r>
          </a:p>
          <a:p>
            <a:pPr lvl="0"/>
            <a:r>
              <a:rPr lang="en-GB" sz="1400" dirty="0" smtClean="0"/>
              <a:t>People waiting for over 6 days for help</a:t>
            </a:r>
          </a:p>
          <a:p>
            <a:pPr lvl="0"/>
            <a:r>
              <a:rPr lang="en-GB" sz="1400" dirty="0" smtClean="0"/>
              <a:t>(bit of luck??) Royal Navy were sea testing a new aircraft carrier in the Caribbean </a:t>
            </a:r>
          </a:p>
          <a:p>
            <a:pPr lvl="0"/>
            <a:r>
              <a:rPr lang="en-GB" sz="1400" dirty="0" smtClean="0"/>
              <a:t>with a compliment of marines and helicopters “It was like saving Buxton from the </a:t>
            </a:r>
          </a:p>
          <a:p>
            <a:pPr lvl="0"/>
            <a:r>
              <a:rPr lang="en-GB" sz="1400" dirty="0" smtClean="0"/>
              <a:t>middle of the North Sea”-pilot</a:t>
            </a:r>
          </a:p>
          <a:p>
            <a:pPr lvl="0"/>
            <a:r>
              <a:rPr lang="en-GB" sz="1400" dirty="0" smtClean="0"/>
              <a:t>France UK &amp; USA mobilise food, shelter within days</a:t>
            </a:r>
          </a:p>
          <a:p>
            <a:pPr lvl="0"/>
            <a:r>
              <a:rPr lang="en-GB" sz="1400" dirty="0" smtClean="0"/>
              <a:t>NGOs </a:t>
            </a:r>
            <a:r>
              <a:rPr lang="en-GB" sz="1400" dirty="0" err="1" smtClean="0"/>
              <a:t>eg</a:t>
            </a:r>
            <a:r>
              <a:rPr lang="en-GB" sz="1400" dirty="0" smtClean="0"/>
              <a:t> CAFOD, OXFAM put COORDINATING teams into worst hit areas.</a:t>
            </a:r>
          </a:p>
          <a:p>
            <a:pPr lvl="0"/>
            <a:r>
              <a:rPr lang="en-GB" sz="1400" dirty="0" smtClean="0"/>
              <a:t>Local people TOTALLY DEPENDANT on INTERNATIONAL HELP</a:t>
            </a:r>
          </a:p>
          <a:p>
            <a:pPr lvl="0"/>
            <a:r>
              <a:rPr lang="en-GB" sz="1400" dirty="0" smtClean="0"/>
              <a:t>USA pledges immediate £42m Europe another £50</a:t>
            </a:r>
          </a:p>
          <a:p>
            <a:pPr lvl="0"/>
            <a:r>
              <a:rPr lang="en-GB" sz="1400" dirty="0" smtClean="0"/>
              <a:t>BUT after the short term rescue: AID needed to fund a 30 year rebuilding </a:t>
            </a:r>
          </a:p>
          <a:p>
            <a:pPr lvl="0"/>
            <a:r>
              <a:rPr lang="en-GB" sz="1400" dirty="0" smtClean="0"/>
              <a:t>programme.</a:t>
            </a:r>
          </a:p>
          <a:p>
            <a:endParaRPr lang="en-GB" dirty="0"/>
          </a:p>
        </p:txBody>
      </p:sp>
      <p:pic>
        <p:nvPicPr>
          <p:cNvPr id="22536" name="Picture 8" descr="https://encrypted-tbn0.gstatic.com/images?q=tbn:ANd9GcS-bqWUT_en8V2KNL3Ou2o1sfQia1AJyaMlS4OTvdFyKG1Z5qBrZ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5694" y="4869160"/>
            <a:ext cx="2466975" cy="185737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10" descr="data:image/jpeg;base64,/9j/4AAQSkZJRgABAQAAAQABAAD/2wCEAAkGBhQSERQTEhQWFRQUGBYXFBUYFRweGBgbGhUVGBsZHBQYHCYgGiEjGRUUHy8gJCcpLC0sFR4xNTAqNScrLCkBCQoKDgwOGg8PGiwiHiA0LCwsLjQpLC80LCksNCwsNSkuMS0sLSwsMiwwLCwsLDQsLCwsLCksLCksLCwsNSwsLP/AABEIAGwAsAMBIgACEQEDEQH/xAAbAAACAwEBAQAAAAAAAAAAAAAABQMEBgIBB//EADgQAAEDAgUCAwcCBAcBAAAAAAEAAhEDIQQFEjFBIlFhcZEGEzKBobHwUtFCcoLBFBUjksLh8Qf/xAAaAQACAwEBAAAAAAAAAAAAAAAAAwECBAUG/8QALhEAAgIBAgQFAgYDAAAAAAAAAAECEQMEIRIxQVETInHB0ZHwFDJhobHhBRWB/9oADAMBAAIRAxEAPwB5i8E0v1kg1WsaxrpkwLAeIlc4jK9UFpB7jmfJUqWIL2B0anOJg8iRNlFSfo1uDoMkOjYxeZXI3OhaPcwwWgCSJPCSYs8G/dXsTWDxIdLuWyk1YkujT9VbpuIySOnmJjaEkxdXvymVYEW+iWY7QAXOdEHaPsqrd0ZpFIvnbj6qw+sYaIVKnnFMO+Ekdz+ysvx9N0kOH9wnTxZI84sUwdUK7pOtcJbiMeQAWkETE2mVW/zapaCBHgnQ0mSatUFGgFDwsungCISVudnTcdXhsVdy7FiqIPxDhKnpskFclsiSDMsfpsNz9EnqVC4yTJTDOqXUHRbY+YS1dfRwisakubJBC6pUi4gNEk8K17xlNsN6qs3f/C0dmjkz/F427rWDZ5SApEOcA54uKZEgfzj/AI+vZV69cvMuMn6AdgOB4LglCArewQhCkAQhCAPr+WP6YBiLgdrJnRw0tLyDsbgW3mCDvIBCx+RY6OZM/gW4weatqtFOoIbPxN8uRBnYbry8kboStCPDZdpe59otpP8AMARbnz7qStg9QkR8lbxFSm0k0w55DSAHNEzf+IdPcbDfwSzKceCxwMjjSeCOPWSjfmVdIz3tLizRYHAXcYb2EC6xVfEOeZcSStn7eVme6a2epz9TR4AEEn1AWIXY0MF4fFW5llzBeL1C6BUEIQgATHIajRV6uRA8/wDyVVwuBqVNXu2OcGiXECzQTEk8BWW4ei2nqdULqwdApNHTpj4jV8+B6peSHHFx7lHNLb7/AO9h7mWENRha25I6bXJF+N0jwORvqEyWsA3m5H9DZPrCf0c8qOpN94dNNgJDW2HeO9zG8pTkmVvrMeaTy189QFhETMj5rFpFKClHt9sVPLUHJtLp360vvv3FtetEsaC0cz8Tv5v2FvPdV01xWHqVWyBLaYMONnPEmTBMkjslK3xdobCXF6nqEIVi4IQhAAhCEAanC4iCHN6mm4g/kFavKsYDyQd/zuvn2S1ruZwRM9oWiwuILQLm2x7Lz2bH4UnEZjycJuK1QBusgGb25/N1lMbWmu4xIqCQI5A39bJi3NA9uk2Pf5XSXE1S0sJFmiARyJSOloblkmrRnvaisXVWzIhgseJJKTp17S0pcKv6rH5JKu/pZJ4Y0ZgQhetaSYFyVoA8VvK8v98/SXtpNAJdUf8ACLWHmeAmOF9mXj3dSv00nQQJ6ntBuGgbeZ2lR53hGjUaZ00gf9OnyAe55PilePj4lG9xUpcXlj9ShUxpDSymS1h+ITd/i7v4DYfVc4fC1HfA13nH91FSqQQYmOCmNLOt9YkcAbBTNzX5UWlsm0jg5dWJ62vIG4n7Jp7KZs3D1HtdLQ6Nx8iCObKjWz6CPdN0jkOMyfNXcLmTKnxNEneY+oWfxc2PeUU1+n9iMuNZcfDLa/2JMfl7KmJqBvTQcdQPLSRaBPBSPHYYNIh7ak26ZsQSLjvAlN8Xgask0SNP6LWnsCkmt9OpqHQ9ptHB8E3DlhNeRk4oTi7k7IEKzh6bNbPfE6HGXaCC4Dv5+BUeLYwPcKZLmAnSSIJHBIT07NF70RIQhSSCEIQBay7FBjuoWPPI8VoaOJDm9JBBt+DhZRd0cQ5vwmFh1OkWXzLZkUarWQrNHMNw6SINgOfNZ7C52dn28QPuEyw2KDhaD5G/puuTkwZMT3RKbRaxuFaWQdnGw4FtwVlMThHMcQQbc8eq1z6+tmj+LgKuKgLS17Z7pmDUyw9LTCW26ENDK5Y176gYH6tILXFxjkBo21dMzwneVYWhS0v0PqvBcD7xummWltiGiTIPirdGmz3J0sALDqb30usQPIwfmVXFUHpC1Zde6qMeZmyQeRU26+h5Vqucbkn7DyHCS507qDRNh1dpmftCdtMLOZlXL6r3Hkkx24+wCVoIcU3LsMXMrITjD+z0U2Va9VtFj7skEvcL3DBxMeq4rezrtLn0XNrsbGos3HTJlhvA7rreLC6s2fh8lXXz61zFSA6NlKMI/wDQ/wD2ntPbtdRs3t+eqvafIS1XMu0c5e0Q2B3tuucRmbniC1vybdc1sdqEFjPMC6r06haZBgjlIjii/M4qyqQwyzA06o0nU1+8yIPhpVurkDNg5wPcxB8oSv8AzKpMhxB7iB/ZSYjOKjyOoiBFj6lKnjzuVxlSJI8Vl1SndzTH6ot6qqpnYt5GkucR2JMKShmDmCAG87tBN/NaV4ijvTf0+QKyF6XIaNvz6pgHiEIUgCAYuEIQBdpZxUESZjvv6hcvzaodnEeX7qohJ8DHd8KAdZRn7mvGs+BMC4NiD5ibrQVsm1/6lDqZ1ENLhrDWxOpvz43WFVmlmVRogOt2N1ny6SL/ACr2+Rcou7RrK+QYhwINJ4G1hfaePBQYL2GdUMkOpssXPedIgze9zsUsw/tO8GSXA/qa4ztHfsmOCzA1hu52mwDjJAG3lzZZHGWn3qSXqvgROOZ7RaX6037/AEGXttimYqrSAkto0m0muHTIbyGjYLJYjAPoyQ+LQSCQYPEhadmE1CfwrNZ7Vdr0zaBZTpM0smXh6dvgbii4RUU22urds6b7VYoEkV3ySCb8hukcdk2yTM24yo3C4prB73QynWaxoexwEMBf+kuN+TKykq1lTZr0hOmajLzEdYvPC3y02NrypJ9GlVGl55RTcnaPMzy5+HrVKNQQ+k4sdvuDEieDuPAqstB/9AxBfmWKcWaCX7f0gar99/ms+tCuvNzFQnHJFTjye69GCF4vdKksCEIQAIBQhAAhCEACEIQAIQhAAhCEAClwuKdTcHNMEKJChpNUwNjlGKe4F09LhME3B7eIWez6ffunwjyhR4TNX04gyBx/aUzdTGJbPMW7j/pcqMHpcnHJeV7FKoQKTC1tD2OIkNc1xHeCDH0V2nkVQugwB34UjcspOdobUOoWmOknwK3ficfR36blnTVDLO/bJuKrNdWwzDTa7YEioWxEGqP2SallTqgL2jSwkwCbxJ9Y2XeGyKo+r7uI7u4jutMMK2k0NmdIj0SNXreBLhabf8CcWKGGKhj2S2F+QZXTZUY54947V0iem3hz800rYL32JZWrmnLbGm1k6gJHkPnKotqn3hAt0w0jjuQvMupupNgOl8mI4B7n1XN8ebuTe/t7D09yhmmSBjXOpudYnoImxPBCT/4d0ToMd4K2T6pc7UbnlStw4cJ3/Oyvj/yE4qpKyLvkYejRLjA8/wAhD8M5oktIHitxhsraSTAHyifmFWzHBMvtAOxG58JTv9jcto7FqdWYxCELsEAhCEACEIQAIQhAAhCEACA5CFADLDZ0WtLHND2kQAT9zyqFKqWuDhuDIXCEuOKEbpc+YUbXA1muomq2ZIP9JESFSr13Oj1Vr2cYP8MD31/ePlZVabb+ekfVefyxUZtLoUonoDUTcTH28V7q0lTVGAHSBE79zCAyTJ7JL7F2ugUqbivH1tDhf0U8QCUkrViXEojElpR5DUZo4/JQ4vGNL3TcECPA8qpSeYjyUNb9lZRVkcTex//Z"/>
          <p:cNvSpPr>
            <a:spLocks noChangeAspect="1" noChangeArrowheads="1"/>
          </p:cNvSpPr>
          <p:nvPr/>
        </p:nvSpPr>
        <p:spPr bwMode="auto">
          <a:xfrm>
            <a:off x="63500" y="-500063"/>
            <a:ext cx="1676400" cy="1028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12" descr="data:image/jpeg;base64,/9j/4AAQSkZJRgABAQAAAQABAAD/2wCEAAkGBhQSERQTEhQWFRQUGBYXFBUYFRweGBgbGhUVGBsZHBQYHCYgGiEjGRUUHy8gJCcpLC0sFR4xNTAqNScrLCkBCQoKDgwOGg8PGiwiHiA0LCwsLjQpLC80LCksNCwsNSkuMS0sLSwsMiwwLCwsLDQsLCwsLCksLCksLCwsNSwsLP/AABEIAGwAsAMBIgACEQEDEQH/xAAbAAACAwEBAQAAAAAAAAAAAAAABQMEBgIBB//EADgQAAEDAgUCAwcCBAcBAAAAAAEAAhEDIQQFEjFBIlFhcZEGEzKBobHwUtFCcoLBFBUjksLh8Qf/xAAaAQACAwEBAAAAAAAAAAAAAAAAAwECBAUG/8QALhEAAgIBAgQFAgYDAAAAAAAAAAECEQMEIRIxQVETInHB0ZHwFDJhobHhBRWB/9oADAMBAAIRAxEAPwB5i8E0v1kg1WsaxrpkwLAeIlc4jK9UFpB7jmfJUqWIL2B0anOJg8iRNlFSfo1uDoMkOjYxeZXI3OhaPcwwWgCSJPCSYs8G/dXsTWDxIdLuWyk1YkujT9VbpuIySOnmJjaEkxdXvymVYEW+iWY7QAXOdEHaPsqrd0ZpFIvnbj6qw+sYaIVKnnFMO+Ekdz+ysvx9N0kOH9wnTxZI84sUwdUK7pOtcJbiMeQAWkETE2mVW/zapaCBHgnQ0mSatUFGgFDwsungCISVudnTcdXhsVdy7FiqIPxDhKnpskFclsiSDMsfpsNz9EnqVC4yTJTDOqXUHRbY+YS1dfRwisakubJBC6pUi4gNEk8K17xlNsN6qs3f/C0dmjkz/F427rWDZ5SApEOcA54uKZEgfzj/AI+vZV69cvMuMn6AdgOB4LglCArewQhCkAQhCAPr+WP6YBiLgdrJnRw0tLyDsbgW3mCDvIBCx+RY6OZM/gW4weatqtFOoIbPxN8uRBnYbry8kboStCPDZdpe59otpP8AMARbnz7qStg9QkR8lbxFSm0k0w55DSAHNEzf+IdPcbDfwSzKceCxwMjjSeCOPWSjfmVdIz3tLizRYHAXcYb2EC6xVfEOeZcSStn7eVme6a2epz9TR4AEEn1AWIXY0MF4fFW5llzBeL1C6BUEIQgATHIajRV6uRA8/wDyVVwuBqVNXu2OcGiXECzQTEk8BWW4ei2nqdULqwdApNHTpj4jV8+B6peSHHFx7lHNLb7/AO9h7mWENRha25I6bXJF+N0jwORvqEyWsA3m5H9DZPrCf0c8qOpN94dNNgJDW2HeO9zG8pTkmVvrMeaTy189QFhETMj5rFpFKClHt9sVPLUHJtLp360vvv3FtetEsaC0cz8Tv5v2FvPdV01xWHqVWyBLaYMONnPEmTBMkjslK3xdobCXF6nqEIVi4IQhAAhCEAanC4iCHN6mm4g/kFavKsYDyQd/zuvn2S1ruZwRM9oWiwuILQLm2x7Lz2bH4UnEZjycJuK1QBusgGb25/N1lMbWmu4xIqCQI5A39bJi3NA9uk2Pf5XSXE1S0sJFmiARyJSOloblkmrRnvaisXVWzIhgseJJKTp17S0pcKv6rH5JKu/pZJ4Y0ZgQhetaSYFyVoA8VvK8v98/SXtpNAJdUf8ACLWHmeAmOF9mXj3dSv00nQQJ6ntBuGgbeZ2lR53hGjUaZ00gf9OnyAe55PilePj4lG9xUpcXlj9ShUxpDSymS1h+ITd/i7v4DYfVc4fC1HfA13nH91FSqQQYmOCmNLOt9YkcAbBTNzX5UWlsm0jg5dWJ62vIG4n7Jp7KZs3D1HtdLQ6Nx8iCObKjWz6CPdN0jkOMyfNXcLmTKnxNEneY+oWfxc2PeUU1+n9iMuNZcfDLa/2JMfl7KmJqBvTQcdQPLSRaBPBSPHYYNIh7ak26ZsQSLjvAlN8Xgask0SNP6LWnsCkmt9OpqHQ9ptHB8E3DlhNeRk4oTi7k7IEKzh6bNbPfE6HGXaCC4Dv5+BUeLYwPcKZLmAnSSIJHBIT07NF70RIQhSSCEIQBay7FBjuoWPPI8VoaOJDm9JBBt+DhZRd0cQ5vwmFh1OkWXzLZkUarWQrNHMNw6SINgOfNZ7C52dn28QPuEyw2KDhaD5G/puuTkwZMT3RKbRaxuFaWQdnGw4FtwVlMThHMcQQbc8eq1z6+tmj+LgKuKgLS17Z7pmDUyw9LTCW26ENDK5Y176gYH6tILXFxjkBo21dMzwneVYWhS0v0PqvBcD7xummWltiGiTIPirdGmz3J0sALDqb30usQPIwfmVXFUHpC1Zde6qMeZmyQeRU26+h5Vqucbkn7DyHCS507qDRNh1dpmftCdtMLOZlXL6r3Hkkx24+wCVoIcU3LsMXMrITjD+z0U2Va9VtFj7skEvcL3DBxMeq4rezrtLn0XNrsbGos3HTJlhvA7rreLC6s2fh8lXXz61zFSA6NlKMI/wDQ/wD2ntPbtdRs3t+eqvafIS1XMu0c5e0Q2B3tuucRmbniC1vybdc1sdqEFjPMC6r06haZBgjlIjii/M4qyqQwyzA06o0nU1+8yIPhpVurkDNg5wPcxB8oSv8AzKpMhxB7iB/ZSYjOKjyOoiBFj6lKnjzuVxlSJI8Vl1SndzTH6ot6qqpnYt5GkucR2JMKShmDmCAG87tBN/NaV4ijvTf0+QKyF6XIaNvz6pgHiEIUgCAYuEIQBdpZxUESZjvv6hcvzaodnEeX7qohJ8DHd8KAdZRn7mvGs+BMC4NiD5ibrQVsm1/6lDqZ1ENLhrDWxOpvz43WFVmlmVRogOt2N1ny6SL/ACr2+Rcou7RrK+QYhwINJ4G1hfaePBQYL2GdUMkOpssXPedIgze9zsUsw/tO8GSXA/qa4ztHfsmOCzA1hu52mwDjJAG3lzZZHGWn3qSXqvgROOZ7RaX6037/AEGXttimYqrSAkto0m0muHTIbyGjYLJYjAPoyQ+LQSCQYPEhadmE1CfwrNZ7Vdr0zaBZTpM0smXh6dvgbii4RUU22urds6b7VYoEkV3ySCb8hukcdk2yTM24yo3C4prB73QynWaxoexwEMBf+kuN+TKykq1lTZr0hOmajLzEdYvPC3y02NrypJ9GlVGl55RTcnaPMzy5+HrVKNQQ+k4sdvuDEieDuPAqstB/9AxBfmWKcWaCX7f0gar99/ms+tCuvNzFQnHJFTjye69GCF4vdKksCEIQAIBQhAAhCEACEIQAIQhAAhCEAClwuKdTcHNMEKJChpNUwNjlGKe4F09LhME3B7eIWez6ffunwjyhR4TNX04gyBx/aUzdTGJbPMW7j/pcqMHpcnHJeV7FKoQKTC1tD2OIkNc1xHeCDH0V2nkVQugwB34UjcspOdobUOoWmOknwK3ficfR36blnTVDLO/bJuKrNdWwzDTa7YEioWxEGqP2SallTqgL2jSwkwCbxJ9Y2XeGyKo+r7uI7u4jutMMK2k0NmdIj0SNXreBLhabf8CcWKGGKhj2S2F+QZXTZUY54947V0iem3hz800rYL32JZWrmnLbGm1k6gJHkPnKotqn3hAt0w0jjuQvMupupNgOl8mI4B7n1XN8ebuTe/t7D09yhmmSBjXOpudYnoImxPBCT/4d0ToMd4K2T6pc7UbnlStw4cJ3/Oyvj/yE4qpKyLvkYejRLjA8/wAhD8M5oktIHitxhsraSTAHyifmFWzHBMvtAOxG58JTv9jcto7FqdWYxCELsEAhCEACEIQAIQhAAhCEACA5CFADLDZ0WtLHND2kQAT9zyqFKqWuDhuDIXCEuOKEbpc+YUbXA1muomq2ZIP9JESFSr13Oj1Vr2cYP8MD31/ePlZVabb+ekfVefyxUZtLoUonoDUTcTH28V7q0lTVGAHSBE79zCAyTJ7JL7F2ugUqbivH1tDhf0U8QCUkrViXEojElpR5DUZo4/JQ4vGNL3TcECPA8qpSeYjyUNb9lZRVkcTex//Z"/>
          <p:cNvSpPr>
            <a:spLocks noChangeAspect="1" noChangeArrowheads="1"/>
          </p:cNvSpPr>
          <p:nvPr/>
        </p:nvSpPr>
        <p:spPr bwMode="auto">
          <a:xfrm>
            <a:off x="215900" y="-347663"/>
            <a:ext cx="1676400" cy="10287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2541"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1351" y="713961"/>
            <a:ext cx="16764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15900" y="2089214"/>
            <a:ext cx="7763664" cy="2031325"/>
          </a:xfrm>
          <a:prstGeom prst="rect">
            <a:avLst/>
          </a:prstGeom>
          <a:noFill/>
        </p:spPr>
        <p:txBody>
          <a:bodyPr wrap="none" rtlCol="0">
            <a:spAutoFit/>
          </a:bodyPr>
          <a:lstStyle/>
          <a:p>
            <a:pPr lvl="0"/>
            <a:r>
              <a:rPr lang="en-GB" dirty="0"/>
              <a:t>Hurricane Floyd claimed the lives of 79 people.</a:t>
            </a:r>
          </a:p>
          <a:p>
            <a:pPr lvl="0"/>
            <a:r>
              <a:rPr lang="en-GB" dirty="0"/>
              <a:t>42 973 homes sustained some degree of damage</a:t>
            </a:r>
          </a:p>
          <a:p>
            <a:pPr lvl="0"/>
            <a:r>
              <a:rPr lang="en-GB" dirty="0"/>
              <a:t>14 states from Florida to Maine were effected</a:t>
            </a:r>
          </a:p>
          <a:p>
            <a:pPr lvl="0"/>
            <a:r>
              <a:rPr lang="en-GB" dirty="0"/>
              <a:t>Agricultural costs were estimated at $1 billion</a:t>
            </a:r>
          </a:p>
          <a:p>
            <a:pPr lvl="0"/>
            <a:r>
              <a:rPr lang="en-GB" dirty="0"/>
              <a:t>47 people died in North Carolina after 500mm of rain flooded 30 000sq km</a:t>
            </a:r>
          </a:p>
          <a:p>
            <a:pPr lvl="0"/>
            <a:r>
              <a:rPr lang="en-GB" dirty="0"/>
              <a:t>Costs of rebuilding £4 Billion</a:t>
            </a:r>
          </a:p>
          <a:p>
            <a:endParaRPr lang="en-GB" dirty="0"/>
          </a:p>
        </p:txBody>
      </p:sp>
    </p:spTree>
    <p:extLst>
      <p:ext uri="{BB962C8B-B14F-4D97-AF65-F5344CB8AC3E}">
        <p14:creationId xmlns:p14="http://schemas.microsoft.com/office/powerpoint/2010/main" val="355678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9220" name="Title 3"/>
          <p:cNvSpPr>
            <a:spLocks noGrp="1"/>
          </p:cNvSpPr>
          <p:nvPr>
            <p:ph type="title"/>
          </p:nvPr>
        </p:nvSpPr>
        <p:spPr/>
        <p:txBody>
          <a:bodyPr/>
          <a:lstStyle/>
          <a:p>
            <a:r>
              <a:rPr lang="en-GB" dirty="0" smtClean="0"/>
              <a:t>Atmospheric Hazard Formation</a:t>
            </a:r>
            <a:endParaRPr lang="en-GB" dirty="0" smtClean="0"/>
          </a:p>
        </p:txBody>
      </p:sp>
      <p:sp>
        <p:nvSpPr>
          <p:cNvPr id="9218" name="Content Placeholder 4"/>
          <p:cNvSpPr>
            <a:spLocks noGrp="1"/>
          </p:cNvSpPr>
          <p:nvPr>
            <p:ph idx="1"/>
          </p:nvPr>
        </p:nvSpPr>
        <p:spPr/>
        <p:txBody>
          <a:bodyPr/>
          <a:lstStyle/>
          <a:p>
            <a:r>
              <a:rPr lang="en-GB" dirty="0" smtClean="0"/>
              <a:t>Create a spider diagram in your book that will take up half a page. In the middle, write “formation of tropical storm”</a:t>
            </a:r>
          </a:p>
          <a:p>
            <a:r>
              <a:rPr lang="en-GB" dirty="0" smtClean="0"/>
              <a:t>Whist you are watching this 6 minute video, fill your spider diagram with key words and ideas about tropical storms</a:t>
            </a:r>
            <a:endParaRPr lang="en-GB" dirty="0" smtClean="0"/>
          </a:p>
        </p:txBody>
      </p:sp>
      <p:pic>
        <p:nvPicPr>
          <p:cNvPr id="2" name="What are hurricanes, typhoons and tropical cyclones_.mp4">
            <a:hlinkClick r:id="" action="ppaction://media"/>
          </p:cNvPr>
          <p:cNvPicPr>
            <a:picLocks noRot="1" noChangeAspect="1"/>
          </p:cNvPicPr>
          <p:nvPr>
            <a:videoFile r:link="rId1"/>
          </p:nvPr>
        </p:nvPicPr>
        <p:blipFill>
          <a:blip r:embed="rId3"/>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video>
              <p:cMediaNode vol="80000">
                <p:cTn id="13" fill="hold" display="0">
                  <p:stCondLst>
                    <p:cond delay="indefinite"/>
                  </p:stCondLst>
                </p:cTn>
                <p:tgtEl>
                  <p:spTgt spid="2"/>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l"/>
            <a:r>
              <a:rPr lang="en-GB" dirty="0" smtClean="0"/>
              <a:t>Words Fill</a:t>
            </a:r>
            <a:endParaRPr lang="en-GB" dirty="0" smtClean="0"/>
          </a:p>
        </p:txBody>
      </p:sp>
      <p:sp>
        <p:nvSpPr>
          <p:cNvPr id="17411" name="Content Placeholder 2"/>
          <p:cNvSpPr>
            <a:spLocks noGrp="1"/>
          </p:cNvSpPr>
          <p:nvPr>
            <p:ph idx="1"/>
          </p:nvPr>
        </p:nvSpPr>
        <p:spPr/>
        <p:txBody>
          <a:bodyPr/>
          <a:lstStyle/>
          <a:p>
            <a:pPr marL="0" indent="0">
              <a:buNone/>
            </a:pPr>
            <a:r>
              <a:rPr lang="en-GB" sz="2800" dirty="0" smtClean="0"/>
              <a:t>  Tropical storms are created by extremely </a:t>
            </a:r>
            <a:r>
              <a:rPr lang="en-GB" sz="2800" dirty="0" smtClean="0">
                <a:solidFill>
                  <a:schemeClr val="accent3"/>
                </a:solidFill>
              </a:rPr>
              <a:t>low</a:t>
            </a:r>
            <a:r>
              <a:rPr lang="en-GB" sz="2800" dirty="0" smtClean="0"/>
              <a:t> pressure near the surface of a warm sea or ocean. Warm air </a:t>
            </a:r>
            <a:r>
              <a:rPr lang="en-GB" sz="2800" dirty="0" smtClean="0">
                <a:solidFill>
                  <a:schemeClr val="accent3"/>
                </a:solidFill>
              </a:rPr>
              <a:t>rises</a:t>
            </a:r>
            <a:r>
              <a:rPr lang="en-GB" sz="2800" dirty="0" smtClean="0"/>
              <a:t> and this creates a swirling movement. These spirals flow Clockwise in the </a:t>
            </a:r>
            <a:r>
              <a:rPr lang="en-GB" sz="2800" dirty="0" smtClean="0">
                <a:solidFill>
                  <a:schemeClr val="accent3"/>
                </a:solidFill>
              </a:rPr>
              <a:t>Northern Hemisphere </a:t>
            </a:r>
            <a:r>
              <a:rPr lang="en-GB" sz="2800" dirty="0" smtClean="0"/>
              <a:t>and </a:t>
            </a:r>
            <a:r>
              <a:rPr lang="en-GB" sz="2800" dirty="0" smtClean="0">
                <a:solidFill>
                  <a:schemeClr val="accent3"/>
                </a:solidFill>
              </a:rPr>
              <a:t>Anti-Clockwise</a:t>
            </a:r>
            <a:r>
              <a:rPr lang="en-GB" sz="2800" dirty="0" smtClean="0"/>
              <a:t> in the Southern Hemisphere at speeds or around 75 mph in the eye of the storm. Tropical storms develop when the sea is between 26</a:t>
            </a:r>
            <a:r>
              <a:rPr lang="en-GB" sz="2800" dirty="0" smtClean="0"/>
              <a:t>°C</a:t>
            </a:r>
            <a:r>
              <a:rPr lang="en-GB" sz="2800" dirty="0" smtClean="0"/>
              <a:t> and </a:t>
            </a:r>
            <a:r>
              <a:rPr lang="en-GB" sz="2800" dirty="0" smtClean="0">
                <a:solidFill>
                  <a:schemeClr val="accent3"/>
                </a:solidFill>
              </a:rPr>
              <a:t>28°C</a:t>
            </a:r>
            <a:r>
              <a:rPr lang="en-GB" sz="2800" dirty="0" smtClean="0"/>
              <a:t>. As their name suggests, they are found between the </a:t>
            </a:r>
            <a:r>
              <a:rPr lang="en-GB" sz="2800" dirty="0" smtClean="0">
                <a:solidFill>
                  <a:schemeClr val="accent3"/>
                </a:solidFill>
              </a:rPr>
              <a:t>tropics</a:t>
            </a:r>
            <a:r>
              <a:rPr lang="en-GB" sz="2800" dirty="0" smtClean="0"/>
              <a:t> of </a:t>
            </a:r>
            <a:r>
              <a:rPr lang="en-GB" sz="2800" dirty="0" smtClean="0">
                <a:solidFill>
                  <a:schemeClr val="accent3"/>
                </a:solidFill>
              </a:rPr>
              <a:t>Cancer</a:t>
            </a:r>
            <a:r>
              <a:rPr lang="en-GB" sz="2800" dirty="0" smtClean="0"/>
              <a:t> and </a:t>
            </a:r>
            <a:r>
              <a:rPr lang="en-GB" sz="2800" dirty="0" smtClean="0">
                <a:solidFill>
                  <a:schemeClr val="accent3"/>
                </a:solidFill>
              </a:rPr>
              <a:t>Capricorn</a:t>
            </a:r>
            <a:r>
              <a:rPr lang="en-GB" sz="2800" dirty="0" smtClean="0"/>
              <a:t>.</a:t>
            </a:r>
            <a:endParaRPr lang="en-GB" sz="2800" dirty="0"/>
          </a:p>
        </p:txBody>
      </p:sp>
      <p:pic>
        <p:nvPicPr>
          <p:cNvPr id="17412" name="Picture 2" descr="http://stagefrightfreedom.files.wordpress.com/2012/11/exams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7" y="0"/>
            <a:ext cx="3528393" cy="1247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6" descr="Cross section diagram of a hurrica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8360" y="5085184"/>
            <a:ext cx="2958272" cy="142495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1520" y="5445224"/>
            <a:ext cx="5472608" cy="1200329"/>
          </a:xfrm>
          <a:prstGeom prst="rect">
            <a:avLst/>
          </a:prstGeom>
          <a:noFill/>
        </p:spPr>
        <p:txBody>
          <a:bodyPr wrap="square" rtlCol="0">
            <a:spAutoFit/>
          </a:bodyPr>
          <a:lstStyle/>
          <a:p>
            <a:pPr algn="ctr"/>
            <a:r>
              <a:rPr lang="en-GB" sz="2400" b="1" dirty="0" smtClean="0">
                <a:solidFill>
                  <a:schemeClr val="accent2"/>
                </a:solidFill>
                <a:latin typeface="Arial Rounded MT Bold" pitchFamily="34" charset="0"/>
              </a:rPr>
              <a:t>Capricorn,   Anti-Clockwise,   28</a:t>
            </a:r>
            <a:r>
              <a:rPr lang="en-GB" sz="2400" b="1" dirty="0" smtClean="0">
                <a:solidFill>
                  <a:schemeClr val="accent2"/>
                </a:solidFill>
                <a:latin typeface="Arial Rounded MT Bold" pitchFamily="34" charset="0"/>
              </a:rPr>
              <a:t>°C, Cancer,   low,   tropics,   Northern Hemisphere,   rises </a:t>
            </a:r>
            <a:endParaRPr lang="en-GB" sz="2400" b="1" dirty="0">
              <a:solidFill>
                <a:schemeClr val="accent2"/>
              </a:solidFill>
              <a:latin typeface="Arial Rounded MT Bold" pitchFamily="34" charset="0"/>
            </a:endParaRPr>
          </a:p>
        </p:txBody>
      </p:sp>
      <p:sp>
        <p:nvSpPr>
          <p:cNvPr id="4" name="TextBox 3"/>
          <p:cNvSpPr txBox="1"/>
          <p:nvPr/>
        </p:nvSpPr>
        <p:spPr>
          <a:xfrm>
            <a:off x="7524328" y="986310"/>
            <a:ext cx="1008112" cy="523220"/>
          </a:xfrm>
          <a:prstGeom prst="rect">
            <a:avLst/>
          </a:prstGeom>
          <a:noFill/>
        </p:spPr>
        <p:txBody>
          <a:bodyPr wrap="square" rtlCol="0">
            <a:spAutoFit/>
          </a:bodyPr>
          <a:lstStyle/>
          <a:p>
            <a:r>
              <a:rPr lang="en-GB" sz="2800" u="sng" dirty="0" smtClean="0">
                <a:solidFill>
                  <a:schemeClr val="accent2"/>
                </a:solidFill>
                <a:latin typeface="Arial Rounded MT Bold" pitchFamily="34" charset="0"/>
              </a:rPr>
              <a:t>Low</a:t>
            </a:r>
            <a:endParaRPr lang="en-GB" sz="2800" u="sng" dirty="0">
              <a:solidFill>
                <a:schemeClr val="accent2"/>
              </a:solidFill>
              <a:latin typeface="Arial Rounded MT Bold" pitchFamily="34" charset="0"/>
            </a:endParaRPr>
          </a:p>
        </p:txBody>
      </p:sp>
      <p:sp>
        <p:nvSpPr>
          <p:cNvPr id="9" name="TextBox 8"/>
          <p:cNvSpPr txBox="1"/>
          <p:nvPr/>
        </p:nvSpPr>
        <p:spPr>
          <a:xfrm>
            <a:off x="3922136" y="4944655"/>
            <a:ext cx="2016224" cy="523220"/>
          </a:xfrm>
          <a:prstGeom prst="rect">
            <a:avLst/>
          </a:prstGeom>
          <a:noFill/>
        </p:spPr>
        <p:txBody>
          <a:bodyPr wrap="square" rtlCol="0">
            <a:spAutoFit/>
          </a:bodyPr>
          <a:lstStyle/>
          <a:p>
            <a:r>
              <a:rPr lang="en-GB" sz="2800" u="sng" dirty="0" smtClean="0">
                <a:solidFill>
                  <a:schemeClr val="accent2"/>
                </a:solidFill>
                <a:latin typeface="Arial Rounded MT Bold" pitchFamily="34" charset="0"/>
              </a:rPr>
              <a:t>Capricorn</a:t>
            </a:r>
            <a:endParaRPr lang="en-GB" sz="2800" u="sng" dirty="0">
              <a:solidFill>
                <a:schemeClr val="accent2"/>
              </a:solidFill>
              <a:latin typeface="Arial Rounded MT Bold" pitchFamily="34" charset="0"/>
            </a:endParaRPr>
          </a:p>
        </p:txBody>
      </p:sp>
      <p:sp>
        <p:nvSpPr>
          <p:cNvPr id="10" name="TextBox 9"/>
          <p:cNvSpPr txBox="1"/>
          <p:nvPr/>
        </p:nvSpPr>
        <p:spPr>
          <a:xfrm>
            <a:off x="4652392" y="2739965"/>
            <a:ext cx="2871936" cy="523220"/>
          </a:xfrm>
          <a:prstGeom prst="rect">
            <a:avLst/>
          </a:prstGeom>
          <a:noFill/>
        </p:spPr>
        <p:txBody>
          <a:bodyPr wrap="square" rtlCol="0">
            <a:spAutoFit/>
          </a:bodyPr>
          <a:lstStyle/>
          <a:p>
            <a:r>
              <a:rPr lang="en-GB" sz="2800" u="sng" dirty="0" smtClean="0">
                <a:solidFill>
                  <a:schemeClr val="accent2"/>
                </a:solidFill>
                <a:latin typeface="Arial Rounded MT Bold" pitchFamily="34" charset="0"/>
              </a:rPr>
              <a:t>Anti-Clockwise</a:t>
            </a:r>
            <a:endParaRPr lang="en-GB" sz="2800" u="sng" dirty="0">
              <a:solidFill>
                <a:schemeClr val="accent2"/>
              </a:solidFill>
              <a:latin typeface="Arial Rounded MT Bold" pitchFamily="34" charset="0"/>
            </a:endParaRPr>
          </a:p>
        </p:txBody>
      </p:sp>
      <p:sp>
        <p:nvSpPr>
          <p:cNvPr id="11" name="TextBox 10"/>
          <p:cNvSpPr txBox="1"/>
          <p:nvPr/>
        </p:nvSpPr>
        <p:spPr>
          <a:xfrm>
            <a:off x="6069474" y="4024982"/>
            <a:ext cx="1080120" cy="523220"/>
          </a:xfrm>
          <a:prstGeom prst="rect">
            <a:avLst/>
          </a:prstGeom>
          <a:noFill/>
        </p:spPr>
        <p:txBody>
          <a:bodyPr wrap="square" rtlCol="0">
            <a:spAutoFit/>
          </a:bodyPr>
          <a:lstStyle/>
          <a:p>
            <a:r>
              <a:rPr lang="en-GB" sz="2800" u="sng" dirty="0" smtClean="0">
                <a:solidFill>
                  <a:schemeClr val="accent2"/>
                </a:solidFill>
                <a:latin typeface="Arial Rounded MT Bold" pitchFamily="34" charset="0"/>
              </a:rPr>
              <a:t>28°C</a:t>
            </a:r>
            <a:endParaRPr lang="en-GB" sz="2800" u="sng" dirty="0">
              <a:solidFill>
                <a:schemeClr val="accent2"/>
              </a:solidFill>
              <a:latin typeface="Arial Rounded MT Bold" pitchFamily="34" charset="0"/>
            </a:endParaRPr>
          </a:p>
        </p:txBody>
      </p:sp>
      <p:sp>
        <p:nvSpPr>
          <p:cNvPr id="12" name="TextBox 11"/>
          <p:cNvSpPr txBox="1"/>
          <p:nvPr/>
        </p:nvSpPr>
        <p:spPr>
          <a:xfrm>
            <a:off x="1763688" y="4922004"/>
            <a:ext cx="1728192" cy="523220"/>
          </a:xfrm>
          <a:prstGeom prst="rect">
            <a:avLst/>
          </a:prstGeom>
          <a:noFill/>
        </p:spPr>
        <p:txBody>
          <a:bodyPr wrap="square" rtlCol="0">
            <a:spAutoFit/>
          </a:bodyPr>
          <a:lstStyle/>
          <a:p>
            <a:r>
              <a:rPr lang="en-GB" sz="2800" u="sng" dirty="0" smtClean="0">
                <a:solidFill>
                  <a:schemeClr val="accent2"/>
                </a:solidFill>
                <a:latin typeface="Arial Rounded MT Bold" pitchFamily="34" charset="0"/>
              </a:rPr>
              <a:t>Cancer</a:t>
            </a:r>
            <a:endParaRPr lang="en-GB" sz="2800" u="sng" dirty="0">
              <a:solidFill>
                <a:schemeClr val="accent2"/>
              </a:solidFill>
              <a:latin typeface="Arial Rounded MT Bold" pitchFamily="34" charset="0"/>
            </a:endParaRPr>
          </a:p>
        </p:txBody>
      </p:sp>
      <p:sp>
        <p:nvSpPr>
          <p:cNvPr id="13" name="TextBox 12"/>
          <p:cNvSpPr txBox="1"/>
          <p:nvPr/>
        </p:nvSpPr>
        <p:spPr>
          <a:xfrm>
            <a:off x="100628" y="4936728"/>
            <a:ext cx="2016224" cy="523220"/>
          </a:xfrm>
          <a:prstGeom prst="rect">
            <a:avLst/>
          </a:prstGeom>
          <a:noFill/>
        </p:spPr>
        <p:txBody>
          <a:bodyPr wrap="square" rtlCol="0">
            <a:spAutoFit/>
          </a:bodyPr>
          <a:lstStyle/>
          <a:p>
            <a:r>
              <a:rPr lang="en-GB" sz="2800" u="sng" dirty="0" smtClean="0">
                <a:solidFill>
                  <a:schemeClr val="accent2"/>
                </a:solidFill>
                <a:latin typeface="Arial Rounded MT Bold" pitchFamily="34" charset="0"/>
              </a:rPr>
              <a:t>Tropics</a:t>
            </a:r>
            <a:endParaRPr lang="en-GB" sz="2800" u="sng" dirty="0">
              <a:solidFill>
                <a:schemeClr val="accent2"/>
              </a:solidFill>
              <a:latin typeface="Arial Rounded MT Bold" pitchFamily="34" charset="0"/>
            </a:endParaRPr>
          </a:p>
        </p:txBody>
      </p:sp>
      <p:sp>
        <p:nvSpPr>
          <p:cNvPr id="14" name="TextBox 13"/>
          <p:cNvSpPr txBox="1"/>
          <p:nvPr/>
        </p:nvSpPr>
        <p:spPr>
          <a:xfrm>
            <a:off x="68816" y="2783250"/>
            <a:ext cx="4096072" cy="523220"/>
          </a:xfrm>
          <a:prstGeom prst="rect">
            <a:avLst/>
          </a:prstGeom>
          <a:noFill/>
        </p:spPr>
        <p:txBody>
          <a:bodyPr wrap="square" rtlCol="0">
            <a:spAutoFit/>
          </a:bodyPr>
          <a:lstStyle/>
          <a:p>
            <a:r>
              <a:rPr lang="en-GB" sz="2800" u="sng" dirty="0" smtClean="0">
                <a:solidFill>
                  <a:schemeClr val="accent2"/>
                </a:solidFill>
                <a:latin typeface="Arial Rounded MT Bold" pitchFamily="34" charset="0"/>
              </a:rPr>
              <a:t>Northern Hemisphere</a:t>
            </a:r>
            <a:endParaRPr lang="en-GB" sz="2800" u="sng" dirty="0">
              <a:solidFill>
                <a:schemeClr val="accent2"/>
              </a:solidFill>
              <a:latin typeface="Arial Rounded MT Bold" pitchFamily="34" charset="0"/>
            </a:endParaRPr>
          </a:p>
        </p:txBody>
      </p:sp>
      <p:sp>
        <p:nvSpPr>
          <p:cNvPr id="15" name="TextBox 14"/>
          <p:cNvSpPr txBox="1"/>
          <p:nvPr/>
        </p:nvSpPr>
        <p:spPr>
          <a:xfrm>
            <a:off x="1763688" y="1969676"/>
            <a:ext cx="1224136" cy="523220"/>
          </a:xfrm>
          <a:prstGeom prst="rect">
            <a:avLst/>
          </a:prstGeom>
          <a:noFill/>
        </p:spPr>
        <p:txBody>
          <a:bodyPr wrap="square" rtlCol="0">
            <a:spAutoFit/>
          </a:bodyPr>
          <a:lstStyle/>
          <a:p>
            <a:r>
              <a:rPr lang="en-GB" sz="2800" u="sng" dirty="0" smtClean="0">
                <a:solidFill>
                  <a:schemeClr val="accent2"/>
                </a:solidFill>
                <a:latin typeface="Arial Rounded MT Bold" pitchFamily="34" charset="0"/>
              </a:rPr>
              <a:t>Rises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Studies</a:t>
            </a:r>
            <a:endParaRPr lang="en-GB" dirty="0"/>
          </a:p>
        </p:txBody>
      </p:sp>
      <p:sp>
        <p:nvSpPr>
          <p:cNvPr id="3" name="Content Placeholder 2"/>
          <p:cNvSpPr>
            <a:spLocks noGrp="1"/>
          </p:cNvSpPr>
          <p:nvPr>
            <p:ph idx="1"/>
          </p:nvPr>
        </p:nvSpPr>
        <p:spPr/>
        <p:txBody>
          <a:bodyPr/>
          <a:lstStyle/>
          <a:p>
            <a:pPr marL="0" indent="0">
              <a:buNone/>
            </a:pPr>
            <a:r>
              <a:rPr lang="en-GB" dirty="0" smtClean="0"/>
              <a:t>Your MEDC Hurricane Case Study is?....</a:t>
            </a:r>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t>Your LEDC Hurricane Case Study is?....</a:t>
            </a:r>
          </a:p>
        </p:txBody>
      </p:sp>
      <p:grpSp>
        <p:nvGrpSpPr>
          <p:cNvPr id="9" name="Group 8"/>
          <p:cNvGrpSpPr/>
          <p:nvPr/>
        </p:nvGrpSpPr>
        <p:grpSpPr>
          <a:xfrm>
            <a:off x="2339752" y="1484784"/>
            <a:ext cx="4392488" cy="2088232"/>
            <a:chOff x="2339752" y="1484784"/>
            <a:chExt cx="4392488" cy="2088232"/>
          </a:xfrm>
        </p:grpSpPr>
        <p:sp>
          <p:nvSpPr>
            <p:cNvPr id="4" name="Explosion 1 3"/>
            <p:cNvSpPr/>
            <p:nvPr/>
          </p:nvSpPr>
          <p:spPr>
            <a:xfrm>
              <a:off x="2339752" y="1484784"/>
              <a:ext cx="4392488" cy="2088232"/>
            </a:xfrm>
            <a:prstGeom prst="irregularSeal1">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2764286" y="1939188"/>
              <a:ext cx="3543419" cy="1261884"/>
            </a:xfrm>
            <a:prstGeom prst="rect">
              <a:avLst/>
            </a:prstGeom>
            <a:noFill/>
          </p:spPr>
          <p:txBody>
            <a:bodyPr wrap="square" lIns="91440" tIns="45720" rIns="91440" bIns="45720">
              <a:spAutoFit/>
            </a:bodyPr>
            <a:lstStyle/>
            <a:p>
              <a:pPr algn="ctr"/>
              <a:r>
                <a:rPr lang="en-US" sz="3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Hurricane Floyd</a:t>
              </a:r>
              <a:endParaRPr lang="en-US" sz="3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pSp>
      <p:grpSp>
        <p:nvGrpSpPr>
          <p:cNvPr id="8" name="Group 7"/>
          <p:cNvGrpSpPr/>
          <p:nvPr/>
        </p:nvGrpSpPr>
        <p:grpSpPr>
          <a:xfrm>
            <a:off x="2339751" y="4149080"/>
            <a:ext cx="4392488" cy="2088232"/>
            <a:chOff x="2339751" y="4149080"/>
            <a:chExt cx="4392488" cy="2088232"/>
          </a:xfrm>
        </p:grpSpPr>
        <p:sp>
          <p:nvSpPr>
            <p:cNvPr id="6" name="Explosion 1 5"/>
            <p:cNvSpPr/>
            <p:nvPr/>
          </p:nvSpPr>
          <p:spPr>
            <a:xfrm>
              <a:off x="2339751" y="4149080"/>
              <a:ext cx="4392488" cy="2088232"/>
            </a:xfrm>
            <a:prstGeom prst="irregularSeal1">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764285" y="4603484"/>
              <a:ext cx="3543419" cy="1261884"/>
            </a:xfrm>
            <a:prstGeom prst="rect">
              <a:avLst/>
            </a:prstGeom>
            <a:noFill/>
          </p:spPr>
          <p:txBody>
            <a:bodyPr wrap="square" lIns="91440" tIns="45720" rIns="91440" bIns="45720">
              <a:spAutoFit/>
            </a:bodyPr>
            <a:lstStyle/>
            <a:p>
              <a:pPr algn="ctr"/>
              <a:r>
                <a:rPr lang="en-US" sz="3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Hurricane Mitch</a:t>
              </a:r>
              <a:endParaRPr lang="en-US" sz="3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pSp>
    </p:spTree>
    <p:extLst>
      <p:ext uri="{BB962C8B-B14F-4D97-AF65-F5344CB8AC3E}">
        <p14:creationId xmlns:p14="http://schemas.microsoft.com/office/powerpoint/2010/main" val="112687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mtClean="0"/>
              <a:t>Individual Work</a:t>
            </a:r>
          </a:p>
        </p:txBody>
      </p:sp>
      <p:sp>
        <p:nvSpPr>
          <p:cNvPr id="3" name="Content Placeholder 2"/>
          <p:cNvSpPr>
            <a:spLocks noGrp="1"/>
          </p:cNvSpPr>
          <p:nvPr>
            <p:ph idx="1"/>
          </p:nvPr>
        </p:nvSpPr>
        <p:spPr/>
        <p:txBody>
          <a:bodyPr/>
          <a:lstStyle/>
          <a:p>
            <a:pPr marL="0" indent="0">
              <a:buFontTx/>
              <a:buNone/>
              <a:defRPr/>
            </a:pPr>
            <a:r>
              <a:rPr lang="en-GB" sz="2800" dirty="0" smtClean="0"/>
              <a:t>Work individually to create a ‘model’ answer for that exam question using the information sheets and your own ideas</a:t>
            </a:r>
          </a:p>
          <a:p>
            <a:pPr marL="0" indent="0">
              <a:buFontTx/>
              <a:buNone/>
              <a:defRPr/>
            </a:pPr>
            <a:endParaRPr lang="en-GB" sz="1000" dirty="0" smtClean="0"/>
          </a:p>
          <a:p>
            <a:pPr marL="0" indent="0">
              <a:buFontTx/>
              <a:buNone/>
              <a:defRPr/>
            </a:pPr>
            <a:r>
              <a:rPr lang="en-GB" sz="2800" dirty="0" smtClean="0"/>
              <a:t>Ensure good and specific details are given to reach top marks out of 8!</a:t>
            </a:r>
          </a:p>
          <a:p>
            <a:pPr marL="0" indent="0">
              <a:buFontTx/>
              <a:buNone/>
              <a:defRPr/>
            </a:pPr>
            <a:endParaRPr lang="en-GB" sz="1050" dirty="0"/>
          </a:p>
        </p:txBody>
      </p:sp>
      <p:pic>
        <p:nvPicPr>
          <p:cNvPr id="18436" name="il_fi" descr="http://www.playfish.com/static/img/word_challenge_faq.gif"/>
          <p:cNvPicPr>
            <a:picLocks noChangeAspect="1" noChangeArrowheads="1"/>
          </p:cNvPicPr>
          <p:nvPr/>
        </p:nvPicPr>
        <p:blipFill>
          <a:blip r:embed="rId2" r:link="rId3">
            <a:extLst>
              <a:ext uri="{28A0092B-C50C-407E-A947-70E740481C1C}">
                <a14:useLocalDpi xmlns:a14="http://schemas.microsoft.com/office/drawing/2010/main" val="0"/>
              </a:ext>
            </a:extLst>
          </a:blip>
          <a:srcRect l="12708" r="11665"/>
          <a:stretch>
            <a:fillRect/>
          </a:stretch>
        </p:blipFill>
        <p:spPr bwMode="auto">
          <a:xfrm>
            <a:off x="6407150" y="3747132"/>
            <a:ext cx="2736850" cy="312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19458" name="Title 1"/>
          <p:cNvSpPr>
            <a:spLocks noGrp="1"/>
          </p:cNvSpPr>
          <p:nvPr>
            <p:ph type="title"/>
          </p:nvPr>
        </p:nvSpPr>
        <p:spPr>
          <a:xfrm>
            <a:off x="107950" y="115888"/>
            <a:ext cx="8928100" cy="1657350"/>
          </a:xfrm>
        </p:spPr>
        <p:txBody>
          <a:bodyPr>
            <a:normAutofit fontScale="90000"/>
          </a:bodyPr>
          <a:lstStyle/>
          <a:p>
            <a:pPr eaLnBrk="1" hangingPunct="1"/>
            <a:r>
              <a:rPr lang="en-GB" sz="11500" smtClean="0"/>
              <a:t>Progress?</a:t>
            </a:r>
            <a:endParaRPr lang="en-GB" sz="19900" smtClean="0"/>
          </a:p>
        </p:txBody>
      </p:sp>
      <p:sp>
        <p:nvSpPr>
          <p:cNvPr id="19459" name="Content Placeholder 3"/>
          <p:cNvSpPr>
            <a:spLocks noGrp="1"/>
          </p:cNvSpPr>
          <p:nvPr>
            <p:ph idx="1"/>
          </p:nvPr>
        </p:nvSpPr>
        <p:spPr>
          <a:xfrm>
            <a:off x="107950" y="1916113"/>
            <a:ext cx="5040313" cy="4941887"/>
          </a:xfrm>
        </p:spPr>
        <p:txBody>
          <a:bodyPr/>
          <a:lstStyle/>
          <a:p>
            <a:pPr marL="0" indent="0" eaLnBrk="1" hangingPunct="1">
              <a:buFontTx/>
              <a:buNone/>
            </a:pPr>
            <a:r>
              <a:rPr lang="en-GB" b="1" u="sng" smtClean="0"/>
              <a:t>Learning Objectives: </a:t>
            </a:r>
          </a:p>
          <a:p>
            <a:pPr marL="0" indent="0" eaLnBrk="1" hangingPunct="1">
              <a:buFontTx/>
              <a:buNone/>
            </a:pPr>
            <a:r>
              <a:rPr lang="en-GB" sz="2800" smtClean="0"/>
              <a:t>(to be able to…)</a:t>
            </a:r>
          </a:p>
          <a:p>
            <a:pPr marL="0" indent="0" eaLnBrk="1" hangingPunct="1">
              <a:buFontTx/>
              <a:buAutoNum type="arabicPeriod"/>
            </a:pPr>
            <a:r>
              <a:rPr lang="en-GB" sz="3000" smtClean="0"/>
              <a:t>Understand command words</a:t>
            </a:r>
          </a:p>
          <a:p>
            <a:pPr marL="0" indent="0" eaLnBrk="1" hangingPunct="1">
              <a:buFontTx/>
              <a:buAutoNum type="arabicPeriod"/>
            </a:pPr>
            <a:r>
              <a:rPr lang="en-GB" sz="3000" smtClean="0"/>
              <a:t>Identifying, describing and explaining coastal defences</a:t>
            </a:r>
          </a:p>
          <a:p>
            <a:pPr marL="0" indent="0" eaLnBrk="1" hangingPunct="1">
              <a:buFontTx/>
              <a:buAutoNum type="arabicPeriod"/>
            </a:pPr>
            <a:r>
              <a:rPr lang="en-GB" sz="3000" smtClean="0"/>
              <a:t>Develop exam answering and marking skills</a:t>
            </a:r>
          </a:p>
        </p:txBody>
      </p:sp>
      <p:pic>
        <p:nvPicPr>
          <p:cNvPr id="19460" name="Picture 2" descr="http://t2.gstatic.com/images?q=tbn:ANd9GcQEzPoCIIBZLRh7R4ITQrEtM9Kx5m0dpy__RUTVtmT1HXT9jzkiMKuPqs6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5600" y="2301875"/>
            <a:ext cx="3529013" cy="357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pic>
        <p:nvPicPr>
          <p:cNvPr id="2050" name="Picture 9" descr="http://www.katiebilsborough.co.uk/joomla/images/stories/smarterlog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33550" y="1587500"/>
            <a:ext cx="5657850"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Are You Smarter than a ten year old (Really Short).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7"/>
          <a:stretch>
            <a:fillRect/>
          </a:stretch>
        </p:blipFill>
        <p:spPr>
          <a:xfrm>
            <a:off x="539552" y="2204864"/>
            <a:ext cx="609600" cy="609600"/>
          </a:xfrm>
          <a:prstGeom prst="rect">
            <a:avLst/>
          </a:prstGeom>
        </p:spPr>
      </p:pic>
    </p:spTree>
    <p:extLst>
      <p:ext uri="{BB962C8B-B14F-4D97-AF65-F5344CB8AC3E}">
        <p14:creationId xmlns:p14="http://schemas.microsoft.com/office/powerpoint/2010/main" val="34054588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440"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2132</TotalTime>
  <Words>1370</Words>
  <Application>Microsoft Office PowerPoint</Application>
  <PresentationFormat>On-screen Show (4:3)</PresentationFormat>
  <Paragraphs>239</Paragraphs>
  <Slides>37</Slides>
  <Notes>26</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Arial Rounded MT Bold</vt:lpstr>
      <vt:lpstr>Calibri</vt:lpstr>
      <vt:lpstr>Office Theme</vt:lpstr>
      <vt:lpstr>Bellwork (front of books)</vt:lpstr>
      <vt:lpstr>Exam Questions: Atmospheric Hazards</vt:lpstr>
      <vt:lpstr>Progress?</vt:lpstr>
      <vt:lpstr>Atmospheric Hazard Formation</vt:lpstr>
      <vt:lpstr>Words Fill</vt:lpstr>
      <vt:lpstr>Case Studies</vt:lpstr>
      <vt:lpstr>Individual Work</vt:lpstr>
      <vt:lpstr>Progress?</vt:lpstr>
      <vt:lpstr>PowerPoint Presentation</vt:lpstr>
      <vt:lpstr>PowerPoint Presentation</vt:lpstr>
      <vt:lpstr>10 Year Old Topic 1 Question </vt:lpstr>
      <vt:lpstr>10 Year Old Topic 1  Answer </vt:lpstr>
      <vt:lpstr>10 Year Old Topic 2 Question </vt:lpstr>
      <vt:lpstr>10 Year Old Topic 2 Answer </vt:lpstr>
      <vt:lpstr>9 Year Old Topic 3 Question</vt:lpstr>
      <vt:lpstr>9 Year Old Topic 3 Answer</vt:lpstr>
      <vt:lpstr>9 Year Old Topic 4 Question</vt:lpstr>
      <vt:lpstr>9 Year Old Topic 4 Answer</vt:lpstr>
      <vt:lpstr>8 Year Old Topic 5 Question</vt:lpstr>
      <vt:lpstr>8 Year Old Topic 5 Answer </vt:lpstr>
      <vt:lpstr>8 Year Old Topic 6 Question</vt:lpstr>
      <vt:lpstr>8 Year Old Topic 6 Answer</vt:lpstr>
      <vt:lpstr>7 Year Old Topic 7 Question</vt:lpstr>
      <vt:lpstr>7 Year Old Topic 7 Answer</vt:lpstr>
      <vt:lpstr>7 Year Old Topic 8 Question</vt:lpstr>
      <vt:lpstr>7 Year Old Topic 8 Answer</vt:lpstr>
      <vt:lpstr>6 Year Old Topic 9 Question</vt:lpstr>
      <vt:lpstr>6 Year Old Topic 9 Answer</vt:lpstr>
      <vt:lpstr>6 Year Old Topic 10 Question</vt:lpstr>
      <vt:lpstr>6 Year Old Topic 10 Answer </vt:lpstr>
      <vt:lpstr>£1,000,000 Question Year Old Topic 11</vt:lpstr>
      <vt:lpstr>£1,000,000 Question</vt:lpstr>
      <vt:lpstr>£1,000,000 Answer </vt:lpstr>
      <vt:lpstr>Congratulations!</vt:lpstr>
      <vt:lpstr>Mark Scheme </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Danielle Moorhouse</dc:creator>
  <cp:lastModifiedBy>Sarah Woodhead</cp:lastModifiedBy>
  <cp:revision>90</cp:revision>
  <cp:lastPrinted>2013-01-09T14:32:52Z</cp:lastPrinted>
  <dcterms:created xsi:type="dcterms:W3CDTF">2005-12-10T17:48:12Z</dcterms:created>
  <dcterms:modified xsi:type="dcterms:W3CDTF">2013-01-15T21:54:08Z</dcterms:modified>
</cp:coreProperties>
</file>