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8" r:id="rId4"/>
    <p:sldId id="258" r:id="rId5"/>
    <p:sldId id="259" r:id="rId6"/>
    <p:sldId id="260" r:id="rId7"/>
    <p:sldId id="261" r:id="rId8"/>
    <p:sldId id="269" r:id="rId9"/>
    <p:sldId id="262" r:id="rId10"/>
    <p:sldId id="266" r:id="rId11"/>
    <p:sldId id="263" r:id="rId12"/>
    <p:sldId id="264" r:id="rId13"/>
    <p:sldId id="265" r:id="rId14"/>
    <p:sldId id="283" r:id="rId15"/>
    <p:sldId id="281" r:id="rId16"/>
    <p:sldId id="282" r:id="rId17"/>
    <p:sldId id="267" r:id="rId18"/>
    <p:sldId id="271" r:id="rId19"/>
    <p:sldId id="272" r:id="rId20"/>
    <p:sldId id="273" r:id="rId21"/>
    <p:sldId id="274" r:id="rId22"/>
    <p:sldId id="275" r:id="rId23"/>
    <p:sldId id="276" r:id="rId24"/>
    <p:sldId id="277" r:id="rId25"/>
    <p:sldId id="278" r:id="rId26"/>
    <p:sldId id="279" r:id="rId27"/>
    <p:sldId id="28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07" autoAdjust="0"/>
    <p:restoredTop sz="94683" autoAdjust="0"/>
  </p:normalViewPr>
  <p:slideViewPr>
    <p:cSldViewPr snapToGrid="0" snapToObjects="1">
      <p:cViewPr varScale="1">
        <p:scale>
          <a:sx n="87" d="100"/>
          <a:sy n="87" d="100"/>
        </p:scale>
        <p:origin x="-1512" y="-112"/>
      </p:cViewPr>
      <p:guideLst>
        <p:guide orient="horz" pos="2160"/>
        <p:guide pos="2880"/>
      </p:guideLst>
    </p:cSldViewPr>
  </p:slideViewPr>
  <p:outlineViewPr>
    <p:cViewPr>
      <p:scale>
        <a:sx n="33" d="100"/>
        <a:sy n="33" d="100"/>
      </p:scale>
      <p:origin x="0" y="371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0932C634-48FF-CD4A-BD38-8B73FDB73166}" type="datetimeFigureOut">
              <a:rPr lang="en-US" smtClean="0"/>
              <a:t>03/02/2012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A9F9BA-BF02-C746-A5EA-1C48310BB6B4}" type="slidenum">
              <a:rPr lang="en-GB" smtClean="0"/>
              <a:t>‹#›</a:t>
            </a:fld>
            <a:endParaRPr lang="en-GB"/>
          </a:p>
        </p:txBody>
      </p:sp>
    </p:spTree>
    <p:extLst>
      <p:ext uri="{BB962C8B-B14F-4D97-AF65-F5344CB8AC3E}">
        <p14:creationId xmlns:p14="http://schemas.microsoft.com/office/powerpoint/2010/main" val="2856305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0932C634-48FF-CD4A-BD38-8B73FDB73166}" type="datetimeFigureOut">
              <a:rPr lang="en-US" smtClean="0"/>
              <a:t>03/02/2012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A9F9BA-BF02-C746-A5EA-1C48310BB6B4}" type="slidenum">
              <a:rPr lang="en-GB" smtClean="0"/>
              <a:t>‹#›</a:t>
            </a:fld>
            <a:endParaRPr lang="en-GB"/>
          </a:p>
        </p:txBody>
      </p:sp>
    </p:spTree>
    <p:extLst>
      <p:ext uri="{BB962C8B-B14F-4D97-AF65-F5344CB8AC3E}">
        <p14:creationId xmlns:p14="http://schemas.microsoft.com/office/powerpoint/2010/main" val="154505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0932C634-48FF-CD4A-BD38-8B73FDB73166}" type="datetimeFigureOut">
              <a:rPr lang="en-US" smtClean="0"/>
              <a:t>03/02/2012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A9F9BA-BF02-C746-A5EA-1C48310BB6B4}" type="slidenum">
              <a:rPr lang="en-GB" smtClean="0"/>
              <a:t>‹#›</a:t>
            </a:fld>
            <a:endParaRPr lang="en-GB"/>
          </a:p>
        </p:txBody>
      </p:sp>
    </p:spTree>
    <p:extLst>
      <p:ext uri="{BB962C8B-B14F-4D97-AF65-F5344CB8AC3E}">
        <p14:creationId xmlns:p14="http://schemas.microsoft.com/office/powerpoint/2010/main" val="1521056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0932C634-48FF-CD4A-BD38-8B73FDB73166}" type="datetimeFigureOut">
              <a:rPr lang="en-US" smtClean="0"/>
              <a:t>03/02/2012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A9F9BA-BF02-C746-A5EA-1C48310BB6B4}" type="slidenum">
              <a:rPr lang="en-GB" smtClean="0"/>
              <a:t>‹#›</a:t>
            </a:fld>
            <a:endParaRPr lang="en-GB"/>
          </a:p>
        </p:txBody>
      </p:sp>
    </p:spTree>
    <p:extLst>
      <p:ext uri="{BB962C8B-B14F-4D97-AF65-F5344CB8AC3E}">
        <p14:creationId xmlns:p14="http://schemas.microsoft.com/office/powerpoint/2010/main" val="2130413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932C634-48FF-CD4A-BD38-8B73FDB73166}" type="datetimeFigureOut">
              <a:rPr lang="en-US" smtClean="0"/>
              <a:t>03/02/2012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A9F9BA-BF02-C746-A5EA-1C48310BB6B4}" type="slidenum">
              <a:rPr lang="en-GB" smtClean="0"/>
              <a:t>‹#›</a:t>
            </a:fld>
            <a:endParaRPr lang="en-GB"/>
          </a:p>
        </p:txBody>
      </p:sp>
    </p:spTree>
    <p:extLst>
      <p:ext uri="{BB962C8B-B14F-4D97-AF65-F5344CB8AC3E}">
        <p14:creationId xmlns:p14="http://schemas.microsoft.com/office/powerpoint/2010/main" val="383443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0932C634-48FF-CD4A-BD38-8B73FDB73166}" type="datetimeFigureOut">
              <a:rPr lang="en-US" smtClean="0"/>
              <a:t>03/02/2012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A9F9BA-BF02-C746-A5EA-1C48310BB6B4}" type="slidenum">
              <a:rPr lang="en-GB" smtClean="0"/>
              <a:t>‹#›</a:t>
            </a:fld>
            <a:endParaRPr lang="en-GB"/>
          </a:p>
        </p:txBody>
      </p:sp>
    </p:spTree>
    <p:extLst>
      <p:ext uri="{BB962C8B-B14F-4D97-AF65-F5344CB8AC3E}">
        <p14:creationId xmlns:p14="http://schemas.microsoft.com/office/powerpoint/2010/main" val="223402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0932C634-48FF-CD4A-BD38-8B73FDB73166}" type="datetimeFigureOut">
              <a:rPr lang="en-US" smtClean="0"/>
              <a:t>03/02/2012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A9F9BA-BF02-C746-A5EA-1C48310BB6B4}" type="slidenum">
              <a:rPr lang="en-GB" smtClean="0"/>
              <a:t>‹#›</a:t>
            </a:fld>
            <a:endParaRPr lang="en-GB"/>
          </a:p>
        </p:txBody>
      </p:sp>
    </p:spTree>
    <p:extLst>
      <p:ext uri="{BB962C8B-B14F-4D97-AF65-F5344CB8AC3E}">
        <p14:creationId xmlns:p14="http://schemas.microsoft.com/office/powerpoint/2010/main" val="197121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0932C634-48FF-CD4A-BD38-8B73FDB73166}" type="datetimeFigureOut">
              <a:rPr lang="en-US" smtClean="0"/>
              <a:t>03/02/2012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A9F9BA-BF02-C746-A5EA-1C48310BB6B4}" type="slidenum">
              <a:rPr lang="en-GB" smtClean="0"/>
              <a:t>‹#›</a:t>
            </a:fld>
            <a:endParaRPr lang="en-GB"/>
          </a:p>
        </p:txBody>
      </p:sp>
    </p:spTree>
    <p:extLst>
      <p:ext uri="{BB962C8B-B14F-4D97-AF65-F5344CB8AC3E}">
        <p14:creationId xmlns:p14="http://schemas.microsoft.com/office/powerpoint/2010/main" val="2640626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2C634-48FF-CD4A-BD38-8B73FDB73166}" type="datetimeFigureOut">
              <a:rPr lang="en-US" smtClean="0"/>
              <a:t>03/02/2012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A9F9BA-BF02-C746-A5EA-1C48310BB6B4}" type="slidenum">
              <a:rPr lang="en-GB" smtClean="0"/>
              <a:t>‹#›</a:t>
            </a:fld>
            <a:endParaRPr lang="en-GB"/>
          </a:p>
        </p:txBody>
      </p:sp>
    </p:spTree>
    <p:extLst>
      <p:ext uri="{BB962C8B-B14F-4D97-AF65-F5344CB8AC3E}">
        <p14:creationId xmlns:p14="http://schemas.microsoft.com/office/powerpoint/2010/main" val="419429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932C634-48FF-CD4A-BD38-8B73FDB73166}" type="datetimeFigureOut">
              <a:rPr lang="en-US" smtClean="0"/>
              <a:t>03/02/2012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A9F9BA-BF02-C746-A5EA-1C48310BB6B4}" type="slidenum">
              <a:rPr lang="en-GB" smtClean="0"/>
              <a:t>‹#›</a:t>
            </a:fld>
            <a:endParaRPr lang="en-GB"/>
          </a:p>
        </p:txBody>
      </p:sp>
    </p:spTree>
    <p:extLst>
      <p:ext uri="{BB962C8B-B14F-4D97-AF65-F5344CB8AC3E}">
        <p14:creationId xmlns:p14="http://schemas.microsoft.com/office/powerpoint/2010/main" val="560876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932C634-48FF-CD4A-BD38-8B73FDB73166}" type="datetimeFigureOut">
              <a:rPr lang="en-US" smtClean="0"/>
              <a:t>03/02/2012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A9F9BA-BF02-C746-A5EA-1C48310BB6B4}" type="slidenum">
              <a:rPr lang="en-GB" smtClean="0"/>
              <a:t>‹#›</a:t>
            </a:fld>
            <a:endParaRPr lang="en-GB"/>
          </a:p>
        </p:txBody>
      </p:sp>
    </p:spTree>
    <p:extLst>
      <p:ext uri="{BB962C8B-B14F-4D97-AF65-F5344CB8AC3E}">
        <p14:creationId xmlns:p14="http://schemas.microsoft.com/office/powerpoint/2010/main" val="4429600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2C634-48FF-CD4A-BD38-8B73FDB73166}" type="datetimeFigureOut">
              <a:rPr lang="en-US" smtClean="0"/>
              <a:t>03/02/2012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9F9BA-BF02-C746-A5EA-1C48310BB6B4}" type="slidenum">
              <a:rPr lang="en-GB" smtClean="0"/>
              <a:t>‹#›</a:t>
            </a:fld>
            <a:endParaRPr lang="en-GB"/>
          </a:p>
        </p:txBody>
      </p:sp>
    </p:spTree>
    <p:extLst>
      <p:ext uri="{BB962C8B-B14F-4D97-AF65-F5344CB8AC3E}">
        <p14:creationId xmlns:p14="http://schemas.microsoft.com/office/powerpoint/2010/main" val="4087068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7.xml"/><Relationship Id="rId4" Type="http://schemas.openxmlformats.org/officeDocument/2006/relationships/slide" Target="slide26.xml"/><Relationship Id="rId5" Type="http://schemas.openxmlformats.org/officeDocument/2006/relationships/slide" Target="slide25.xml"/><Relationship Id="rId6" Type="http://schemas.openxmlformats.org/officeDocument/2006/relationships/slide" Target="slide22.xml"/><Relationship Id="rId7" Type="http://schemas.openxmlformats.org/officeDocument/2006/relationships/slide" Target="slide23.xml"/><Relationship Id="rId8" Type="http://schemas.openxmlformats.org/officeDocument/2006/relationships/slide" Target="slide24.xml"/><Relationship Id="rId9" Type="http://schemas.openxmlformats.org/officeDocument/2006/relationships/slide" Target="slide20.xml"/><Relationship Id="rId10" Type="http://schemas.openxmlformats.org/officeDocument/2006/relationships/slide" Target="slide21.xml"/><Relationship Id="rId1" Type="http://schemas.openxmlformats.org/officeDocument/2006/relationships/slideLayout" Target="../slideLayouts/slideLayout6.xml"/><Relationship Id="rId2" Type="http://schemas.openxmlformats.org/officeDocument/2006/relationships/slide" Target="slide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AS Geography of Health</a:t>
            </a:r>
            <a:endParaRPr lang="en-GB" dirty="0"/>
          </a:p>
        </p:txBody>
      </p:sp>
      <p:sp>
        <p:nvSpPr>
          <p:cNvPr id="3" name="Subtitle 2"/>
          <p:cNvSpPr>
            <a:spLocks noGrp="1"/>
          </p:cNvSpPr>
          <p:nvPr>
            <p:ph type="subTitle" idx="1"/>
          </p:nvPr>
        </p:nvSpPr>
        <p:spPr>
          <a:xfrm>
            <a:off x="1040282" y="3886200"/>
            <a:ext cx="7311663" cy="2229742"/>
          </a:xfrm>
        </p:spPr>
        <p:txBody>
          <a:bodyPr>
            <a:normAutofit fontScale="92500" lnSpcReduction="20000"/>
          </a:bodyPr>
          <a:lstStyle/>
          <a:p>
            <a:pPr marL="457200" indent="-457200">
              <a:buFont typeface="Arial"/>
              <a:buChar char="•"/>
            </a:pPr>
            <a:r>
              <a:rPr lang="en-GB" dirty="0" smtClean="0">
                <a:solidFill>
                  <a:schemeClr val="tx1"/>
                </a:solidFill>
              </a:rPr>
              <a:t>What is Health?</a:t>
            </a:r>
          </a:p>
          <a:p>
            <a:pPr marL="457200" indent="-457200">
              <a:buFont typeface="Arial"/>
              <a:buChar char="•"/>
            </a:pPr>
            <a:r>
              <a:rPr lang="en-GB" dirty="0" smtClean="0">
                <a:solidFill>
                  <a:schemeClr val="tx1"/>
                </a:solidFill>
              </a:rPr>
              <a:t>How do we Measure Health?</a:t>
            </a:r>
          </a:p>
          <a:p>
            <a:pPr marL="457200" indent="-457200">
              <a:buFont typeface="Arial"/>
              <a:buChar char="•"/>
            </a:pPr>
            <a:r>
              <a:rPr lang="en-GB" dirty="0" smtClean="0">
                <a:solidFill>
                  <a:schemeClr val="tx1"/>
                </a:solidFill>
              </a:rPr>
              <a:t>How can we Map Health?</a:t>
            </a:r>
          </a:p>
          <a:p>
            <a:pPr marL="457200" indent="-457200">
              <a:buFont typeface="Arial"/>
              <a:buChar char="•"/>
            </a:pPr>
            <a:r>
              <a:rPr lang="en-GB" dirty="0" smtClean="0">
                <a:solidFill>
                  <a:schemeClr val="tx1"/>
                </a:solidFill>
              </a:rPr>
              <a:t>What is the Distribution like of Various Health Statistics</a:t>
            </a:r>
            <a:endParaRPr lang="en-GB" dirty="0">
              <a:solidFill>
                <a:schemeClr val="tx1"/>
              </a:solidFill>
            </a:endParaRPr>
          </a:p>
        </p:txBody>
      </p:sp>
    </p:spTree>
    <p:extLst>
      <p:ext uri="{BB962C8B-B14F-4D97-AF65-F5344CB8AC3E}">
        <p14:creationId xmlns:p14="http://schemas.microsoft.com/office/powerpoint/2010/main" val="16470829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Objectives Recap	</a:t>
            </a:r>
            <a:endParaRPr lang="en-GB" dirty="0"/>
          </a:p>
        </p:txBody>
      </p:sp>
      <p:sp>
        <p:nvSpPr>
          <p:cNvPr id="4" name="Subtitle 2"/>
          <p:cNvSpPr>
            <a:spLocks noGrp="1"/>
          </p:cNvSpPr>
          <p:nvPr>
            <p:ph idx="1"/>
          </p:nvPr>
        </p:nvSpPr>
        <p:spPr/>
        <p:txBody>
          <a:bodyPr>
            <a:normAutofit/>
          </a:bodyPr>
          <a:lstStyle/>
          <a:p>
            <a:pPr marL="457200" indent="-457200">
              <a:buFont typeface="Arial"/>
              <a:buChar char="•"/>
            </a:pPr>
            <a:r>
              <a:rPr lang="en-GB" dirty="0" smtClean="0">
                <a:solidFill>
                  <a:srgbClr val="000000"/>
                </a:solidFill>
              </a:rPr>
              <a:t>What is Health?</a:t>
            </a:r>
          </a:p>
          <a:p>
            <a:pPr marL="457200" indent="-457200">
              <a:buFont typeface="Arial"/>
              <a:buChar char="•"/>
            </a:pPr>
            <a:r>
              <a:rPr lang="en-GB" dirty="0" smtClean="0">
                <a:solidFill>
                  <a:srgbClr val="000000"/>
                </a:solidFill>
              </a:rPr>
              <a:t>How do we Measure Health?</a:t>
            </a:r>
          </a:p>
          <a:p>
            <a:pPr marL="457200" indent="-457200">
              <a:buFont typeface="Arial"/>
              <a:buChar char="•"/>
            </a:pPr>
            <a:r>
              <a:rPr lang="en-GB" dirty="0" smtClean="0">
                <a:solidFill>
                  <a:srgbClr val="000000"/>
                </a:solidFill>
              </a:rPr>
              <a:t>How can we Map Health?</a:t>
            </a:r>
          </a:p>
          <a:p>
            <a:pPr marL="457200" indent="-457200">
              <a:buFont typeface="Arial"/>
              <a:buChar char="•"/>
            </a:pPr>
            <a:r>
              <a:rPr lang="en-GB" dirty="0" smtClean="0">
                <a:solidFill>
                  <a:srgbClr val="000000"/>
                </a:solidFill>
              </a:rPr>
              <a:t>What is the Distribution like of Various Health Statistics</a:t>
            </a:r>
            <a:endParaRPr lang="en-GB" dirty="0">
              <a:solidFill>
                <a:srgbClr val="000000"/>
              </a:solidFill>
            </a:endParaRPr>
          </a:p>
        </p:txBody>
      </p:sp>
    </p:spTree>
    <p:extLst>
      <p:ext uri="{BB962C8B-B14F-4D97-AF65-F5344CB8AC3E}">
        <p14:creationId xmlns:p14="http://schemas.microsoft.com/office/powerpoint/2010/main" val="1332137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on a World Map</a:t>
            </a:r>
            <a:endParaRPr lang="en-GB" dirty="0"/>
          </a:p>
        </p:txBody>
      </p:sp>
      <p:sp>
        <p:nvSpPr>
          <p:cNvPr id="3" name="Content Placeholder 2"/>
          <p:cNvSpPr>
            <a:spLocks noGrp="1"/>
          </p:cNvSpPr>
          <p:nvPr>
            <p:ph idx="1"/>
          </p:nvPr>
        </p:nvSpPr>
        <p:spPr>
          <a:xfrm>
            <a:off x="457200" y="1241251"/>
            <a:ext cx="8229600" cy="4525963"/>
          </a:xfrm>
        </p:spPr>
        <p:txBody>
          <a:bodyPr/>
          <a:lstStyle/>
          <a:p>
            <a:r>
              <a:rPr lang="en-GB" dirty="0" smtClean="0"/>
              <a:t>Health varies on a global scale.</a:t>
            </a:r>
          </a:p>
          <a:p>
            <a:r>
              <a:rPr lang="en-GB" dirty="0" smtClean="0"/>
              <a:t>Whilst some patterns are as we’d expect…</a:t>
            </a:r>
            <a:endParaRPr lang="en-GB" dirty="0"/>
          </a:p>
        </p:txBody>
      </p:sp>
      <p:pic>
        <p:nvPicPr>
          <p:cNvPr id="4" name="Picture 3"/>
          <p:cNvPicPr>
            <a:picLocks noChangeAspect="1"/>
          </p:cNvPicPr>
          <p:nvPr/>
        </p:nvPicPr>
        <p:blipFill>
          <a:blip r:embed="rId2"/>
          <a:stretch>
            <a:fillRect/>
          </a:stretch>
        </p:blipFill>
        <p:spPr>
          <a:xfrm>
            <a:off x="1187219" y="2516346"/>
            <a:ext cx="6308825" cy="4226632"/>
          </a:xfrm>
          <a:prstGeom prst="rect">
            <a:avLst/>
          </a:prstGeom>
        </p:spPr>
      </p:pic>
    </p:spTree>
    <p:extLst>
      <p:ext uri="{BB962C8B-B14F-4D97-AF65-F5344CB8AC3E}">
        <p14:creationId xmlns:p14="http://schemas.microsoft.com/office/powerpoint/2010/main" val="34166672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17898"/>
            <a:ext cx="9144000" cy="5408265"/>
          </a:xfrm>
        </p:spPr>
        <p:txBody>
          <a:bodyPr/>
          <a:lstStyle/>
          <a:p>
            <a:r>
              <a:rPr lang="en-GB" dirty="0" smtClean="0"/>
              <a:t>Others challenge our perceptions of the World…</a:t>
            </a:r>
            <a:endParaRPr lang="en-GB" dirty="0"/>
          </a:p>
        </p:txBody>
      </p:sp>
      <p:pic>
        <p:nvPicPr>
          <p:cNvPr id="2" name="Picture 1"/>
          <p:cNvPicPr>
            <a:picLocks noChangeAspect="1"/>
          </p:cNvPicPr>
          <p:nvPr/>
        </p:nvPicPr>
        <p:blipFill>
          <a:blip r:embed="rId2"/>
          <a:stretch>
            <a:fillRect/>
          </a:stretch>
        </p:blipFill>
        <p:spPr>
          <a:xfrm>
            <a:off x="762805" y="1452778"/>
            <a:ext cx="7506311" cy="5028895"/>
          </a:xfrm>
          <a:prstGeom prst="rect">
            <a:avLst/>
          </a:prstGeom>
        </p:spPr>
      </p:pic>
    </p:spTree>
    <p:extLst>
      <p:ext uri="{BB962C8B-B14F-4D97-AF65-F5344CB8AC3E}">
        <p14:creationId xmlns:p14="http://schemas.microsoft.com/office/powerpoint/2010/main" val="18909195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291" y="274638"/>
            <a:ext cx="2760974" cy="1143000"/>
          </a:xfrm>
        </p:spPr>
        <p:txBody>
          <a:bodyPr/>
          <a:lstStyle/>
          <a:p>
            <a:r>
              <a:rPr lang="en-GB" dirty="0" smtClean="0"/>
              <a:t>Your Task</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solidFill>
                  <a:srgbClr val="000000"/>
                </a:solidFill>
              </a:rPr>
              <a:t>Each group will have a different measure of health to investigate</a:t>
            </a:r>
          </a:p>
          <a:p>
            <a:r>
              <a:rPr lang="en-GB" dirty="0" smtClean="0">
                <a:solidFill>
                  <a:srgbClr val="000000"/>
                </a:solidFill>
              </a:rPr>
              <a:t>You have to find a map to display this statistic on a global scale</a:t>
            </a:r>
          </a:p>
          <a:p>
            <a:r>
              <a:rPr lang="en-GB" dirty="0" smtClean="0">
                <a:solidFill>
                  <a:srgbClr val="000000"/>
                </a:solidFill>
              </a:rPr>
              <a:t>Save map to show the rest of the class on the computer at the front</a:t>
            </a:r>
          </a:p>
          <a:p>
            <a:r>
              <a:rPr lang="en-GB" dirty="0" smtClean="0">
                <a:solidFill>
                  <a:srgbClr val="000000"/>
                </a:solidFill>
              </a:rPr>
              <a:t>Feed back to the class using as much detail as you’d need for an AS Level exam question</a:t>
            </a:r>
          </a:p>
          <a:p>
            <a:r>
              <a:rPr lang="en-GB" dirty="0" smtClean="0">
                <a:solidFill>
                  <a:srgbClr val="000000"/>
                </a:solidFill>
              </a:rPr>
              <a:t>Make specific reference to 3 countries that you were previously unaware of where they are located.</a:t>
            </a:r>
          </a:p>
        </p:txBody>
      </p:sp>
      <p:sp>
        <p:nvSpPr>
          <p:cNvPr id="4" name="Title 1"/>
          <p:cNvSpPr txBox="1">
            <a:spLocks/>
          </p:cNvSpPr>
          <p:nvPr/>
        </p:nvSpPr>
        <p:spPr>
          <a:xfrm>
            <a:off x="6143713" y="274638"/>
            <a:ext cx="2760974"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accent2"/>
                </a:solidFill>
              </a:rPr>
              <a:t>15 </a:t>
            </a:r>
            <a:r>
              <a:rPr lang="en-GB" dirty="0" err="1" smtClean="0">
                <a:solidFill>
                  <a:schemeClr val="accent2"/>
                </a:solidFill>
              </a:rPr>
              <a:t>mins</a:t>
            </a:r>
            <a:r>
              <a:rPr lang="en-GB" dirty="0" smtClean="0">
                <a:solidFill>
                  <a:schemeClr val="accent2"/>
                </a:solidFill>
              </a:rPr>
              <a:t>!</a:t>
            </a:r>
            <a:endParaRPr lang="en-GB" dirty="0">
              <a:solidFill>
                <a:schemeClr val="accent2"/>
              </a:solidFill>
            </a:endParaRPr>
          </a:p>
        </p:txBody>
      </p:sp>
      <p:sp>
        <p:nvSpPr>
          <p:cNvPr id="5" name="Title 1"/>
          <p:cNvSpPr txBox="1">
            <a:spLocks/>
          </p:cNvSpPr>
          <p:nvPr/>
        </p:nvSpPr>
        <p:spPr>
          <a:xfrm>
            <a:off x="0" y="274638"/>
            <a:ext cx="2760974"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C0504D"/>
                </a:solidFill>
              </a:rPr>
              <a:t>15 </a:t>
            </a:r>
            <a:r>
              <a:rPr lang="en-GB" dirty="0" err="1" smtClean="0">
                <a:solidFill>
                  <a:srgbClr val="C0504D"/>
                </a:solidFill>
              </a:rPr>
              <a:t>mins</a:t>
            </a:r>
            <a:r>
              <a:rPr lang="en-GB" dirty="0" smtClean="0">
                <a:solidFill>
                  <a:srgbClr val="C0504D"/>
                </a:solidFill>
              </a:rPr>
              <a:t>!</a:t>
            </a:r>
            <a:endParaRPr lang="en-GB" dirty="0">
              <a:solidFill>
                <a:srgbClr val="C0504D"/>
              </a:solidFill>
            </a:endParaRPr>
          </a:p>
        </p:txBody>
      </p:sp>
    </p:spTree>
    <p:extLst>
      <p:ext uri="{BB962C8B-B14F-4D97-AF65-F5344CB8AC3E}">
        <p14:creationId xmlns:p14="http://schemas.microsoft.com/office/powerpoint/2010/main" val="31624948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endParaRPr lang="en-GB" dirty="0">
              <a:solidFill>
                <a:srgbClr val="000000"/>
              </a:solidFill>
            </a:endParaRPr>
          </a:p>
          <a:p>
            <a:r>
              <a:rPr lang="en-GB" dirty="0">
                <a:solidFill>
                  <a:srgbClr val="000000"/>
                </a:solidFill>
              </a:rPr>
              <a:t>E.g. “The distribution shows Self Assessed Health is better in the Northern Hemisphere, following the Brandt Line. The main exception to this is South Africa, which has a Self Assessed Health score of “Good”. The reasons for this could be linked to GDP per capita or the % of urban dwellers because poorer people can’t afford the same quality ad quantity of healthcare that richer people can. Also, hospitals tend to be cited in Cities, where more people live, meaning that people who live in cities tend to have better access to healthcare. On the flip side, it is also important to consider the value of the ‘open air’, as country living is often perceived as more healthy than living in a city.”</a:t>
            </a:r>
          </a:p>
          <a:p>
            <a:endParaRPr lang="en-GB" dirty="0"/>
          </a:p>
        </p:txBody>
      </p:sp>
    </p:spTree>
    <p:extLst>
      <p:ext uri="{BB962C8B-B14F-4D97-AF65-F5344CB8AC3E}">
        <p14:creationId xmlns:p14="http://schemas.microsoft.com/office/powerpoint/2010/main" val="1177048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Groups</a:t>
            </a:r>
            <a:endParaRPr lang="en-GB" dirty="0"/>
          </a:p>
        </p:txBody>
      </p:sp>
      <p:sp>
        <p:nvSpPr>
          <p:cNvPr id="3" name="Content Placeholder 2"/>
          <p:cNvSpPr>
            <a:spLocks noGrp="1"/>
          </p:cNvSpPr>
          <p:nvPr>
            <p:ph idx="1"/>
          </p:nvPr>
        </p:nvSpPr>
        <p:spPr/>
        <p:txBody>
          <a:bodyPr>
            <a:normAutofit lnSpcReduction="10000"/>
          </a:bodyPr>
          <a:lstStyle/>
          <a:p>
            <a:r>
              <a:rPr lang="en-GB" dirty="0" smtClean="0"/>
              <a:t>Birth Rate</a:t>
            </a:r>
          </a:p>
          <a:p>
            <a:r>
              <a:rPr lang="en-GB" dirty="0" smtClean="0"/>
              <a:t>Life Expectancy</a:t>
            </a:r>
          </a:p>
          <a:p>
            <a:r>
              <a:rPr lang="en-GB" dirty="0" smtClean="0"/>
              <a:t>Obesity Rate</a:t>
            </a:r>
          </a:p>
          <a:p>
            <a:r>
              <a:rPr lang="en-GB" dirty="0" smtClean="0"/>
              <a:t>Infant Mortality Rate</a:t>
            </a:r>
          </a:p>
          <a:p>
            <a:r>
              <a:rPr lang="en-GB" dirty="0" smtClean="0"/>
              <a:t>Maternal Mortality Rate</a:t>
            </a:r>
          </a:p>
          <a:p>
            <a:r>
              <a:rPr lang="en-GB" dirty="0" smtClean="0"/>
              <a:t>Total Fertility Rate</a:t>
            </a:r>
          </a:p>
          <a:p>
            <a:r>
              <a:rPr lang="en-GB" dirty="0" smtClean="0"/>
              <a:t>Morbidity- AIDS prevalence</a:t>
            </a:r>
          </a:p>
          <a:p>
            <a:r>
              <a:rPr lang="en-GB" dirty="0" smtClean="0"/>
              <a:t>Morbidity- Deaths from Malaria</a:t>
            </a:r>
          </a:p>
          <a:p>
            <a:endParaRPr lang="en-GB" dirty="0"/>
          </a:p>
        </p:txBody>
      </p:sp>
    </p:spTree>
    <p:extLst>
      <p:ext uri="{BB962C8B-B14F-4D97-AF65-F5344CB8AC3E}">
        <p14:creationId xmlns:p14="http://schemas.microsoft.com/office/powerpoint/2010/main" val="10754037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Websites</a:t>
            </a:r>
            <a:endParaRPr lang="en-GB" dirty="0"/>
          </a:p>
        </p:txBody>
      </p:sp>
      <p:sp>
        <p:nvSpPr>
          <p:cNvPr id="3" name="Content Placeholder 2"/>
          <p:cNvSpPr>
            <a:spLocks noGrp="1"/>
          </p:cNvSpPr>
          <p:nvPr>
            <p:ph idx="1"/>
          </p:nvPr>
        </p:nvSpPr>
        <p:spPr/>
        <p:txBody>
          <a:bodyPr/>
          <a:lstStyle/>
          <a:p>
            <a:r>
              <a:rPr lang="en-GB" dirty="0" err="1" smtClean="0">
                <a:solidFill>
                  <a:srgbClr val="000000"/>
                </a:solidFill>
              </a:rPr>
              <a:t>www.</a:t>
            </a:r>
            <a:r>
              <a:rPr lang="en-GB" b="1" dirty="0" err="1" smtClean="0">
                <a:solidFill>
                  <a:srgbClr val="000000"/>
                </a:solidFill>
              </a:rPr>
              <a:t>worldmapper</a:t>
            </a:r>
            <a:r>
              <a:rPr lang="en-GB" dirty="0" err="1" smtClean="0">
                <a:solidFill>
                  <a:srgbClr val="000000"/>
                </a:solidFill>
              </a:rPr>
              <a:t>.org</a:t>
            </a:r>
            <a:endParaRPr lang="en-GB" dirty="0" smtClean="0">
              <a:solidFill>
                <a:srgbClr val="000000"/>
              </a:solidFill>
            </a:endParaRPr>
          </a:p>
          <a:p>
            <a:r>
              <a:rPr lang="en-GB" dirty="0" smtClean="0">
                <a:solidFill>
                  <a:srgbClr val="000000"/>
                </a:solidFill>
              </a:rPr>
              <a:t>www.globalhealthfacts.org</a:t>
            </a:r>
          </a:p>
          <a:p>
            <a:r>
              <a:rPr lang="en-GB" dirty="0" smtClean="0">
                <a:solidFill>
                  <a:srgbClr val="000000"/>
                </a:solidFill>
              </a:rPr>
              <a:t>www.mapsofworld.com</a:t>
            </a:r>
          </a:p>
          <a:p>
            <a:r>
              <a:rPr lang="en-GB" dirty="0" smtClean="0">
                <a:solidFill>
                  <a:srgbClr val="000000"/>
                </a:solidFill>
              </a:rPr>
              <a:t>www.indexmundi.com</a:t>
            </a:r>
          </a:p>
          <a:p>
            <a:r>
              <a:rPr lang="en-GB" dirty="0" smtClean="0">
                <a:solidFill>
                  <a:srgbClr val="000000"/>
                </a:solidFill>
              </a:rPr>
              <a:t>www.theglobaleducationproject.org</a:t>
            </a:r>
          </a:p>
          <a:p>
            <a:r>
              <a:rPr lang="en-GB" dirty="0" smtClean="0">
                <a:solidFill>
                  <a:srgbClr val="000000"/>
                </a:solidFill>
              </a:rPr>
              <a:t>www.news.bbc.co.uk/</a:t>
            </a:r>
          </a:p>
          <a:p>
            <a:r>
              <a:rPr lang="en-GB" dirty="0" err="1" smtClean="0">
                <a:solidFill>
                  <a:srgbClr val="000000"/>
                </a:solidFill>
              </a:rPr>
              <a:t>www.maps.worldbank.org</a:t>
            </a:r>
            <a:r>
              <a:rPr lang="en-GB" dirty="0"/>
              <a:t>/</a:t>
            </a:r>
          </a:p>
        </p:txBody>
      </p:sp>
    </p:spTree>
    <p:extLst>
      <p:ext uri="{BB962C8B-B14F-4D97-AF65-F5344CB8AC3E}">
        <p14:creationId xmlns:p14="http://schemas.microsoft.com/office/powerpoint/2010/main" val="24328916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Objectives Recap	</a:t>
            </a:r>
            <a:endParaRPr lang="en-GB" dirty="0"/>
          </a:p>
        </p:txBody>
      </p:sp>
      <p:sp>
        <p:nvSpPr>
          <p:cNvPr id="4" name="Subtitle 2"/>
          <p:cNvSpPr>
            <a:spLocks noGrp="1"/>
          </p:cNvSpPr>
          <p:nvPr>
            <p:ph idx="1"/>
          </p:nvPr>
        </p:nvSpPr>
        <p:spPr/>
        <p:txBody>
          <a:bodyPr>
            <a:normAutofit/>
          </a:bodyPr>
          <a:lstStyle/>
          <a:p>
            <a:pPr marL="457200" indent="-457200">
              <a:buFont typeface="Arial"/>
              <a:buChar char="•"/>
            </a:pPr>
            <a:r>
              <a:rPr lang="en-GB" dirty="0" smtClean="0">
                <a:solidFill>
                  <a:srgbClr val="000000"/>
                </a:solidFill>
              </a:rPr>
              <a:t>What is Health?</a:t>
            </a:r>
          </a:p>
          <a:p>
            <a:pPr marL="457200" indent="-457200">
              <a:buFont typeface="Arial"/>
              <a:buChar char="•"/>
            </a:pPr>
            <a:r>
              <a:rPr lang="en-GB" dirty="0" smtClean="0">
                <a:solidFill>
                  <a:srgbClr val="000000"/>
                </a:solidFill>
              </a:rPr>
              <a:t>How do we Measure Health?</a:t>
            </a:r>
          </a:p>
          <a:p>
            <a:pPr marL="457200" indent="-457200">
              <a:buFont typeface="Arial"/>
              <a:buChar char="•"/>
            </a:pPr>
            <a:r>
              <a:rPr lang="en-GB" dirty="0" smtClean="0">
                <a:solidFill>
                  <a:srgbClr val="000000"/>
                </a:solidFill>
              </a:rPr>
              <a:t>How can we Map Health?</a:t>
            </a:r>
          </a:p>
          <a:p>
            <a:pPr marL="457200" indent="-457200">
              <a:buFont typeface="Arial"/>
              <a:buChar char="•"/>
            </a:pPr>
            <a:r>
              <a:rPr lang="en-GB" dirty="0" smtClean="0">
                <a:solidFill>
                  <a:srgbClr val="000000"/>
                </a:solidFill>
              </a:rPr>
              <a:t>What is the Distribution like of Various Health Statistics</a:t>
            </a:r>
            <a:endParaRPr lang="en-GB" dirty="0">
              <a:solidFill>
                <a:srgbClr val="000000"/>
              </a:solidFill>
            </a:endParaRPr>
          </a:p>
        </p:txBody>
      </p:sp>
    </p:spTree>
    <p:extLst>
      <p:ext uri="{BB962C8B-B14F-4D97-AF65-F5344CB8AC3E}">
        <p14:creationId xmlns:p14="http://schemas.microsoft.com/office/powerpoint/2010/main" val="357904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GB" sz="5400" b="1" dirty="0">
                <a:solidFill>
                  <a:srgbClr val="000000"/>
                </a:solidFill>
                <a:effectLst>
                  <a:outerShdw blurRad="38100" dist="38100" dir="2700000" algn="tl">
                    <a:srgbClr val="000000"/>
                  </a:outerShdw>
                </a:effectLst>
                <a:latin typeface="Comic Sans MS" charset="0"/>
              </a:rPr>
              <a:t>Plenary</a:t>
            </a:r>
          </a:p>
        </p:txBody>
      </p:sp>
      <p:sp>
        <p:nvSpPr>
          <p:cNvPr id="2051" name="AutoShape 3">
            <a:hlinkClick r:id="rId2" action="ppaction://hlinksldjump" highlightClick="1"/>
          </p:cNvPr>
          <p:cNvSpPr>
            <a:spLocks noChangeArrowheads="1"/>
          </p:cNvSpPr>
          <p:nvPr/>
        </p:nvSpPr>
        <p:spPr bwMode="auto">
          <a:xfrm>
            <a:off x="647700" y="2324100"/>
            <a:ext cx="1981200" cy="685800"/>
          </a:xfrm>
          <a:prstGeom prst="actionButtonBlank">
            <a:avLst/>
          </a:prstGeom>
          <a:gradFill rotWithShape="1">
            <a:gsLst>
              <a:gs pos="0">
                <a:schemeClr val="tx1"/>
              </a:gs>
              <a:gs pos="50000">
                <a:srgbClr val="FFFF99"/>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a:latin typeface="Comic Sans MS" charset="0"/>
              </a:rPr>
              <a:t>1</a:t>
            </a:r>
          </a:p>
        </p:txBody>
      </p:sp>
      <p:sp>
        <p:nvSpPr>
          <p:cNvPr id="2054" name="AutoShape 6">
            <a:hlinkClick r:id="rId3" action="ppaction://hlinksldjump" highlightClick="1"/>
          </p:cNvPr>
          <p:cNvSpPr>
            <a:spLocks noChangeArrowheads="1"/>
          </p:cNvSpPr>
          <p:nvPr/>
        </p:nvSpPr>
        <p:spPr bwMode="auto">
          <a:xfrm>
            <a:off x="6172200" y="5219700"/>
            <a:ext cx="1981200" cy="685800"/>
          </a:xfrm>
          <a:prstGeom prst="actionButtonBlank">
            <a:avLst/>
          </a:prstGeom>
          <a:gradFill rotWithShape="0">
            <a:gsLst>
              <a:gs pos="0">
                <a:schemeClr val="tx1"/>
              </a:gs>
              <a:gs pos="50000">
                <a:srgbClr val="FFFF99"/>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b="1">
                <a:latin typeface="Comic Sans MS" charset="0"/>
              </a:rPr>
              <a:t>9</a:t>
            </a:r>
          </a:p>
        </p:txBody>
      </p:sp>
      <p:sp>
        <p:nvSpPr>
          <p:cNvPr id="2055" name="AutoShape 7">
            <a:hlinkClick r:id="rId4" action="ppaction://hlinksldjump" highlightClick="1"/>
          </p:cNvPr>
          <p:cNvSpPr>
            <a:spLocks noChangeArrowheads="1"/>
          </p:cNvSpPr>
          <p:nvPr/>
        </p:nvSpPr>
        <p:spPr bwMode="auto">
          <a:xfrm>
            <a:off x="3492500" y="5229225"/>
            <a:ext cx="1981200" cy="685800"/>
          </a:xfrm>
          <a:prstGeom prst="actionButtonBlank">
            <a:avLst/>
          </a:prstGeom>
          <a:gradFill rotWithShape="0">
            <a:gsLst>
              <a:gs pos="0">
                <a:schemeClr val="tx1"/>
              </a:gs>
              <a:gs pos="50000">
                <a:srgbClr val="FFFF99"/>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b="1">
                <a:latin typeface="Comic Sans MS" charset="0"/>
              </a:rPr>
              <a:t>8</a:t>
            </a:r>
          </a:p>
        </p:txBody>
      </p:sp>
      <p:sp>
        <p:nvSpPr>
          <p:cNvPr id="2056" name="AutoShape 8">
            <a:hlinkClick r:id="rId5" action="ppaction://hlinksldjump" highlightClick="1"/>
          </p:cNvPr>
          <p:cNvSpPr>
            <a:spLocks noChangeArrowheads="1"/>
          </p:cNvSpPr>
          <p:nvPr/>
        </p:nvSpPr>
        <p:spPr bwMode="auto">
          <a:xfrm>
            <a:off x="647700" y="5219700"/>
            <a:ext cx="1981200" cy="685800"/>
          </a:xfrm>
          <a:prstGeom prst="actionButtonBlank">
            <a:avLst/>
          </a:prstGeom>
          <a:gradFill rotWithShape="0">
            <a:gsLst>
              <a:gs pos="0">
                <a:schemeClr val="tx1"/>
              </a:gs>
              <a:gs pos="50000">
                <a:srgbClr val="FFFF99"/>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b="1">
                <a:latin typeface="Comic Sans MS" charset="0"/>
              </a:rPr>
              <a:t>7</a:t>
            </a:r>
          </a:p>
        </p:txBody>
      </p:sp>
      <p:sp>
        <p:nvSpPr>
          <p:cNvPr id="2057" name="AutoShape 9">
            <a:hlinkClick r:id="rId6" action="ppaction://hlinksldjump" highlightClick="1"/>
          </p:cNvPr>
          <p:cNvSpPr>
            <a:spLocks noChangeArrowheads="1"/>
          </p:cNvSpPr>
          <p:nvPr/>
        </p:nvSpPr>
        <p:spPr bwMode="auto">
          <a:xfrm>
            <a:off x="647700" y="3733800"/>
            <a:ext cx="1981200" cy="685800"/>
          </a:xfrm>
          <a:prstGeom prst="actionButtonBlank">
            <a:avLst/>
          </a:prstGeom>
          <a:gradFill rotWithShape="0">
            <a:gsLst>
              <a:gs pos="0">
                <a:schemeClr val="tx1"/>
              </a:gs>
              <a:gs pos="50000">
                <a:srgbClr val="FFFF99"/>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b="1">
                <a:latin typeface="Comic Sans MS" charset="0"/>
              </a:rPr>
              <a:t>4</a:t>
            </a:r>
          </a:p>
        </p:txBody>
      </p:sp>
      <p:sp>
        <p:nvSpPr>
          <p:cNvPr id="2058" name="AutoShape 10">
            <a:hlinkClick r:id="rId7" action="ppaction://hlinksldjump" highlightClick="1"/>
          </p:cNvPr>
          <p:cNvSpPr>
            <a:spLocks noChangeArrowheads="1"/>
          </p:cNvSpPr>
          <p:nvPr/>
        </p:nvSpPr>
        <p:spPr bwMode="auto">
          <a:xfrm>
            <a:off x="3505200" y="3733800"/>
            <a:ext cx="1981200" cy="685800"/>
          </a:xfrm>
          <a:prstGeom prst="actionButtonBlank">
            <a:avLst/>
          </a:prstGeom>
          <a:gradFill rotWithShape="1">
            <a:gsLst>
              <a:gs pos="0">
                <a:schemeClr val="tx1"/>
              </a:gs>
              <a:gs pos="50000">
                <a:srgbClr val="FFFF99"/>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b="1">
                <a:latin typeface="Comic Sans MS" charset="0"/>
              </a:rPr>
              <a:t>5</a:t>
            </a:r>
          </a:p>
        </p:txBody>
      </p:sp>
      <p:sp>
        <p:nvSpPr>
          <p:cNvPr id="2059" name="AutoShape 11">
            <a:hlinkClick r:id="rId8" action="ppaction://hlinksldjump" highlightClick="1"/>
          </p:cNvPr>
          <p:cNvSpPr>
            <a:spLocks noChangeArrowheads="1"/>
          </p:cNvSpPr>
          <p:nvPr/>
        </p:nvSpPr>
        <p:spPr bwMode="auto">
          <a:xfrm>
            <a:off x="6172200" y="3733800"/>
            <a:ext cx="1981200" cy="685800"/>
          </a:xfrm>
          <a:prstGeom prst="actionButtonBlank">
            <a:avLst/>
          </a:prstGeom>
          <a:gradFill rotWithShape="0">
            <a:gsLst>
              <a:gs pos="0">
                <a:schemeClr val="tx1"/>
              </a:gs>
              <a:gs pos="50000">
                <a:srgbClr val="FFFF99"/>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b="1">
                <a:latin typeface="Comic Sans MS" charset="0"/>
              </a:rPr>
              <a:t>6</a:t>
            </a:r>
          </a:p>
        </p:txBody>
      </p:sp>
      <p:sp>
        <p:nvSpPr>
          <p:cNvPr id="2060" name="AutoShape 12">
            <a:hlinkClick r:id="rId9" action="ppaction://hlinksldjump" highlightClick="1"/>
          </p:cNvPr>
          <p:cNvSpPr>
            <a:spLocks noChangeArrowheads="1"/>
          </p:cNvSpPr>
          <p:nvPr/>
        </p:nvSpPr>
        <p:spPr bwMode="auto">
          <a:xfrm>
            <a:off x="3505200" y="2324100"/>
            <a:ext cx="1981200" cy="685800"/>
          </a:xfrm>
          <a:prstGeom prst="actionButtonBlank">
            <a:avLst/>
          </a:prstGeom>
          <a:gradFill rotWithShape="1">
            <a:gsLst>
              <a:gs pos="0">
                <a:schemeClr val="tx1"/>
              </a:gs>
              <a:gs pos="50000">
                <a:srgbClr val="FFFF99"/>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b="1">
                <a:latin typeface="Comic Sans MS" charset="0"/>
              </a:rPr>
              <a:t>2</a:t>
            </a:r>
          </a:p>
        </p:txBody>
      </p:sp>
      <p:sp>
        <p:nvSpPr>
          <p:cNvPr id="2061" name="AutoShape 13">
            <a:hlinkClick r:id="rId10" action="ppaction://hlinksldjump" highlightClick="1"/>
          </p:cNvPr>
          <p:cNvSpPr>
            <a:spLocks noChangeArrowheads="1"/>
          </p:cNvSpPr>
          <p:nvPr/>
        </p:nvSpPr>
        <p:spPr bwMode="auto">
          <a:xfrm>
            <a:off x="6172200" y="2324100"/>
            <a:ext cx="1981200" cy="685800"/>
          </a:xfrm>
          <a:prstGeom prst="actionButtonBlank">
            <a:avLst/>
          </a:prstGeom>
          <a:gradFill rotWithShape="0">
            <a:gsLst>
              <a:gs pos="0">
                <a:schemeClr val="tx1"/>
              </a:gs>
              <a:gs pos="50000">
                <a:srgbClr val="FFFF99"/>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GB" b="1">
                <a:latin typeface="Comic Sans MS" charset="0"/>
              </a:rPr>
              <a:t>3</a:t>
            </a:r>
          </a:p>
        </p:txBody>
      </p:sp>
    </p:spTree>
    <p:extLst>
      <p:ext uri="{BB962C8B-B14F-4D97-AF65-F5344CB8AC3E}">
        <p14:creationId xmlns:p14="http://schemas.microsoft.com/office/powerpoint/2010/main" val="5583323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solidFill>
                  <a:srgbClr val="000000"/>
                </a:solidFill>
                <a:latin typeface="Comic Sans MS" charset="0"/>
              </a:rPr>
              <a:t>1</a:t>
            </a:r>
          </a:p>
        </p:txBody>
      </p:sp>
      <p:sp>
        <p:nvSpPr>
          <p:cNvPr id="4099" name="Rectangle 3"/>
          <p:cNvSpPr>
            <a:spLocks noGrp="1" noChangeArrowheads="1"/>
          </p:cNvSpPr>
          <p:nvPr>
            <p:ph type="body" idx="1"/>
          </p:nvPr>
        </p:nvSpPr>
        <p:spPr/>
        <p:txBody>
          <a:bodyPr/>
          <a:lstStyle/>
          <a:p>
            <a:pPr algn="ctr">
              <a:lnSpc>
                <a:spcPct val="90000"/>
              </a:lnSpc>
              <a:buFontTx/>
              <a:buNone/>
            </a:pPr>
            <a:r>
              <a:rPr lang="en-GB" sz="6600" dirty="0" smtClean="0">
                <a:solidFill>
                  <a:srgbClr val="000000"/>
                </a:solidFill>
                <a:latin typeface="Comic Sans MS" charset="0"/>
              </a:rPr>
              <a:t>Morbidity Rate is</a:t>
            </a:r>
            <a:r>
              <a:rPr lang="en-GB" sz="6600" dirty="0">
                <a:solidFill>
                  <a:srgbClr val="000000"/>
                </a:solidFill>
                <a:latin typeface="Comic Sans MS" charset="0"/>
              </a:rPr>
              <a:t>…</a:t>
            </a:r>
          </a:p>
        </p:txBody>
      </p:sp>
    </p:spTree>
    <p:extLst>
      <p:ext uri="{BB962C8B-B14F-4D97-AF65-F5344CB8AC3E}">
        <p14:creationId xmlns:p14="http://schemas.microsoft.com/office/powerpoint/2010/main" val="2922858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	</a:t>
            </a:r>
            <a:endParaRPr lang="en-GB" dirty="0"/>
          </a:p>
        </p:txBody>
      </p:sp>
      <p:sp>
        <p:nvSpPr>
          <p:cNvPr id="3" name="Content Placeholder 2"/>
          <p:cNvSpPr>
            <a:spLocks noGrp="1"/>
          </p:cNvSpPr>
          <p:nvPr>
            <p:ph idx="1"/>
          </p:nvPr>
        </p:nvSpPr>
        <p:spPr/>
        <p:txBody>
          <a:bodyPr/>
          <a:lstStyle/>
          <a:p>
            <a:r>
              <a:rPr lang="en-GB" dirty="0" smtClean="0">
                <a:solidFill>
                  <a:srgbClr val="000000"/>
                </a:solidFill>
              </a:rPr>
              <a:t>With the person next to you, create a spider diagram to explain what health is</a:t>
            </a:r>
          </a:p>
          <a:p>
            <a:r>
              <a:rPr lang="en-GB" dirty="0" smtClean="0"/>
              <a:t>Also include measures of health</a:t>
            </a:r>
            <a:endParaRPr lang="en-GB" dirty="0"/>
          </a:p>
        </p:txBody>
      </p:sp>
    </p:spTree>
    <p:extLst>
      <p:ext uri="{BB962C8B-B14F-4D97-AF65-F5344CB8AC3E}">
        <p14:creationId xmlns:p14="http://schemas.microsoft.com/office/powerpoint/2010/main" val="37589628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solidFill>
                  <a:srgbClr val="000000"/>
                </a:solidFill>
                <a:latin typeface="Comic Sans MS" charset="0"/>
              </a:rPr>
              <a:t>2</a:t>
            </a:r>
          </a:p>
        </p:txBody>
      </p:sp>
      <p:sp>
        <p:nvSpPr>
          <p:cNvPr id="5123" name="Rectangle 3"/>
          <p:cNvSpPr>
            <a:spLocks noGrp="1" noChangeArrowheads="1"/>
          </p:cNvSpPr>
          <p:nvPr>
            <p:ph type="body" idx="1"/>
          </p:nvPr>
        </p:nvSpPr>
        <p:spPr/>
        <p:txBody>
          <a:bodyPr/>
          <a:lstStyle/>
          <a:p>
            <a:pPr algn="ctr">
              <a:buFontTx/>
              <a:buNone/>
            </a:pPr>
            <a:r>
              <a:rPr lang="en-GB" sz="6600" dirty="0" smtClean="0">
                <a:solidFill>
                  <a:srgbClr val="000000"/>
                </a:solidFill>
                <a:latin typeface="Comic Sans MS" charset="0"/>
              </a:rPr>
              <a:t>Birth Rate is…</a:t>
            </a:r>
            <a:endParaRPr lang="en-GB" sz="6600" dirty="0">
              <a:solidFill>
                <a:srgbClr val="000000"/>
              </a:solidFill>
              <a:latin typeface="Comic Sans MS" charset="0"/>
            </a:endParaRPr>
          </a:p>
        </p:txBody>
      </p:sp>
    </p:spTree>
    <p:extLst>
      <p:ext uri="{BB962C8B-B14F-4D97-AF65-F5344CB8AC3E}">
        <p14:creationId xmlns:p14="http://schemas.microsoft.com/office/powerpoint/2010/main" val="29289729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solidFill>
                  <a:srgbClr val="000000"/>
                </a:solidFill>
                <a:latin typeface="Comic Sans MS" charset="0"/>
              </a:rPr>
              <a:t>3</a:t>
            </a:r>
          </a:p>
        </p:txBody>
      </p:sp>
      <p:sp>
        <p:nvSpPr>
          <p:cNvPr id="6147" name="Rectangle 3"/>
          <p:cNvSpPr>
            <a:spLocks noGrp="1" noChangeArrowheads="1"/>
          </p:cNvSpPr>
          <p:nvPr>
            <p:ph type="body" idx="1"/>
          </p:nvPr>
        </p:nvSpPr>
        <p:spPr/>
        <p:txBody>
          <a:bodyPr/>
          <a:lstStyle/>
          <a:p>
            <a:pPr algn="ctr">
              <a:buFontTx/>
              <a:buNone/>
            </a:pPr>
            <a:r>
              <a:rPr lang="en-GB" sz="6600" dirty="0" smtClean="0">
                <a:solidFill>
                  <a:srgbClr val="000000"/>
                </a:solidFill>
                <a:latin typeface="Comic Sans MS" charset="0"/>
              </a:rPr>
              <a:t>Obesity Rates are highest in…</a:t>
            </a:r>
            <a:endParaRPr lang="en-GB" sz="6600" dirty="0">
              <a:solidFill>
                <a:srgbClr val="000000"/>
              </a:solidFill>
              <a:latin typeface="Comic Sans MS" charset="0"/>
            </a:endParaRPr>
          </a:p>
        </p:txBody>
      </p:sp>
    </p:spTree>
    <p:extLst>
      <p:ext uri="{BB962C8B-B14F-4D97-AF65-F5344CB8AC3E}">
        <p14:creationId xmlns:p14="http://schemas.microsoft.com/office/powerpoint/2010/main" val="24776128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1188" y="620713"/>
            <a:ext cx="7772400" cy="1143000"/>
          </a:xfrm>
        </p:spPr>
        <p:txBody>
          <a:bodyPr/>
          <a:lstStyle/>
          <a:p>
            <a:r>
              <a:rPr lang="en-GB">
                <a:solidFill>
                  <a:srgbClr val="000000"/>
                </a:solidFill>
                <a:latin typeface="Comic Sans MS" charset="0"/>
              </a:rPr>
              <a:t>4</a:t>
            </a:r>
          </a:p>
        </p:txBody>
      </p:sp>
      <p:sp>
        <p:nvSpPr>
          <p:cNvPr id="7171" name="Rectangle 3"/>
          <p:cNvSpPr>
            <a:spLocks noGrp="1" noChangeArrowheads="1"/>
          </p:cNvSpPr>
          <p:nvPr>
            <p:ph type="body" idx="1"/>
          </p:nvPr>
        </p:nvSpPr>
        <p:spPr>
          <a:xfrm>
            <a:off x="971550" y="2420938"/>
            <a:ext cx="7485063" cy="2665412"/>
          </a:xfrm>
        </p:spPr>
        <p:txBody>
          <a:bodyPr/>
          <a:lstStyle/>
          <a:p>
            <a:pPr>
              <a:buFontTx/>
              <a:buNone/>
            </a:pPr>
            <a:r>
              <a:rPr lang="en-GB" sz="6000" dirty="0">
                <a:solidFill>
                  <a:srgbClr val="000000"/>
                </a:solidFill>
              </a:rPr>
              <a:t>	</a:t>
            </a:r>
            <a:r>
              <a:rPr lang="en-GB" sz="6600" dirty="0">
                <a:solidFill>
                  <a:srgbClr val="000000"/>
                </a:solidFill>
                <a:latin typeface="Comic Sans MS" charset="0"/>
              </a:rPr>
              <a:t>In this lesson, I learnt that…</a:t>
            </a:r>
            <a:endParaRPr lang="en-GB" sz="6000" dirty="0">
              <a:solidFill>
                <a:srgbClr val="000000"/>
              </a:solidFill>
            </a:endParaRPr>
          </a:p>
        </p:txBody>
      </p:sp>
    </p:spTree>
    <p:extLst>
      <p:ext uri="{BB962C8B-B14F-4D97-AF65-F5344CB8AC3E}">
        <p14:creationId xmlns:p14="http://schemas.microsoft.com/office/powerpoint/2010/main" val="25037594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55650" y="620713"/>
            <a:ext cx="7772400" cy="1143000"/>
          </a:xfrm>
        </p:spPr>
        <p:txBody>
          <a:bodyPr/>
          <a:lstStyle/>
          <a:p>
            <a:r>
              <a:rPr lang="en-GB">
                <a:solidFill>
                  <a:srgbClr val="000000"/>
                </a:solidFill>
                <a:latin typeface="Comic Sans MS" charset="0"/>
              </a:rPr>
              <a:t>5</a:t>
            </a:r>
          </a:p>
        </p:txBody>
      </p:sp>
      <p:sp>
        <p:nvSpPr>
          <p:cNvPr id="8195" name="Rectangle 3"/>
          <p:cNvSpPr>
            <a:spLocks noGrp="1" noChangeArrowheads="1"/>
          </p:cNvSpPr>
          <p:nvPr>
            <p:ph type="body" idx="1"/>
          </p:nvPr>
        </p:nvSpPr>
        <p:spPr>
          <a:xfrm>
            <a:off x="827088" y="2420938"/>
            <a:ext cx="7129462" cy="2620962"/>
          </a:xfrm>
        </p:spPr>
        <p:txBody>
          <a:bodyPr/>
          <a:lstStyle/>
          <a:p>
            <a:pPr>
              <a:lnSpc>
                <a:spcPct val="90000"/>
              </a:lnSpc>
              <a:buFontTx/>
              <a:buNone/>
            </a:pPr>
            <a:r>
              <a:rPr lang="en-GB" sz="6000" dirty="0">
                <a:solidFill>
                  <a:srgbClr val="000000"/>
                </a:solidFill>
                <a:latin typeface="Comic Sans MS" charset="0"/>
              </a:rPr>
              <a:t>  Before the lesson I did not know that…</a:t>
            </a:r>
          </a:p>
        </p:txBody>
      </p:sp>
    </p:spTree>
    <p:extLst>
      <p:ext uri="{BB962C8B-B14F-4D97-AF65-F5344CB8AC3E}">
        <p14:creationId xmlns:p14="http://schemas.microsoft.com/office/powerpoint/2010/main" val="38247086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4213" y="908050"/>
            <a:ext cx="7772400" cy="1143000"/>
          </a:xfrm>
        </p:spPr>
        <p:txBody>
          <a:bodyPr/>
          <a:lstStyle/>
          <a:p>
            <a:r>
              <a:rPr lang="en-GB">
                <a:solidFill>
                  <a:srgbClr val="000000"/>
                </a:solidFill>
                <a:latin typeface="Comic Sans MS" charset="0"/>
              </a:rPr>
              <a:t>6</a:t>
            </a:r>
          </a:p>
        </p:txBody>
      </p:sp>
      <p:sp>
        <p:nvSpPr>
          <p:cNvPr id="12291" name="Rectangle 3"/>
          <p:cNvSpPr>
            <a:spLocks noGrp="1" noChangeArrowheads="1"/>
          </p:cNvSpPr>
          <p:nvPr>
            <p:ph type="body" idx="1"/>
          </p:nvPr>
        </p:nvSpPr>
        <p:spPr>
          <a:xfrm>
            <a:off x="685800" y="2133600"/>
            <a:ext cx="7772400" cy="3657600"/>
          </a:xfrm>
        </p:spPr>
        <p:txBody>
          <a:bodyPr/>
          <a:lstStyle/>
          <a:p>
            <a:pPr algn="ctr">
              <a:buFontTx/>
              <a:buNone/>
            </a:pPr>
            <a:r>
              <a:rPr lang="en-GB" sz="6600" dirty="0">
                <a:solidFill>
                  <a:srgbClr val="000000"/>
                </a:solidFill>
                <a:latin typeface="Comic Sans MS" charset="0"/>
              </a:rPr>
              <a:t>Pass!</a:t>
            </a:r>
          </a:p>
          <a:p>
            <a:pPr algn="ctr">
              <a:buFontTx/>
              <a:buNone/>
            </a:pPr>
            <a:r>
              <a:rPr lang="en-GB" sz="6600" dirty="0">
                <a:solidFill>
                  <a:srgbClr val="000000"/>
                </a:solidFill>
                <a:latin typeface="Comic Sans MS" charset="0"/>
              </a:rPr>
              <a:t>Pick on someone else!</a:t>
            </a:r>
          </a:p>
        </p:txBody>
      </p:sp>
    </p:spTree>
    <p:extLst>
      <p:ext uri="{BB962C8B-B14F-4D97-AF65-F5344CB8AC3E}">
        <p14:creationId xmlns:p14="http://schemas.microsoft.com/office/powerpoint/2010/main" val="41489331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11188" y="765175"/>
            <a:ext cx="7772400" cy="1143000"/>
          </a:xfrm>
        </p:spPr>
        <p:txBody>
          <a:bodyPr/>
          <a:lstStyle/>
          <a:p>
            <a:r>
              <a:rPr lang="en-GB">
                <a:solidFill>
                  <a:srgbClr val="000000"/>
                </a:solidFill>
                <a:latin typeface="Comic Sans MS" charset="0"/>
              </a:rPr>
              <a:t>7</a:t>
            </a:r>
          </a:p>
        </p:txBody>
      </p:sp>
      <p:sp>
        <p:nvSpPr>
          <p:cNvPr id="9219" name="Rectangle 3"/>
          <p:cNvSpPr>
            <a:spLocks noGrp="1" noChangeArrowheads="1"/>
          </p:cNvSpPr>
          <p:nvPr>
            <p:ph type="body" idx="1"/>
          </p:nvPr>
        </p:nvSpPr>
        <p:spPr>
          <a:xfrm>
            <a:off x="685800" y="2133600"/>
            <a:ext cx="7772400" cy="3429000"/>
          </a:xfrm>
        </p:spPr>
        <p:txBody>
          <a:bodyPr/>
          <a:lstStyle/>
          <a:p>
            <a:pPr>
              <a:buFontTx/>
              <a:buNone/>
            </a:pPr>
            <a:r>
              <a:rPr lang="en-GB" sz="6000" dirty="0">
                <a:solidFill>
                  <a:srgbClr val="000000"/>
                </a:solidFill>
              </a:rPr>
              <a:t>  </a:t>
            </a:r>
            <a:r>
              <a:rPr lang="en-GB" sz="6600" dirty="0">
                <a:solidFill>
                  <a:srgbClr val="000000"/>
                </a:solidFill>
                <a:latin typeface="Comic Sans MS" charset="0"/>
              </a:rPr>
              <a:t>Next, I want to find out…</a:t>
            </a:r>
          </a:p>
        </p:txBody>
      </p:sp>
    </p:spTree>
    <p:extLst>
      <p:ext uri="{BB962C8B-B14F-4D97-AF65-F5344CB8AC3E}">
        <p14:creationId xmlns:p14="http://schemas.microsoft.com/office/powerpoint/2010/main" val="37817336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4213" y="692150"/>
            <a:ext cx="7772400" cy="1143000"/>
          </a:xfrm>
        </p:spPr>
        <p:txBody>
          <a:bodyPr/>
          <a:lstStyle/>
          <a:p>
            <a:r>
              <a:rPr lang="en-GB">
                <a:solidFill>
                  <a:srgbClr val="000000"/>
                </a:solidFill>
                <a:latin typeface="Comic Sans MS" charset="0"/>
              </a:rPr>
              <a:t>8</a:t>
            </a:r>
          </a:p>
        </p:txBody>
      </p:sp>
      <p:sp>
        <p:nvSpPr>
          <p:cNvPr id="10243" name="Rectangle 3"/>
          <p:cNvSpPr>
            <a:spLocks noGrp="1" noChangeArrowheads="1"/>
          </p:cNvSpPr>
          <p:nvPr>
            <p:ph type="body" idx="1"/>
          </p:nvPr>
        </p:nvSpPr>
        <p:spPr>
          <a:xfrm>
            <a:off x="684213" y="1989138"/>
            <a:ext cx="7772400" cy="3819525"/>
          </a:xfrm>
        </p:spPr>
        <p:txBody>
          <a:bodyPr/>
          <a:lstStyle/>
          <a:p>
            <a:pPr>
              <a:lnSpc>
                <a:spcPct val="90000"/>
              </a:lnSpc>
              <a:buFontTx/>
              <a:buNone/>
            </a:pPr>
            <a:r>
              <a:rPr lang="cy-GB" sz="6000" dirty="0">
                <a:solidFill>
                  <a:srgbClr val="000000"/>
                </a:solidFill>
              </a:rPr>
              <a:t>  </a:t>
            </a:r>
            <a:r>
              <a:rPr lang="cy-GB" sz="6600" dirty="0" smtClean="0">
                <a:solidFill>
                  <a:srgbClr val="000000"/>
                </a:solidFill>
                <a:latin typeface="Comic Sans MS" charset="0"/>
              </a:rPr>
              <a:t>I know know that in an exam I must.</a:t>
            </a:r>
            <a:r>
              <a:rPr lang="cy-GB" sz="6600" dirty="0">
                <a:solidFill>
                  <a:srgbClr val="000000"/>
                </a:solidFill>
                <a:latin typeface="Comic Sans MS" charset="0"/>
              </a:rPr>
              <a:t>..</a:t>
            </a:r>
            <a:endParaRPr lang="en-GB" sz="6600" dirty="0">
              <a:solidFill>
                <a:srgbClr val="000000"/>
              </a:solidFill>
              <a:latin typeface="Comic Sans MS" charset="0"/>
            </a:endParaRPr>
          </a:p>
        </p:txBody>
      </p:sp>
    </p:spTree>
    <p:extLst>
      <p:ext uri="{BB962C8B-B14F-4D97-AF65-F5344CB8AC3E}">
        <p14:creationId xmlns:p14="http://schemas.microsoft.com/office/powerpoint/2010/main" val="373400934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981075"/>
            <a:ext cx="7772400" cy="1143000"/>
          </a:xfrm>
        </p:spPr>
        <p:txBody>
          <a:bodyPr/>
          <a:lstStyle/>
          <a:p>
            <a:r>
              <a:rPr lang="en-GB">
                <a:latin typeface="Comic Sans MS" charset="0"/>
              </a:rPr>
              <a:t>9</a:t>
            </a:r>
          </a:p>
        </p:txBody>
      </p:sp>
      <p:sp>
        <p:nvSpPr>
          <p:cNvPr id="11267" name="Rectangle 3"/>
          <p:cNvSpPr>
            <a:spLocks noGrp="1" noChangeArrowheads="1"/>
          </p:cNvSpPr>
          <p:nvPr>
            <p:ph type="body" idx="1"/>
          </p:nvPr>
        </p:nvSpPr>
        <p:spPr>
          <a:xfrm>
            <a:off x="685800" y="2781300"/>
            <a:ext cx="7772400" cy="3314700"/>
          </a:xfrm>
        </p:spPr>
        <p:txBody>
          <a:bodyPr/>
          <a:lstStyle/>
          <a:p>
            <a:pPr>
              <a:buFontTx/>
              <a:buNone/>
            </a:pPr>
            <a:r>
              <a:rPr lang="en-GB" sz="6600" dirty="0"/>
              <a:t>	</a:t>
            </a:r>
            <a:r>
              <a:rPr lang="en-GB" sz="6600" dirty="0">
                <a:latin typeface="Comic Sans MS" charset="0"/>
              </a:rPr>
              <a:t>I </a:t>
            </a:r>
            <a:r>
              <a:rPr lang="en-GB" sz="6600" dirty="0" smtClean="0">
                <a:latin typeface="Comic Sans MS" charset="0"/>
              </a:rPr>
              <a:t>now want </a:t>
            </a:r>
            <a:r>
              <a:rPr lang="en-GB" sz="6600" dirty="0">
                <a:latin typeface="Comic Sans MS" charset="0"/>
              </a:rPr>
              <a:t>to find out why…</a:t>
            </a:r>
          </a:p>
        </p:txBody>
      </p:sp>
    </p:spTree>
    <p:extLst>
      <p:ext uri="{BB962C8B-B14F-4D97-AF65-F5344CB8AC3E}">
        <p14:creationId xmlns:p14="http://schemas.microsoft.com/office/powerpoint/2010/main" val="17832518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Dalgren</a:t>
            </a:r>
            <a:r>
              <a:rPr lang="en-GB" dirty="0" smtClean="0"/>
              <a:t> and Whitehead Figure</a:t>
            </a:r>
            <a:endParaRPr lang="en-GB" dirty="0"/>
          </a:p>
        </p:txBody>
      </p:sp>
      <p:pic>
        <p:nvPicPr>
          <p:cNvPr id="4" name="Picture 3"/>
          <p:cNvPicPr>
            <a:picLocks noChangeAspect="1"/>
          </p:cNvPicPr>
          <p:nvPr/>
        </p:nvPicPr>
        <p:blipFill>
          <a:blip r:embed="rId2"/>
          <a:stretch>
            <a:fillRect/>
          </a:stretch>
        </p:blipFill>
        <p:spPr>
          <a:xfrm>
            <a:off x="1384300" y="1168400"/>
            <a:ext cx="6375400" cy="4521200"/>
          </a:xfrm>
          <a:prstGeom prst="rect">
            <a:avLst/>
          </a:prstGeom>
        </p:spPr>
      </p:pic>
    </p:spTree>
    <p:extLst>
      <p:ext uri="{BB962C8B-B14F-4D97-AF65-F5344CB8AC3E}">
        <p14:creationId xmlns:p14="http://schemas.microsoft.com/office/powerpoint/2010/main" val="27744942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lstStyle/>
          <a:p>
            <a:r>
              <a:rPr lang="en-GB" dirty="0" smtClean="0"/>
              <a:t>Geography is ever important in the field of health</a:t>
            </a:r>
          </a:p>
          <a:p>
            <a:r>
              <a:rPr lang="en-GB" dirty="0" smtClean="0"/>
              <a:t>Here are some examples of how it has helped save lives and make providing healthcare cheaper and more effective</a:t>
            </a:r>
            <a:endParaRPr lang="en-GB" dirty="0"/>
          </a:p>
        </p:txBody>
      </p:sp>
    </p:spTree>
    <p:extLst>
      <p:ext uri="{BB962C8B-B14F-4D97-AF65-F5344CB8AC3E}">
        <p14:creationId xmlns:p14="http://schemas.microsoft.com/office/powerpoint/2010/main" val="20277617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John Snow- Cholera Map</a:t>
            </a:r>
            <a:endParaRPr lang="en-GB" dirty="0"/>
          </a:p>
        </p:txBody>
      </p:sp>
      <p:pic>
        <p:nvPicPr>
          <p:cNvPr id="5" name="Picture 4"/>
          <p:cNvPicPr>
            <a:picLocks noChangeAspect="1"/>
          </p:cNvPicPr>
          <p:nvPr/>
        </p:nvPicPr>
        <p:blipFill>
          <a:blip r:embed="rId2"/>
          <a:stretch>
            <a:fillRect/>
          </a:stretch>
        </p:blipFill>
        <p:spPr>
          <a:xfrm>
            <a:off x="1896756" y="1417638"/>
            <a:ext cx="5350801" cy="4988488"/>
          </a:xfrm>
          <a:prstGeom prst="rect">
            <a:avLst/>
          </a:prstGeom>
        </p:spPr>
      </p:pic>
    </p:spTree>
    <p:extLst>
      <p:ext uri="{BB962C8B-B14F-4D97-AF65-F5344CB8AC3E}">
        <p14:creationId xmlns:p14="http://schemas.microsoft.com/office/powerpoint/2010/main" val="26880004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Mapping of Ethnicity- Link to Different Diseases</a:t>
            </a:r>
            <a:endParaRPr lang="en-GB"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i="1" dirty="0"/>
              <a:t>Diabetes and insulin resistance </a:t>
            </a:r>
            <a:endParaRPr lang="en-US" dirty="0"/>
          </a:p>
          <a:p>
            <a:r>
              <a:rPr lang="en-US" dirty="0" smtClean="0"/>
              <a:t>“Population </a:t>
            </a:r>
            <a:r>
              <a:rPr lang="en-US" dirty="0"/>
              <a:t>studies have consistently identified a high prevalence of non-insulin dependent diabetes amongst urban and overseas South Asians. The prevalence of diabetes is reported as 2-5% in rural Indians, 5-10% in urban Indians, and almost 20% in UK South Asians, compared to 4% of white European males13-21. In the UK, South Asians develop diabetes on average 10 years earlier than their white European counterparts22, and South Asians with diabetes show a markedly increased predisposition to cardiovascular disease. In a large prospective study, cardiovascular and CHD mortality were higher amongst South Asians with diabetes, compared with white </a:t>
            </a:r>
            <a:r>
              <a:rPr lang="en-US" dirty="0" smtClean="0"/>
              <a:t>Europeans”</a:t>
            </a:r>
          </a:p>
          <a:p>
            <a:r>
              <a:rPr lang="en-US" dirty="0" smtClean="0"/>
              <a:t>If we can map ethnicity, will this not help us to choose where to site diabetes clinics?</a:t>
            </a:r>
            <a:endParaRPr lang="en-US" dirty="0"/>
          </a:p>
          <a:p>
            <a:endParaRPr lang="en-GB" dirty="0"/>
          </a:p>
        </p:txBody>
      </p:sp>
    </p:spTree>
    <p:extLst>
      <p:ext uri="{BB962C8B-B14F-4D97-AF65-F5344CB8AC3E}">
        <p14:creationId xmlns:p14="http://schemas.microsoft.com/office/powerpoint/2010/main" val="12426987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947"/>
            <a:ext cx="8229600" cy="1143000"/>
          </a:xfrm>
        </p:spPr>
        <p:txBody>
          <a:bodyPr>
            <a:normAutofit fontScale="90000"/>
          </a:bodyPr>
          <a:lstStyle/>
          <a:p>
            <a:r>
              <a:rPr lang="en-GB" dirty="0" smtClean="0"/>
              <a:t>Mapping of Census Data and BHS Data to Improve Siting of Hospitals with Cutbacks</a:t>
            </a:r>
            <a:endParaRPr lang="en-GB" dirty="0"/>
          </a:p>
        </p:txBody>
      </p:sp>
      <p:pic>
        <p:nvPicPr>
          <p:cNvPr id="4" name="Picture 3"/>
          <p:cNvPicPr>
            <a:picLocks noChangeAspect="1"/>
          </p:cNvPicPr>
          <p:nvPr/>
        </p:nvPicPr>
        <p:blipFill>
          <a:blip r:embed="rId2"/>
          <a:stretch>
            <a:fillRect/>
          </a:stretch>
        </p:blipFill>
        <p:spPr>
          <a:xfrm>
            <a:off x="154514" y="1679947"/>
            <a:ext cx="2130146" cy="3053209"/>
          </a:xfrm>
          <a:prstGeom prst="rect">
            <a:avLst/>
          </a:prstGeom>
        </p:spPr>
      </p:pic>
      <p:sp>
        <p:nvSpPr>
          <p:cNvPr id="5" name="Rectangle 4"/>
          <p:cNvSpPr/>
          <p:nvPr/>
        </p:nvSpPr>
        <p:spPr>
          <a:xfrm>
            <a:off x="2410244" y="2554032"/>
            <a:ext cx="4572000" cy="646331"/>
          </a:xfrm>
          <a:prstGeom prst="rect">
            <a:avLst/>
          </a:prstGeom>
        </p:spPr>
        <p:txBody>
          <a:bodyPr>
            <a:spAutoFit/>
          </a:bodyPr>
          <a:lstStyle/>
          <a:p>
            <a:r>
              <a:rPr lang="en-GB" b="1" dirty="0"/>
              <a:t>Hospital closure claims spark furious response...</a:t>
            </a:r>
            <a:endParaRPr lang="en-GB" dirty="0"/>
          </a:p>
        </p:txBody>
      </p:sp>
      <p:sp>
        <p:nvSpPr>
          <p:cNvPr id="6" name="Rectangle 5"/>
          <p:cNvSpPr/>
          <p:nvPr/>
        </p:nvSpPr>
        <p:spPr>
          <a:xfrm>
            <a:off x="4572000" y="2938114"/>
            <a:ext cx="4572000" cy="646331"/>
          </a:xfrm>
          <a:prstGeom prst="rect">
            <a:avLst/>
          </a:prstGeom>
        </p:spPr>
        <p:txBody>
          <a:bodyPr>
            <a:spAutoFit/>
          </a:bodyPr>
          <a:lstStyle/>
          <a:p>
            <a:r>
              <a:rPr lang="en-GB" dirty="0"/>
              <a:t>NHS: Budget pressure may force hospital closures, warns BMA</a:t>
            </a:r>
          </a:p>
        </p:txBody>
      </p:sp>
      <p:sp>
        <p:nvSpPr>
          <p:cNvPr id="7" name="Rectangle 6"/>
          <p:cNvSpPr/>
          <p:nvPr/>
        </p:nvSpPr>
        <p:spPr>
          <a:xfrm>
            <a:off x="5385145" y="2184700"/>
            <a:ext cx="3387466" cy="369332"/>
          </a:xfrm>
          <a:prstGeom prst="rect">
            <a:avLst/>
          </a:prstGeom>
        </p:spPr>
        <p:txBody>
          <a:bodyPr wrap="none">
            <a:spAutoFit/>
          </a:bodyPr>
          <a:lstStyle/>
          <a:p>
            <a:r>
              <a:rPr lang="en-GB" dirty="0" err="1"/>
              <a:t>Holyrood</a:t>
            </a:r>
            <a:r>
              <a:rPr lang="en-GB" dirty="0"/>
              <a:t> hospital closures debate</a:t>
            </a:r>
          </a:p>
        </p:txBody>
      </p:sp>
      <p:sp>
        <p:nvSpPr>
          <p:cNvPr id="8" name="Rectangle 7"/>
          <p:cNvSpPr/>
          <p:nvPr/>
        </p:nvSpPr>
        <p:spPr>
          <a:xfrm>
            <a:off x="2502820" y="3627073"/>
            <a:ext cx="3223959" cy="369332"/>
          </a:xfrm>
          <a:prstGeom prst="rect">
            <a:avLst/>
          </a:prstGeom>
        </p:spPr>
        <p:txBody>
          <a:bodyPr wrap="none">
            <a:spAutoFit/>
          </a:bodyPr>
          <a:lstStyle/>
          <a:p>
            <a:r>
              <a:rPr lang="en-GB" dirty="0"/>
              <a:t>No U-turn over hospital closures</a:t>
            </a:r>
          </a:p>
        </p:txBody>
      </p:sp>
      <p:sp>
        <p:nvSpPr>
          <p:cNvPr id="9" name="Rectangle 8"/>
          <p:cNvSpPr/>
          <p:nvPr/>
        </p:nvSpPr>
        <p:spPr>
          <a:xfrm>
            <a:off x="4200611" y="4086825"/>
            <a:ext cx="4572000" cy="646331"/>
          </a:xfrm>
          <a:prstGeom prst="rect">
            <a:avLst/>
          </a:prstGeom>
        </p:spPr>
        <p:txBody>
          <a:bodyPr>
            <a:spAutoFit/>
          </a:bodyPr>
          <a:lstStyle/>
          <a:p>
            <a:r>
              <a:rPr lang="en-GB" b="1" dirty="0"/>
              <a:t>A&amp;E night closure at Welwyn's QEII hospital provokes </a:t>
            </a:r>
            <a:r>
              <a:rPr lang="en-GB" b="1" dirty="0" smtClean="0"/>
              <a:t>anger</a:t>
            </a:r>
            <a:endParaRPr lang="en-GB" dirty="0"/>
          </a:p>
        </p:txBody>
      </p:sp>
    </p:spTree>
    <p:extLst>
      <p:ext uri="{BB962C8B-B14F-4D97-AF65-F5344CB8AC3E}">
        <p14:creationId xmlns:p14="http://schemas.microsoft.com/office/powerpoint/2010/main" val="3489008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831"/>
            <a:ext cx="9144000" cy="1143000"/>
          </a:xfrm>
        </p:spPr>
        <p:txBody>
          <a:bodyPr>
            <a:normAutofit fontScale="90000"/>
          </a:bodyPr>
          <a:lstStyle/>
          <a:p>
            <a:r>
              <a:rPr lang="en-GB" dirty="0" smtClean="0"/>
              <a:t>Example- Closure of A&amp;E at QE2 Hospital in Welwyn Garden City, Hertfordshire</a:t>
            </a:r>
            <a:endParaRPr lang="en-GB" dirty="0"/>
          </a:p>
        </p:txBody>
      </p:sp>
      <p:pic>
        <p:nvPicPr>
          <p:cNvPr id="4" name="Picture 3"/>
          <p:cNvPicPr>
            <a:picLocks noChangeAspect="1"/>
          </p:cNvPicPr>
          <p:nvPr/>
        </p:nvPicPr>
        <p:blipFill>
          <a:blip r:embed="rId2"/>
          <a:stretch>
            <a:fillRect/>
          </a:stretch>
        </p:blipFill>
        <p:spPr>
          <a:xfrm>
            <a:off x="855020" y="1376694"/>
            <a:ext cx="7220828" cy="5481306"/>
          </a:xfrm>
          <a:prstGeom prst="rect">
            <a:avLst/>
          </a:prstGeom>
        </p:spPr>
      </p:pic>
    </p:spTree>
    <p:extLst>
      <p:ext uri="{BB962C8B-B14F-4D97-AF65-F5344CB8AC3E}">
        <p14:creationId xmlns:p14="http://schemas.microsoft.com/office/powerpoint/2010/main" val="5681294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Measure Health?</a:t>
            </a:r>
            <a:endParaRPr lang="en-GB" dirty="0"/>
          </a:p>
        </p:txBody>
      </p:sp>
      <p:sp>
        <p:nvSpPr>
          <p:cNvPr id="3" name="Content Placeholder 2"/>
          <p:cNvSpPr>
            <a:spLocks noGrp="1"/>
          </p:cNvSpPr>
          <p:nvPr>
            <p:ph idx="1"/>
          </p:nvPr>
        </p:nvSpPr>
        <p:spPr/>
        <p:txBody>
          <a:bodyPr/>
          <a:lstStyle/>
          <a:p>
            <a:r>
              <a:rPr lang="en-GB" dirty="0" smtClean="0"/>
              <a:t>Some statistics have very similar meanings, however they show completely different things e.g. Fertility Rate and Crude Birth Rate</a:t>
            </a:r>
          </a:p>
          <a:p>
            <a:r>
              <a:rPr lang="en-GB" dirty="0" smtClean="0"/>
              <a:t>It is important to know the </a:t>
            </a:r>
            <a:r>
              <a:rPr lang="en-GB" u="sng" dirty="0" smtClean="0"/>
              <a:t>exact</a:t>
            </a:r>
            <a:r>
              <a:rPr lang="en-GB" dirty="0" smtClean="0"/>
              <a:t> definition for each statistic</a:t>
            </a:r>
          </a:p>
          <a:p>
            <a:r>
              <a:rPr lang="en-GB" dirty="0" smtClean="0"/>
              <a:t>Ways of measuring health have been posted around the room. Your  task is to note down each different measure and its definition</a:t>
            </a:r>
            <a:endParaRPr lang="en-GB" dirty="0"/>
          </a:p>
        </p:txBody>
      </p:sp>
    </p:spTree>
    <p:extLst>
      <p:ext uri="{BB962C8B-B14F-4D97-AF65-F5344CB8AC3E}">
        <p14:creationId xmlns:p14="http://schemas.microsoft.com/office/powerpoint/2010/main" val="29349760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TotalTime>
  <Words>791</Words>
  <Application>Microsoft Macintosh PowerPoint</Application>
  <PresentationFormat>On-screen Show (4:3)</PresentationFormat>
  <Paragraphs>98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AS Geography of Health</vt:lpstr>
      <vt:lpstr>Starter </vt:lpstr>
      <vt:lpstr>Dalgren and Whitehead Figure</vt:lpstr>
      <vt:lpstr>Introduction</vt:lpstr>
      <vt:lpstr>John Snow- Cholera Map</vt:lpstr>
      <vt:lpstr>Mapping of Ethnicity- Link to Different Diseases</vt:lpstr>
      <vt:lpstr>Mapping of Census Data and BHS Data to Improve Siting of Hospitals with Cutbacks</vt:lpstr>
      <vt:lpstr>Example- Closure of A&amp;E at QE2 Hospital in Welwyn Garden City, Hertfordshire</vt:lpstr>
      <vt:lpstr>How do we Measure Health?</vt:lpstr>
      <vt:lpstr>Lesson Objectives Recap </vt:lpstr>
      <vt:lpstr>Health on a World Map</vt:lpstr>
      <vt:lpstr>PowerPoint Presentation</vt:lpstr>
      <vt:lpstr>Your Task</vt:lpstr>
      <vt:lpstr>PowerPoint Presentation</vt:lpstr>
      <vt:lpstr>Groups</vt:lpstr>
      <vt:lpstr>Useful Websites</vt:lpstr>
      <vt:lpstr>Lesson Objectives Recap </vt:lpstr>
      <vt:lpstr>Plenary</vt:lpstr>
      <vt:lpstr>1</vt:lpstr>
      <vt:lpstr>2</vt:lpstr>
      <vt:lpstr>3</vt:lpstr>
      <vt:lpstr>4</vt:lpstr>
      <vt:lpstr>5</vt:lpstr>
      <vt:lpstr>6</vt:lpstr>
      <vt:lpstr>7</vt:lpstr>
      <vt:lpstr>8</vt:lpstr>
      <vt:lpstr>9</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Geography of Health</dc:title>
  <dc:creator>sarah woodhead</dc:creator>
  <cp:lastModifiedBy>sarah woodhead</cp:lastModifiedBy>
  <cp:revision>23</cp:revision>
  <dcterms:created xsi:type="dcterms:W3CDTF">2012-02-01T07:34:10Z</dcterms:created>
  <dcterms:modified xsi:type="dcterms:W3CDTF">2012-02-03T07:43:42Z</dcterms:modified>
</cp:coreProperties>
</file>